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39"/>
  </p:notesMasterIdLst>
  <p:sldIdLst>
    <p:sldId id="262" r:id="rId5"/>
    <p:sldId id="298" r:id="rId6"/>
    <p:sldId id="257" r:id="rId7"/>
    <p:sldId id="263" r:id="rId8"/>
    <p:sldId id="370" r:id="rId9"/>
    <p:sldId id="433" r:id="rId10"/>
    <p:sldId id="434" r:id="rId11"/>
    <p:sldId id="381" r:id="rId12"/>
    <p:sldId id="266" r:id="rId13"/>
    <p:sldId id="268" r:id="rId14"/>
    <p:sldId id="334" r:id="rId15"/>
    <p:sldId id="412" r:id="rId16"/>
    <p:sldId id="441" r:id="rId17"/>
    <p:sldId id="442" r:id="rId18"/>
    <p:sldId id="452" r:id="rId19"/>
    <p:sldId id="453" r:id="rId20"/>
    <p:sldId id="390" r:id="rId21"/>
    <p:sldId id="282" r:id="rId22"/>
    <p:sldId id="391" r:id="rId23"/>
    <p:sldId id="393" r:id="rId24"/>
    <p:sldId id="396" r:id="rId25"/>
    <p:sldId id="443" r:id="rId26"/>
    <p:sldId id="444" r:id="rId27"/>
    <p:sldId id="394" r:id="rId28"/>
    <p:sldId id="395" r:id="rId29"/>
    <p:sldId id="445" r:id="rId30"/>
    <p:sldId id="446" r:id="rId31"/>
    <p:sldId id="447" r:id="rId32"/>
    <p:sldId id="448" r:id="rId33"/>
    <p:sldId id="449" r:id="rId34"/>
    <p:sldId id="454" r:id="rId35"/>
    <p:sldId id="455" r:id="rId36"/>
    <p:sldId id="450" r:id="rId37"/>
    <p:sldId id="451" r:id="rId38"/>
  </p:sldIdLst>
  <p:sldSz cx="9144000" cy="6858000" type="screen4x3"/>
  <p:notesSz cx="10058400" cy="7772400"/>
  <p:embeddedFontLst>
    <p:embeddedFont>
      <p:font typeface="Calibri" panose="020F0502020204030204" pitchFamily="34" charset="0"/>
      <p:regular r:id="rId40"/>
      <p:bold r:id="rId41"/>
      <p:italic r:id="rId42"/>
      <p:boldItalic r:id="rId43"/>
    </p:embeddedFont>
    <p:embeddedFont>
      <p:font typeface="Montserrat" panose="00000500000000000000" pitchFamily="2" charset="0"/>
      <p:regular r:id="rId44"/>
      <p:bold r:id="rId45"/>
      <p:italic r:id="rId46"/>
      <p:boldItalic r:id="rId47"/>
    </p:embeddedFont>
    <p:embeddedFont>
      <p:font typeface="Montserrat SemiBold" panose="00000700000000000000" pitchFamily="2" charset="0"/>
      <p:regular r:id="rId48"/>
      <p:bold r:id="rId49"/>
      <p:italic r:id="rId50"/>
      <p:boldItalic r:id="rId51"/>
    </p:embeddedFont>
  </p:embeddedFontLst>
  <p:defaultTextStyle>
    <a:defPPr>
      <a:defRPr lang="es-MX"/>
    </a:defPPr>
    <a:lvl1pPr marL="0" algn="l" defTabSz="820583" rtl="0" eaLnBrk="1" latinLnBrk="0" hangingPunct="1">
      <a:defRPr sz="1615" kern="1200">
        <a:solidFill>
          <a:schemeClr val="tx1"/>
        </a:solidFill>
        <a:latin typeface="+mn-lt"/>
        <a:ea typeface="+mn-ea"/>
        <a:cs typeface="+mn-cs"/>
      </a:defRPr>
    </a:lvl1pPr>
    <a:lvl2pPr marL="410291" algn="l" defTabSz="820583" rtl="0" eaLnBrk="1" latinLnBrk="0" hangingPunct="1">
      <a:defRPr sz="1615" kern="1200">
        <a:solidFill>
          <a:schemeClr val="tx1"/>
        </a:solidFill>
        <a:latin typeface="+mn-lt"/>
        <a:ea typeface="+mn-ea"/>
        <a:cs typeface="+mn-cs"/>
      </a:defRPr>
    </a:lvl2pPr>
    <a:lvl3pPr marL="820583" algn="l" defTabSz="820583" rtl="0" eaLnBrk="1" latinLnBrk="0" hangingPunct="1">
      <a:defRPr sz="1615" kern="1200">
        <a:solidFill>
          <a:schemeClr val="tx1"/>
        </a:solidFill>
        <a:latin typeface="+mn-lt"/>
        <a:ea typeface="+mn-ea"/>
        <a:cs typeface="+mn-cs"/>
      </a:defRPr>
    </a:lvl3pPr>
    <a:lvl4pPr marL="1230874" algn="l" defTabSz="820583" rtl="0" eaLnBrk="1" latinLnBrk="0" hangingPunct="1">
      <a:defRPr sz="1615" kern="1200">
        <a:solidFill>
          <a:schemeClr val="tx1"/>
        </a:solidFill>
        <a:latin typeface="+mn-lt"/>
        <a:ea typeface="+mn-ea"/>
        <a:cs typeface="+mn-cs"/>
      </a:defRPr>
    </a:lvl4pPr>
    <a:lvl5pPr marL="1641165" algn="l" defTabSz="820583" rtl="0" eaLnBrk="1" latinLnBrk="0" hangingPunct="1">
      <a:defRPr sz="1615" kern="1200">
        <a:solidFill>
          <a:schemeClr val="tx1"/>
        </a:solidFill>
        <a:latin typeface="+mn-lt"/>
        <a:ea typeface="+mn-ea"/>
        <a:cs typeface="+mn-cs"/>
      </a:defRPr>
    </a:lvl5pPr>
    <a:lvl6pPr marL="2051456" algn="l" defTabSz="820583" rtl="0" eaLnBrk="1" latinLnBrk="0" hangingPunct="1">
      <a:defRPr sz="1615" kern="1200">
        <a:solidFill>
          <a:schemeClr val="tx1"/>
        </a:solidFill>
        <a:latin typeface="+mn-lt"/>
        <a:ea typeface="+mn-ea"/>
        <a:cs typeface="+mn-cs"/>
      </a:defRPr>
    </a:lvl6pPr>
    <a:lvl7pPr marL="2461748" algn="l" defTabSz="820583" rtl="0" eaLnBrk="1" latinLnBrk="0" hangingPunct="1">
      <a:defRPr sz="1615" kern="1200">
        <a:solidFill>
          <a:schemeClr val="tx1"/>
        </a:solidFill>
        <a:latin typeface="+mn-lt"/>
        <a:ea typeface="+mn-ea"/>
        <a:cs typeface="+mn-cs"/>
      </a:defRPr>
    </a:lvl7pPr>
    <a:lvl8pPr marL="2872039" algn="l" defTabSz="820583" rtl="0" eaLnBrk="1" latinLnBrk="0" hangingPunct="1">
      <a:defRPr sz="1615" kern="1200">
        <a:solidFill>
          <a:schemeClr val="tx1"/>
        </a:solidFill>
        <a:latin typeface="+mn-lt"/>
        <a:ea typeface="+mn-ea"/>
        <a:cs typeface="+mn-cs"/>
      </a:defRPr>
    </a:lvl8pPr>
    <a:lvl9pPr marL="3282330" algn="l" defTabSz="820583" rtl="0" eaLnBrk="1" latinLnBrk="0" hangingPunct="1">
      <a:defRPr sz="1615"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72" userDrawn="1">
          <p15:clr>
            <a:srgbClr val="A4A3A4"/>
          </p15:clr>
        </p15:guide>
        <p15:guide id="2" pos="336" userDrawn="1">
          <p15:clr>
            <a:srgbClr val="A4A3A4"/>
          </p15:clr>
        </p15:guide>
        <p15:guide id="3" orient="horz" pos="912" userDrawn="1">
          <p15:clr>
            <a:srgbClr val="A4A3A4"/>
          </p15:clr>
        </p15:guide>
        <p15:guide id="4" orient="horz" pos="1008" userDrawn="1">
          <p15:clr>
            <a:srgbClr val="A4A3A4"/>
          </p15:clr>
        </p15:guide>
        <p15:guide id="5" pos="5424" userDrawn="1">
          <p15:clr>
            <a:srgbClr val="A4A3A4"/>
          </p15:clr>
        </p15:guide>
        <p15:guide id="6" pos="2880" userDrawn="1">
          <p15:clr>
            <a:srgbClr val="A4A3A4"/>
          </p15:clr>
        </p15:guide>
        <p15:guide id="7" pos="3072" userDrawn="1">
          <p15:clr>
            <a:srgbClr val="A4A3A4"/>
          </p15:clr>
        </p15:guide>
        <p15:guide id="8" orient="horz" pos="3936" userDrawn="1">
          <p15:clr>
            <a:srgbClr val="A4A3A4"/>
          </p15:clr>
        </p15:guide>
        <p15:guide id="9" orient="horz" pos="412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IEM ITZEL ALVARADO AVILA" initials="MIAA" lastIdx="1" clrIdx="0">
    <p:extLst>
      <p:ext uri="{19B8F6BF-5375-455C-9EA6-DF929625EA0E}">
        <p15:presenceInfo xmlns:p15="http://schemas.microsoft.com/office/powerpoint/2012/main" userId="S::mar.alvarado@tecmilenio.mx::6e0509cb-3edf-4873-9be9-ff661d41e7a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CA640"/>
    <a:srgbClr val="265AA6"/>
    <a:srgbClr val="3CB250"/>
    <a:srgbClr val="2BA64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56763D9-1CE1-4507-5302-009D4441B351}" v="4" dt="2022-04-28T19:09:09.087"/>
    <p1510:client id="{C3EF25AE-4132-1248-90F7-E7338C89BA53}" v="14" dt="2022-04-27T21:50:31.166"/>
    <p1510:client id="{E5EFFFDD-3A31-B382-82BE-41B4B9DB1074}" v="4" dt="2022-04-28T19:39:25.132"/>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951"/>
    <p:restoredTop sz="94569"/>
  </p:normalViewPr>
  <p:slideViewPr>
    <p:cSldViewPr>
      <p:cViewPr varScale="1">
        <p:scale>
          <a:sx n="105" d="100"/>
          <a:sy n="105" d="100"/>
        </p:scale>
        <p:origin x="1384" y="176"/>
      </p:cViewPr>
      <p:guideLst>
        <p:guide orient="horz" pos="672"/>
        <p:guide pos="336"/>
        <p:guide orient="horz" pos="912"/>
        <p:guide orient="horz" pos="1008"/>
        <p:guide pos="5424"/>
        <p:guide pos="2880"/>
        <p:guide pos="3072"/>
        <p:guide orient="horz" pos="3936"/>
        <p:guide orient="horz" pos="4128"/>
      </p:guideLst>
    </p:cSldViewPr>
  </p:slideViewPr>
  <p:notesTextViewPr>
    <p:cViewPr>
      <p:scale>
        <a:sx n="100" d="100"/>
        <a:sy n="100" d="100"/>
      </p:scale>
      <p:origin x="0" y="0"/>
    </p:cViewPr>
  </p:notesTextViewPr>
  <p:notesViewPr>
    <p:cSldViewPr>
      <p:cViewPr varScale="1">
        <p:scale>
          <a:sx n="59" d="100"/>
          <a:sy n="59" d="100"/>
        </p:scale>
        <p:origin x="1940" y="6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font" Target="fonts/font11.fntdata"/><Relationship Id="rId55"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presProps" Target="presProps.xml"/><Relationship Id="rId58" Type="http://schemas.microsoft.com/office/2015/10/relationships/revisionInfo" Target="revisionInfo.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4.fntdata"/><Relationship Id="rId48" Type="http://schemas.openxmlformats.org/officeDocument/2006/relationships/font" Target="fonts/font9.fntdata"/><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font" Target="fonts/font12.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7.fntdata"/><Relationship Id="rId20" Type="http://schemas.openxmlformats.org/officeDocument/2006/relationships/slide" Target="slides/slide16.xml"/><Relationship Id="rId41" Type="http://schemas.openxmlformats.org/officeDocument/2006/relationships/font" Target="fonts/font2.fntdata"/><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10.fntdata"/><Relationship Id="rId57" Type="http://schemas.microsoft.com/office/2016/11/relationships/changesInfo" Target="changesInfos/changesInfo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5.fntdata"/><Relationship Id="rId52"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VAN ALEJANDRO ROCHA MARTINEZ" userId="fa0bb7a6-24f0-450e-b911-e04e50e846d3" providerId="ADAL" clId="{C3EF25AE-4132-1248-90F7-E7338C89BA53}"/>
    <pc:docChg chg="custSel modMainMaster">
      <pc:chgData name="IVAN ALEJANDRO ROCHA MARTINEZ" userId="fa0bb7a6-24f0-450e-b911-e04e50e846d3" providerId="ADAL" clId="{C3EF25AE-4132-1248-90F7-E7338C89BA53}" dt="2022-04-27T21:50:31.165" v="17" actId="167"/>
      <pc:docMkLst>
        <pc:docMk/>
      </pc:docMkLst>
      <pc:sldMasterChg chg="modSldLayout">
        <pc:chgData name="IVAN ALEJANDRO ROCHA MARTINEZ" userId="fa0bb7a6-24f0-450e-b911-e04e50e846d3" providerId="ADAL" clId="{C3EF25AE-4132-1248-90F7-E7338C89BA53}" dt="2022-04-27T21:50:31.165" v="17" actId="167"/>
        <pc:sldMasterMkLst>
          <pc:docMk/>
          <pc:sldMasterMk cId="0" sldId="2147483648"/>
        </pc:sldMasterMkLst>
        <pc:sldLayoutChg chg="addSp delSp modSp mod">
          <pc:chgData name="IVAN ALEJANDRO ROCHA MARTINEZ" userId="fa0bb7a6-24f0-450e-b911-e04e50e846d3" providerId="ADAL" clId="{C3EF25AE-4132-1248-90F7-E7338C89BA53}" dt="2022-04-27T21:49:07.956" v="1"/>
          <pc:sldLayoutMkLst>
            <pc:docMk/>
            <pc:sldMasterMk cId="0" sldId="2147483648"/>
            <pc:sldLayoutMk cId="0" sldId="2147483665"/>
          </pc:sldLayoutMkLst>
          <pc:picChg chg="add mod">
            <ac:chgData name="IVAN ALEJANDRO ROCHA MARTINEZ" userId="fa0bb7a6-24f0-450e-b911-e04e50e846d3" providerId="ADAL" clId="{C3EF25AE-4132-1248-90F7-E7338C89BA53}" dt="2022-04-27T21:49:07.956" v="1"/>
            <ac:picMkLst>
              <pc:docMk/>
              <pc:sldMasterMk cId="0" sldId="2147483648"/>
              <pc:sldLayoutMk cId="0" sldId="2147483665"/>
              <ac:picMk id="3" creationId="{77CE309A-CFB8-A48E-54DB-D10F11B5F189}"/>
            </ac:picMkLst>
          </pc:picChg>
          <pc:picChg chg="del">
            <ac:chgData name="IVAN ALEJANDRO ROCHA MARTINEZ" userId="fa0bb7a6-24f0-450e-b911-e04e50e846d3" providerId="ADAL" clId="{C3EF25AE-4132-1248-90F7-E7338C89BA53}" dt="2022-04-27T21:49:07.660" v="0" actId="478"/>
            <ac:picMkLst>
              <pc:docMk/>
              <pc:sldMasterMk cId="0" sldId="2147483648"/>
              <pc:sldLayoutMk cId="0" sldId="2147483665"/>
              <ac:picMk id="10" creationId="{51B9F4CB-D31B-4665-86AF-35A57852637A}"/>
            </ac:picMkLst>
          </pc:picChg>
        </pc:sldLayoutChg>
        <pc:sldLayoutChg chg="addSp delSp modSp mod">
          <pc:chgData name="IVAN ALEJANDRO ROCHA MARTINEZ" userId="fa0bb7a6-24f0-450e-b911-e04e50e846d3" providerId="ADAL" clId="{C3EF25AE-4132-1248-90F7-E7338C89BA53}" dt="2022-04-27T21:49:44.435" v="9"/>
          <pc:sldLayoutMkLst>
            <pc:docMk/>
            <pc:sldMasterMk cId="0" sldId="2147483648"/>
            <pc:sldLayoutMk cId="1793896934" sldId="2147483666"/>
          </pc:sldLayoutMkLst>
          <pc:picChg chg="add del mod">
            <ac:chgData name="IVAN ALEJANDRO ROCHA MARTINEZ" userId="fa0bb7a6-24f0-450e-b911-e04e50e846d3" providerId="ADAL" clId="{C3EF25AE-4132-1248-90F7-E7338C89BA53}" dt="2022-04-27T21:49:44.435" v="9"/>
            <ac:picMkLst>
              <pc:docMk/>
              <pc:sldMasterMk cId="0" sldId="2147483648"/>
              <pc:sldLayoutMk cId="1793896934" sldId="2147483666"/>
              <ac:picMk id="4" creationId="{FAFEB75D-158A-DAD0-EEA7-D415E01A9A39}"/>
            </ac:picMkLst>
          </pc:picChg>
          <pc:picChg chg="del">
            <ac:chgData name="IVAN ALEJANDRO ROCHA MARTINEZ" userId="fa0bb7a6-24f0-450e-b911-e04e50e846d3" providerId="ADAL" clId="{C3EF25AE-4132-1248-90F7-E7338C89BA53}" dt="2022-04-27T21:49:26.193" v="5" actId="478"/>
            <ac:picMkLst>
              <pc:docMk/>
              <pc:sldMasterMk cId="0" sldId="2147483648"/>
              <pc:sldLayoutMk cId="1793896934" sldId="2147483666"/>
              <ac:picMk id="7" creationId="{68B6D35C-6A6D-4CA1-B916-A39D09FA1F16}"/>
            </ac:picMkLst>
          </pc:picChg>
        </pc:sldLayoutChg>
        <pc:sldLayoutChg chg="addSp delSp modSp mod">
          <pc:chgData name="IVAN ALEJANDRO ROCHA MARTINEZ" userId="fa0bb7a6-24f0-450e-b911-e04e50e846d3" providerId="ADAL" clId="{C3EF25AE-4132-1248-90F7-E7338C89BA53}" dt="2022-04-27T21:50:01.530" v="12" actId="167"/>
          <pc:sldLayoutMkLst>
            <pc:docMk/>
            <pc:sldMasterMk cId="0" sldId="2147483648"/>
            <pc:sldLayoutMk cId="1601919345" sldId="2147483667"/>
          </pc:sldLayoutMkLst>
          <pc:picChg chg="add mod">
            <ac:chgData name="IVAN ALEJANDRO ROCHA MARTINEZ" userId="fa0bb7a6-24f0-450e-b911-e04e50e846d3" providerId="ADAL" clId="{C3EF25AE-4132-1248-90F7-E7338C89BA53}" dt="2022-04-27T21:50:01.530" v="12" actId="167"/>
            <ac:picMkLst>
              <pc:docMk/>
              <pc:sldMasterMk cId="0" sldId="2147483648"/>
              <pc:sldLayoutMk cId="1601919345" sldId="2147483667"/>
              <ac:picMk id="4" creationId="{02DE18D2-4AC2-9AFF-E9C2-F9830D61757A}"/>
            </ac:picMkLst>
          </pc:picChg>
          <pc:picChg chg="del">
            <ac:chgData name="IVAN ALEJANDRO ROCHA MARTINEZ" userId="fa0bb7a6-24f0-450e-b911-e04e50e846d3" providerId="ADAL" clId="{C3EF25AE-4132-1248-90F7-E7338C89BA53}" dt="2022-04-27T21:49:56.276" v="10" actId="478"/>
            <ac:picMkLst>
              <pc:docMk/>
              <pc:sldMasterMk cId="0" sldId="2147483648"/>
              <pc:sldLayoutMk cId="1601919345" sldId="2147483667"/>
              <ac:picMk id="7" creationId="{BC70CB36-AB91-4EEA-A8A7-D6AAF1BCC4B3}"/>
            </ac:picMkLst>
          </pc:picChg>
        </pc:sldLayoutChg>
        <pc:sldLayoutChg chg="addSp delSp modSp mod">
          <pc:chgData name="IVAN ALEJANDRO ROCHA MARTINEZ" userId="fa0bb7a6-24f0-450e-b911-e04e50e846d3" providerId="ADAL" clId="{C3EF25AE-4132-1248-90F7-E7338C89BA53}" dt="2022-04-27T21:50:31.165" v="17" actId="167"/>
          <pc:sldLayoutMkLst>
            <pc:docMk/>
            <pc:sldMasterMk cId="0" sldId="2147483648"/>
            <pc:sldLayoutMk cId="1590997414" sldId="2147483668"/>
          </pc:sldLayoutMkLst>
          <pc:picChg chg="add mod">
            <ac:chgData name="IVAN ALEJANDRO ROCHA MARTINEZ" userId="fa0bb7a6-24f0-450e-b911-e04e50e846d3" providerId="ADAL" clId="{C3EF25AE-4132-1248-90F7-E7338C89BA53}" dt="2022-04-27T21:50:31.165" v="17" actId="167"/>
            <ac:picMkLst>
              <pc:docMk/>
              <pc:sldMasterMk cId="0" sldId="2147483648"/>
              <pc:sldLayoutMk cId="1590997414" sldId="2147483668"/>
              <ac:picMk id="4" creationId="{3722E702-AB17-E5C1-1072-2C784DC0D8D0}"/>
            </ac:picMkLst>
          </pc:picChg>
          <pc:picChg chg="del">
            <ac:chgData name="IVAN ALEJANDRO ROCHA MARTINEZ" userId="fa0bb7a6-24f0-450e-b911-e04e50e846d3" providerId="ADAL" clId="{C3EF25AE-4132-1248-90F7-E7338C89BA53}" dt="2022-04-27T21:50:28.288" v="15" actId="478"/>
            <ac:picMkLst>
              <pc:docMk/>
              <pc:sldMasterMk cId="0" sldId="2147483648"/>
              <pc:sldLayoutMk cId="1590997414" sldId="2147483668"/>
              <ac:picMk id="7" creationId="{3E6BA93D-4EA2-43A0-A980-1F8BDE191674}"/>
            </ac:picMkLst>
          </pc:picChg>
        </pc:sldLayoutChg>
        <pc:sldLayoutChg chg="addSp delSp modSp mod">
          <pc:chgData name="IVAN ALEJANDRO ROCHA MARTINEZ" userId="fa0bb7a6-24f0-450e-b911-e04e50e846d3" providerId="ADAL" clId="{C3EF25AE-4132-1248-90F7-E7338C89BA53}" dt="2022-04-27T21:49:16.426" v="4" actId="167"/>
          <pc:sldLayoutMkLst>
            <pc:docMk/>
            <pc:sldMasterMk cId="0" sldId="2147483648"/>
            <pc:sldLayoutMk cId="4106800032" sldId="2147483669"/>
          </pc:sldLayoutMkLst>
          <pc:picChg chg="add mod">
            <ac:chgData name="IVAN ALEJANDRO ROCHA MARTINEZ" userId="fa0bb7a6-24f0-450e-b911-e04e50e846d3" providerId="ADAL" clId="{C3EF25AE-4132-1248-90F7-E7338C89BA53}" dt="2022-04-27T21:49:16.426" v="4" actId="167"/>
            <ac:picMkLst>
              <pc:docMk/>
              <pc:sldMasterMk cId="0" sldId="2147483648"/>
              <pc:sldLayoutMk cId="4106800032" sldId="2147483669"/>
              <ac:picMk id="5" creationId="{A6608C22-EE43-786E-66DD-F9BC0015A25A}"/>
            </ac:picMkLst>
          </pc:picChg>
          <pc:picChg chg="del">
            <ac:chgData name="IVAN ALEJANDRO ROCHA MARTINEZ" userId="fa0bb7a6-24f0-450e-b911-e04e50e846d3" providerId="ADAL" clId="{C3EF25AE-4132-1248-90F7-E7338C89BA53}" dt="2022-04-27T21:49:14.408" v="2" actId="478"/>
            <ac:picMkLst>
              <pc:docMk/>
              <pc:sldMasterMk cId="0" sldId="2147483648"/>
              <pc:sldLayoutMk cId="4106800032" sldId="2147483669"/>
              <ac:picMk id="10" creationId="{51B9F4CB-D31B-4665-86AF-35A57852637A}"/>
            </ac:picMkLst>
          </pc:picChg>
        </pc:sldLayoutChg>
        <pc:sldLayoutChg chg="addSp delSp modSp mod">
          <pc:chgData name="IVAN ALEJANDRO ROCHA MARTINEZ" userId="fa0bb7a6-24f0-450e-b911-e04e50e846d3" providerId="ADAL" clId="{C3EF25AE-4132-1248-90F7-E7338C89BA53}" dt="2022-04-27T21:50:17.875" v="14"/>
          <pc:sldLayoutMkLst>
            <pc:docMk/>
            <pc:sldMasterMk cId="0" sldId="2147483648"/>
            <pc:sldLayoutMk cId="4209272561" sldId="2147483670"/>
          </pc:sldLayoutMkLst>
          <pc:picChg chg="add mod">
            <ac:chgData name="IVAN ALEJANDRO ROCHA MARTINEZ" userId="fa0bb7a6-24f0-450e-b911-e04e50e846d3" providerId="ADAL" clId="{C3EF25AE-4132-1248-90F7-E7338C89BA53}" dt="2022-04-27T21:50:17.875" v="14"/>
            <ac:picMkLst>
              <pc:docMk/>
              <pc:sldMasterMk cId="0" sldId="2147483648"/>
              <pc:sldLayoutMk cId="4209272561" sldId="2147483670"/>
              <ac:picMk id="3" creationId="{E85846CD-8B9D-45E9-B557-ADC49CE88B12}"/>
            </ac:picMkLst>
          </pc:picChg>
          <pc:picChg chg="del">
            <ac:chgData name="IVAN ALEJANDRO ROCHA MARTINEZ" userId="fa0bb7a6-24f0-450e-b911-e04e50e846d3" providerId="ADAL" clId="{C3EF25AE-4132-1248-90F7-E7338C89BA53}" dt="2022-04-27T21:50:08.849" v="13" actId="478"/>
            <ac:picMkLst>
              <pc:docMk/>
              <pc:sldMasterMk cId="0" sldId="2147483648"/>
              <pc:sldLayoutMk cId="4209272561" sldId="2147483670"/>
              <ac:picMk id="7" creationId="{BC70CB36-AB91-4EEA-A8A7-D6AAF1BCC4B3}"/>
            </ac:picMkLst>
          </pc:picChg>
        </pc:sldLayoutChg>
      </pc:sldMasterChg>
    </pc:docChg>
  </pc:docChgLst>
  <pc:docChgLst>
    <pc:chgData name="GABRIEL DAVILA MARTINEZ" userId="S::gabriel.davila@tecmilenio.mx::86fcd2da-4373-4fd2-8344-230dc9973ed3" providerId="AD" clId="Web-{856763D9-1CE1-4507-5302-009D4441B351}"/>
    <pc:docChg chg="modSld">
      <pc:chgData name="GABRIEL DAVILA MARTINEZ" userId="S::gabriel.davila@tecmilenio.mx::86fcd2da-4373-4fd2-8344-230dc9973ed3" providerId="AD" clId="Web-{856763D9-1CE1-4507-5302-009D4441B351}" dt="2022-04-28T19:09:07.556" v="1" actId="20577"/>
      <pc:docMkLst>
        <pc:docMk/>
      </pc:docMkLst>
      <pc:sldChg chg="modSp">
        <pc:chgData name="GABRIEL DAVILA MARTINEZ" userId="S::gabriel.davila@tecmilenio.mx::86fcd2da-4373-4fd2-8344-230dc9973ed3" providerId="AD" clId="Web-{856763D9-1CE1-4507-5302-009D4441B351}" dt="2022-04-28T19:08:27.554" v="0" actId="20577"/>
        <pc:sldMkLst>
          <pc:docMk/>
          <pc:sldMk cId="1632879109" sldId="443"/>
        </pc:sldMkLst>
        <pc:spChg chg="mod">
          <ac:chgData name="GABRIEL DAVILA MARTINEZ" userId="S::gabriel.davila@tecmilenio.mx::86fcd2da-4373-4fd2-8344-230dc9973ed3" providerId="AD" clId="Web-{856763D9-1CE1-4507-5302-009D4441B351}" dt="2022-04-28T19:08:27.554" v="0" actId="20577"/>
          <ac:spMkLst>
            <pc:docMk/>
            <pc:sldMk cId="1632879109" sldId="443"/>
            <ac:spMk id="17" creationId="{F89BF994-9020-0243-A4AF-9BD05528F284}"/>
          </ac:spMkLst>
        </pc:spChg>
      </pc:sldChg>
      <pc:sldChg chg="modSp">
        <pc:chgData name="GABRIEL DAVILA MARTINEZ" userId="S::gabriel.davila@tecmilenio.mx::86fcd2da-4373-4fd2-8344-230dc9973ed3" providerId="AD" clId="Web-{856763D9-1CE1-4507-5302-009D4441B351}" dt="2022-04-28T19:09:07.556" v="1" actId="20577"/>
        <pc:sldMkLst>
          <pc:docMk/>
          <pc:sldMk cId="3403834607" sldId="446"/>
        </pc:sldMkLst>
        <pc:spChg chg="mod">
          <ac:chgData name="GABRIEL DAVILA MARTINEZ" userId="S::gabriel.davila@tecmilenio.mx::86fcd2da-4373-4fd2-8344-230dc9973ed3" providerId="AD" clId="Web-{856763D9-1CE1-4507-5302-009D4441B351}" dt="2022-04-28T19:09:07.556" v="1" actId="20577"/>
          <ac:spMkLst>
            <pc:docMk/>
            <pc:sldMk cId="3403834607" sldId="446"/>
            <ac:spMk id="14" creationId="{D25262B2-C670-4548-85AB-8CB354D540FD}"/>
          </ac:spMkLst>
        </pc:spChg>
      </pc:sldChg>
    </pc:docChg>
  </pc:docChgLst>
  <pc:docChgLst>
    <pc:chgData name="GABRIEL DAVILA MARTINEZ" userId="S::gabriel.davila@tecmilenio.mx::86fcd2da-4373-4fd2-8344-230dc9973ed3" providerId="AD" clId="Web-{E5EFFFDD-3A31-B382-82BE-41B4B9DB1074}"/>
    <pc:docChg chg="modSld">
      <pc:chgData name="GABRIEL DAVILA MARTINEZ" userId="S::gabriel.davila@tecmilenio.mx::86fcd2da-4373-4fd2-8344-230dc9973ed3" providerId="AD" clId="Web-{E5EFFFDD-3A31-B382-82BE-41B4B9DB1074}" dt="2022-04-28T19:39:21.601" v="0" actId="20577"/>
      <pc:docMkLst>
        <pc:docMk/>
      </pc:docMkLst>
      <pc:sldChg chg="modSp">
        <pc:chgData name="GABRIEL DAVILA MARTINEZ" userId="S::gabriel.davila@tecmilenio.mx::86fcd2da-4373-4fd2-8344-230dc9973ed3" providerId="AD" clId="Web-{E5EFFFDD-3A31-B382-82BE-41B4B9DB1074}" dt="2022-04-28T19:39:21.601" v="0" actId="20577"/>
        <pc:sldMkLst>
          <pc:docMk/>
          <pc:sldMk cId="3622212872" sldId="282"/>
        </pc:sldMkLst>
        <pc:spChg chg="mod">
          <ac:chgData name="GABRIEL DAVILA MARTINEZ" userId="S::gabriel.davila@tecmilenio.mx::86fcd2da-4373-4fd2-8344-230dc9973ed3" providerId="AD" clId="Web-{E5EFFFDD-3A31-B382-82BE-41B4B9DB1074}" dt="2022-04-28T19:39:21.601" v="0" actId="20577"/>
          <ac:spMkLst>
            <pc:docMk/>
            <pc:sldMk cId="3622212872" sldId="282"/>
            <ac:spMk id="5" creationId="{7B0DB900-8811-8C4C-96CD-17D9FBED46F4}"/>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4359275" cy="388938"/>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idx="1"/>
          </p:nvPr>
        </p:nvSpPr>
        <p:spPr>
          <a:xfrm>
            <a:off x="5697538" y="0"/>
            <a:ext cx="4359275" cy="388938"/>
          </a:xfrm>
          <a:prstGeom prst="rect">
            <a:avLst/>
          </a:prstGeom>
        </p:spPr>
        <p:txBody>
          <a:bodyPr vert="horz" lIns="91440" tIns="45720" rIns="91440" bIns="45720" rtlCol="0"/>
          <a:lstStyle>
            <a:lvl1pPr algn="r">
              <a:defRPr sz="1200"/>
            </a:lvl1pPr>
          </a:lstStyle>
          <a:p>
            <a:fld id="{CC223DE1-5C4D-42A9-A4E7-0BA6305029E4}" type="datetimeFigureOut">
              <a:rPr lang="es-MX" smtClean="0"/>
              <a:t>28/04/2022</a:t>
            </a:fld>
            <a:endParaRPr lang="es-MX"/>
          </a:p>
        </p:txBody>
      </p:sp>
      <p:sp>
        <p:nvSpPr>
          <p:cNvPr id="4" name="Marcador de imagen de diapositiva 3"/>
          <p:cNvSpPr>
            <a:spLocks noGrp="1" noRot="1" noChangeAspect="1"/>
          </p:cNvSpPr>
          <p:nvPr>
            <p:ph type="sldImg" idx="2"/>
          </p:nvPr>
        </p:nvSpPr>
        <p:spPr>
          <a:xfrm>
            <a:off x="3281363" y="971550"/>
            <a:ext cx="3495675" cy="2622550"/>
          </a:xfrm>
          <a:prstGeom prst="rect">
            <a:avLst/>
          </a:prstGeom>
          <a:noFill/>
          <a:ln w="12700">
            <a:solidFill>
              <a:prstClr val="black"/>
            </a:solidFill>
          </a:ln>
        </p:spPr>
        <p:txBody>
          <a:bodyPr vert="horz" lIns="91440" tIns="45720" rIns="91440" bIns="45720" rtlCol="0" anchor="ctr"/>
          <a:lstStyle/>
          <a:p>
            <a:endParaRPr lang="es-MX"/>
          </a:p>
        </p:txBody>
      </p:sp>
      <p:sp>
        <p:nvSpPr>
          <p:cNvPr id="5" name="Marcador de notas 4"/>
          <p:cNvSpPr>
            <a:spLocks noGrp="1"/>
          </p:cNvSpPr>
          <p:nvPr>
            <p:ph type="body" sz="quarter" idx="3"/>
          </p:nvPr>
        </p:nvSpPr>
        <p:spPr>
          <a:xfrm>
            <a:off x="1006475" y="3740150"/>
            <a:ext cx="8045450" cy="306070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6" name="Marcador de pie de página 5"/>
          <p:cNvSpPr>
            <a:spLocks noGrp="1"/>
          </p:cNvSpPr>
          <p:nvPr>
            <p:ph type="ftr" sz="quarter" idx="4"/>
          </p:nvPr>
        </p:nvSpPr>
        <p:spPr>
          <a:xfrm>
            <a:off x="0" y="7383463"/>
            <a:ext cx="4359275" cy="388937"/>
          </a:xfrm>
          <a:prstGeom prst="rect">
            <a:avLst/>
          </a:prstGeom>
        </p:spPr>
        <p:txBody>
          <a:bodyPr vert="horz" lIns="91440" tIns="45720" rIns="91440" bIns="45720"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5697538" y="7383463"/>
            <a:ext cx="4359275" cy="388937"/>
          </a:xfrm>
          <a:prstGeom prst="rect">
            <a:avLst/>
          </a:prstGeom>
        </p:spPr>
        <p:txBody>
          <a:bodyPr vert="horz" lIns="91440" tIns="45720" rIns="91440" bIns="45720" rtlCol="0" anchor="b"/>
          <a:lstStyle>
            <a:lvl1pPr algn="r">
              <a:defRPr sz="1200"/>
            </a:lvl1pPr>
          </a:lstStyle>
          <a:p>
            <a:fld id="{D6B3FC1A-D0FD-4F0B-8004-A2D5F8C77F73}" type="slidenum">
              <a:rPr lang="es-MX" smtClean="0"/>
              <a:t>‹#›</a:t>
            </a:fld>
            <a:endParaRPr lang="es-MX"/>
          </a:p>
        </p:txBody>
      </p:sp>
    </p:spTree>
    <p:extLst>
      <p:ext uri="{BB962C8B-B14F-4D97-AF65-F5344CB8AC3E}">
        <p14:creationId xmlns:p14="http://schemas.microsoft.com/office/powerpoint/2010/main" val="1940971961"/>
      </p:ext>
    </p:extLst>
  </p:cSld>
  <p:clrMap bg1="lt1" tx1="dk1" bg2="lt2" tx2="dk2" accent1="accent1" accent2="accent2" accent3="accent3" accent4="accent4" accent5="accent5" accent6="accent6" hlink="hlink" folHlink="folHlink"/>
  <p:notesStyle>
    <a:lvl1pPr marL="0" algn="l" defTabSz="820583" rtl="0" eaLnBrk="1" latinLnBrk="0" hangingPunct="1">
      <a:defRPr sz="1077" kern="1200">
        <a:solidFill>
          <a:schemeClr val="tx1"/>
        </a:solidFill>
        <a:latin typeface="+mn-lt"/>
        <a:ea typeface="+mn-ea"/>
        <a:cs typeface="+mn-cs"/>
      </a:defRPr>
    </a:lvl1pPr>
    <a:lvl2pPr marL="410291" algn="l" defTabSz="820583" rtl="0" eaLnBrk="1" latinLnBrk="0" hangingPunct="1">
      <a:defRPr sz="1077" kern="1200">
        <a:solidFill>
          <a:schemeClr val="tx1"/>
        </a:solidFill>
        <a:latin typeface="+mn-lt"/>
        <a:ea typeface="+mn-ea"/>
        <a:cs typeface="+mn-cs"/>
      </a:defRPr>
    </a:lvl2pPr>
    <a:lvl3pPr marL="820583" algn="l" defTabSz="820583" rtl="0" eaLnBrk="1" latinLnBrk="0" hangingPunct="1">
      <a:defRPr sz="1077" kern="1200">
        <a:solidFill>
          <a:schemeClr val="tx1"/>
        </a:solidFill>
        <a:latin typeface="+mn-lt"/>
        <a:ea typeface="+mn-ea"/>
        <a:cs typeface="+mn-cs"/>
      </a:defRPr>
    </a:lvl3pPr>
    <a:lvl4pPr marL="1230874" algn="l" defTabSz="820583" rtl="0" eaLnBrk="1" latinLnBrk="0" hangingPunct="1">
      <a:defRPr sz="1077" kern="1200">
        <a:solidFill>
          <a:schemeClr val="tx1"/>
        </a:solidFill>
        <a:latin typeface="+mn-lt"/>
        <a:ea typeface="+mn-ea"/>
        <a:cs typeface="+mn-cs"/>
      </a:defRPr>
    </a:lvl4pPr>
    <a:lvl5pPr marL="1641165" algn="l" defTabSz="820583" rtl="0" eaLnBrk="1" latinLnBrk="0" hangingPunct="1">
      <a:defRPr sz="1077" kern="1200">
        <a:solidFill>
          <a:schemeClr val="tx1"/>
        </a:solidFill>
        <a:latin typeface="+mn-lt"/>
        <a:ea typeface="+mn-ea"/>
        <a:cs typeface="+mn-cs"/>
      </a:defRPr>
    </a:lvl5pPr>
    <a:lvl6pPr marL="2051456" algn="l" defTabSz="820583" rtl="0" eaLnBrk="1" latinLnBrk="0" hangingPunct="1">
      <a:defRPr sz="1077" kern="1200">
        <a:solidFill>
          <a:schemeClr val="tx1"/>
        </a:solidFill>
        <a:latin typeface="+mn-lt"/>
        <a:ea typeface="+mn-ea"/>
        <a:cs typeface="+mn-cs"/>
      </a:defRPr>
    </a:lvl6pPr>
    <a:lvl7pPr marL="2461748" algn="l" defTabSz="820583" rtl="0" eaLnBrk="1" latinLnBrk="0" hangingPunct="1">
      <a:defRPr sz="1077" kern="1200">
        <a:solidFill>
          <a:schemeClr val="tx1"/>
        </a:solidFill>
        <a:latin typeface="+mn-lt"/>
        <a:ea typeface="+mn-ea"/>
        <a:cs typeface="+mn-cs"/>
      </a:defRPr>
    </a:lvl7pPr>
    <a:lvl8pPr marL="2872039" algn="l" defTabSz="820583" rtl="0" eaLnBrk="1" latinLnBrk="0" hangingPunct="1">
      <a:defRPr sz="1077" kern="1200">
        <a:solidFill>
          <a:schemeClr val="tx1"/>
        </a:solidFill>
        <a:latin typeface="+mn-lt"/>
        <a:ea typeface="+mn-ea"/>
        <a:cs typeface="+mn-cs"/>
      </a:defRPr>
    </a:lvl8pPr>
    <a:lvl9pPr marL="3282330" algn="l" defTabSz="820583" rtl="0" eaLnBrk="1" latinLnBrk="0" hangingPunct="1">
      <a:defRPr sz="1077"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281363" y="971550"/>
            <a:ext cx="3495675" cy="2622550"/>
          </a:xfrm>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D6B3FC1A-D0FD-4F0B-8004-A2D5F8C77F73}" type="slidenum">
              <a:rPr lang="es-MX" smtClean="0"/>
              <a:t>3</a:t>
            </a:fld>
            <a:endParaRPr lang="es-MX"/>
          </a:p>
        </p:txBody>
      </p:sp>
    </p:spTree>
    <p:extLst>
      <p:ext uri="{BB962C8B-B14F-4D97-AF65-F5344CB8AC3E}">
        <p14:creationId xmlns:p14="http://schemas.microsoft.com/office/powerpoint/2010/main" val="40659705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D6B3FC1A-D0FD-4F0B-8004-A2D5F8C77F73}" type="slidenum">
              <a:rPr lang="es-MX" smtClean="0"/>
              <a:t>4</a:t>
            </a:fld>
            <a:endParaRPr lang="es-MX"/>
          </a:p>
        </p:txBody>
      </p:sp>
    </p:spTree>
    <p:extLst>
      <p:ext uri="{BB962C8B-B14F-4D97-AF65-F5344CB8AC3E}">
        <p14:creationId xmlns:p14="http://schemas.microsoft.com/office/powerpoint/2010/main" val="22258694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281363" y="971550"/>
            <a:ext cx="3495675" cy="2622550"/>
          </a:xfrm>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D6B3FC1A-D0FD-4F0B-8004-A2D5F8C77F73}" type="slidenum">
              <a:rPr lang="es-MX" smtClean="0"/>
              <a:t>10</a:t>
            </a:fld>
            <a:endParaRPr lang="es-MX"/>
          </a:p>
        </p:txBody>
      </p:sp>
    </p:spTree>
    <p:extLst>
      <p:ext uri="{BB962C8B-B14F-4D97-AF65-F5344CB8AC3E}">
        <p14:creationId xmlns:p14="http://schemas.microsoft.com/office/powerpoint/2010/main" val="36074933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D6B3FC1A-D0FD-4F0B-8004-A2D5F8C77F73}" type="slidenum">
              <a:rPr lang="es-MX" smtClean="0"/>
              <a:t>11</a:t>
            </a:fld>
            <a:endParaRPr lang="es-MX"/>
          </a:p>
        </p:txBody>
      </p:sp>
    </p:spTree>
    <p:extLst>
      <p:ext uri="{BB962C8B-B14F-4D97-AF65-F5344CB8AC3E}">
        <p14:creationId xmlns:p14="http://schemas.microsoft.com/office/powerpoint/2010/main" val="25542488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281363" y="971550"/>
            <a:ext cx="3495675" cy="2622550"/>
          </a:xfrm>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D6B3FC1A-D0FD-4F0B-8004-A2D5F8C77F73}" type="slidenum">
              <a:rPr lang="es-MX" smtClean="0"/>
              <a:t>19</a:t>
            </a:fld>
            <a:endParaRPr lang="es-MX"/>
          </a:p>
        </p:txBody>
      </p:sp>
    </p:spTree>
    <p:extLst>
      <p:ext uri="{BB962C8B-B14F-4D97-AF65-F5344CB8AC3E}">
        <p14:creationId xmlns:p14="http://schemas.microsoft.com/office/powerpoint/2010/main" val="35765696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281363" y="971550"/>
            <a:ext cx="3495675" cy="2622550"/>
          </a:xfrm>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D6B3FC1A-D0FD-4F0B-8004-A2D5F8C77F73}" type="slidenum">
              <a:rPr lang="es-MX" smtClean="0"/>
              <a:t>26</a:t>
            </a:fld>
            <a:endParaRPr lang="es-MX"/>
          </a:p>
        </p:txBody>
      </p:sp>
    </p:spTree>
    <p:extLst>
      <p:ext uri="{BB962C8B-B14F-4D97-AF65-F5344CB8AC3E}">
        <p14:creationId xmlns:p14="http://schemas.microsoft.com/office/powerpoint/2010/main" val="320489201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ogo">
    <p:spTree>
      <p:nvGrpSpPr>
        <p:cNvPr id="1" name=""/>
        <p:cNvGrpSpPr/>
        <p:nvPr/>
      </p:nvGrpSpPr>
      <p:grpSpPr>
        <a:xfrm>
          <a:off x="0" y="0"/>
          <a:ext cx="0" cy="0"/>
          <a:chOff x="0" y="0"/>
          <a:chExt cx="0" cy="0"/>
        </a:xfrm>
      </p:grpSpPr>
      <p:pic>
        <p:nvPicPr>
          <p:cNvPr id="3" name="Imagen 2" descr="Grupo de personas posando para una foto&#10;&#10;Descripción generada automáticamente">
            <a:extLst>
              <a:ext uri="{FF2B5EF4-FFF2-40B4-BE49-F238E27FC236}">
                <a16:creationId xmlns:a16="http://schemas.microsoft.com/office/drawing/2014/main" id="{863158B4-5A19-4556-A5D5-EC49902121A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portada">
    <p:bg>
      <p:bgPr>
        <a:solidFill>
          <a:schemeClr val="bg1"/>
        </a:solidFill>
        <a:effectLst/>
      </p:bgPr>
    </p:bg>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8BC2D8E6-CF82-436E-A820-5EA7E02E038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0" y="1142"/>
            <a:ext cx="9144000" cy="6855714"/>
          </a:xfrm>
          <a:prstGeom prst="rect">
            <a:avLst/>
          </a:prstGeom>
        </p:spPr>
      </p:pic>
      <p:sp>
        <p:nvSpPr>
          <p:cNvPr id="2" name="Holder 2"/>
          <p:cNvSpPr>
            <a:spLocks noGrp="1"/>
          </p:cNvSpPr>
          <p:nvPr>
            <p:ph type="title" hasCustomPrompt="1"/>
          </p:nvPr>
        </p:nvSpPr>
        <p:spPr>
          <a:xfrm>
            <a:off x="727439" y="2158100"/>
            <a:ext cx="4017818" cy="504265"/>
          </a:xfrm>
          <a:prstGeom prst="rect">
            <a:avLst/>
          </a:prstGeom>
        </p:spPr>
        <p:txBody>
          <a:bodyPr lIns="0" tIns="0" rIns="0" bIns="0"/>
          <a:lstStyle>
            <a:lvl1pPr algn="ctr">
              <a:defRPr sz="3177" b="1" i="0">
                <a:solidFill>
                  <a:schemeClr val="bg1"/>
                </a:solidFill>
                <a:latin typeface="Montserrat"/>
                <a:cs typeface="Montserrat"/>
              </a:defRPr>
            </a:lvl1pPr>
          </a:lstStyle>
          <a:p>
            <a:r>
              <a:rPr lang="es-MX" dirty="0"/>
              <a:t>Nombre del curso</a:t>
            </a:r>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Introduccion">
    <p:bg>
      <p:bgPr>
        <a:solidFill>
          <a:schemeClr val="bg1"/>
        </a:solidFill>
        <a:effectLst/>
      </p:bgPr>
    </p:bg>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77CE309A-CFB8-A48E-54DB-D10F11B5F18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Ejercicio mental">
    <p:bg>
      <p:bgPr>
        <a:solidFill>
          <a:schemeClr val="bg1"/>
        </a:solidFill>
        <a:effectLst/>
      </p:bgPr>
    </p:bg>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A6608C22-EE43-786E-66DD-F9BC0015A25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ectángulo 3">
            <a:extLst>
              <a:ext uri="{FF2B5EF4-FFF2-40B4-BE49-F238E27FC236}">
                <a16:creationId xmlns:a16="http://schemas.microsoft.com/office/drawing/2014/main" id="{3BD01B07-15C8-49B5-972E-E2DC06A7772B}"/>
              </a:ext>
            </a:extLst>
          </p:cNvPr>
          <p:cNvSpPr/>
          <p:nvPr userDrawn="1"/>
        </p:nvSpPr>
        <p:spPr>
          <a:xfrm>
            <a:off x="1866900" y="1805780"/>
            <a:ext cx="5410200" cy="3810000"/>
          </a:xfrm>
          <a:prstGeom prst="rect">
            <a:avLst/>
          </a:prstGeom>
          <a:solidFill>
            <a:schemeClr val="bg1"/>
          </a:solidFill>
          <a:ln>
            <a:noFill/>
          </a:ln>
          <a:effectLst>
            <a:outerShdw blurRad="254000" dist="38100" dir="5400000" algn="t"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41068000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xplicacion">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FAFEB75D-158A-DAD0-EEA7-D415E01A9A3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ítulo 1">
            <a:extLst>
              <a:ext uri="{FF2B5EF4-FFF2-40B4-BE49-F238E27FC236}">
                <a16:creationId xmlns:a16="http://schemas.microsoft.com/office/drawing/2014/main" id="{7F909026-F850-4398-B862-7954E591D727}"/>
              </a:ext>
            </a:extLst>
          </p:cNvPr>
          <p:cNvSpPr>
            <a:spLocks noGrp="1"/>
          </p:cNvSpPr>
          <p:nvPr>
            <p:ph type="title"/>
          </p:nvPr>
        </p:nvSpPr>
        <p:spPr>
          <a:xfrm>
            <a:off x="533400" y="1143000"/>
            <a:ext cx="7467600" cy="5181600"/>
          </a:xfrm>
          <a:prstGeom prst="rect">
            <a:avLst/>
          </a:prstGeom>
        </p:spPr>
        <p:txBody>
          <a:bodyPr/>
          <a:lstStyle>
            <a:lvl1pPr>
              <a:defRPr sz="1100">
                <a:latin typeface="Montserrat" panose="00000500000000000000" pitchFamily="2" charset="0"/>
              </a:defRPr>
            </a:lvl1pPr>
          </a:lstStyle>
          <a:p>
            <a:r>
              <a:rPr lang="es-ES" dirty="0"/>
              <a:t>Haga clic para modificar el estilo de título del patrón</a:t>
            </a:r>
            <a:endParaRPr lang="es-MX" dirty="0"/>
          </a:p>
        </p:txBody>
      </p:sp>
    </p:spTree>
    <p:extLst>
      <p:ext uri="{BB962C8B-B14F-4D97-AF65-F5344CB8AC3E}">
        <p14:creationId xmlns:p14="http://schemas.microsoft.com/office/powerpoint/2010/main" val="17938969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ctividas">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02DE18D2-4AC2-9AFF-E9C2-F9830D61757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59" y="0"/>
            <a:ext cx="9144000" cy="6858000"/>
          </a:xfrm>
          <a:prstGeom prst="rect">
            <a:avLst/>
          </a:prstGeom>
        </p:spPr>
      </p:pic>
      <p:sp>
        <p:nvSpPr>
          <p:cNvPr id="2" name="Título 1">
            <a:extLst>
              <a:ext uri="{FF2B5EF4-FFF2-40B4-BE49-F238E27FC236}">
                <a16:creationId xmlns:a16="http://schemas.microsoft.com/office/drawing/2014/main" id="{364F3FF5-18E6-430E-BB62-4B3E47978E21}"/>
              </a:ext>
            </a:extLst>
          </p:cNvPr>
          <p:cNvSpPr>
            <a:spLocks noGrp="1"/>
          </p:cNvSpPr>
          <p:nvPr>
            <p:ph type="title"/>
          </p:nvPr>
        </p:nvSpPr>
        <p:spPr>
          <a:xfrm>
            <a:off x="381000" y="1143000"/>
            <a:ext cx="7620000" cy="5334000"/>
          </a:xfrm>
          <a:prstGeom prst="rect">
            <a:avLst/>
          </a:prstGeom>
        </p:spPr>
        <p:txBody>
          <a:bodyPr/>
          <a:lstStyle>
            <a:lvl1pPr>
              <a:defRPr sz="1100">
                <a:latin typeface="Montserrat" panose="00000500000000000000" pitchFamily="2" charset="0"/>
              </a:defRPr>
            </a:lvl1pPr>
          </a:lstStyle>
          <a:p>
            <a:r>
              <a:rPr lang="es-ES" dirty="0"/>
              <a:t>Haga clic para modificar el estilo de título del patrón</a:t>
            </a:r>
            <a:endParaRPr lang="es-MX" dirty="0"/>
          </a:p>
        </p:txBody>
      </p:sp>
    </p:spTree>
    <p:extLst>
      <p:ext uri="{BB962C8B-B14F-4D97-AF65-F5344CB8AC3E}">
        <p14:creationId xmlns:p14="http://schemas.microsoft.com/office/powerpoint/2010/main" val="16019193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Actividas">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E85846CD-8B9D-45E9-B557-ADC49CE88B1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092725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ierre">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3722E702-AB17-E5C1-1072-2C784DC0D8D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ítulo 1">
            <a:extLst>
              <a:ext uri="{FF2B5EF4-FFF2-40B4-BE49-F238E27FC236}">
                <a16:creationId xmlns:a16="http://schemas.microsoft.com/office/drawing/2014/main" id="{2816AC65-5743-4CB1-B53E-B08C9811667F}"/>
              </a:ext>
            </a:extLst>
          </p:cNvPr>
          <p:cNvSpPr>
            <a:spLocks noGrp="1"/>
          </p:cNvSpPr>
          <p:nvPr>
            <p:ph type="title"/>
          </p:nvPr>
        </p:nvSpPr>
        <p:spPr>
          <a:xfrm>
            <a:off x="533400" y="1219199"/>
            <a:ext cx="7543800" cy="5236533"/>
          </a:xfrm>
          <a:prstGeom prst="rect">
            <a:avLst/>
          </a:prstGeom>
        </p:spPr>
        <p:txBody>
          <a:bodyPr/>
          <a:lstStyle>
            <a:lvl1pPr>
              <a:defRPr sz="1100">
                <a:latin typeface="Montserrat" panose="00000500000000000000" pitchFamily="2" charset="0"/>
              </a:defRPr>
            </a:lvl1pPr>
          </a:lstStyle>
          <a:p>
            <a:r>
              <a:rPr lang="es-ES" dirty="0"/>
              <a:t>Haga clic para modificar el estilo de título del patrón</a:t>
            </a:r>
            <a:endParaRPr lang="es-MX" dirty="0"/>
          </a:p>
        </p:txBody>
      </p:sp>
    </p:spTree>
    <p:extLst>
      <p:ext uri="{BB962C8B-B14F-4D97-AF65-F5344CB8AC3E}">
        <p14:creationId xmlns:p14="http://schemas.microsoft.com/office/powerpoint/2010/main" val="15909974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Holder 4"/>
          <p:cNvSpPr>
            <a:spLocks noGrp="1"/>
          </p:cNvSpPr>
          <p:nvPr>
            <p:ph type="ftr" sz="quarter" idx="5"/>
          </p:nvPr>
        </p:nvSpPr>
        <p:spPr>
          <a:xfrm>
            <a:off x="6096000" y="6656295"/>
            <a:ext cx="2918690" cy="108619"/>
          </a:xfrm>
          <a:prstGeom prst="rect">
            <a:avLst/>
          </a:prstGeom>
        </p:spPr>
        <p:txBody>
          <a:bodyPr wrap="square" lIns="0" tIns="0" rIns="0" bIns="0">
            <a:spAutoFit/>
          </a:bodyPr>
          <a:lstStyle>
            <a:lvl1pPr>
              <a:defRPr sz="706" b="0" i="0">
                <a:solidFill>
                  <a:schemeClr val="bg1">
                    <a:lumMod val="65000"/>
                  </a:schemeClr>
                </a:solidFill>
                <a:latin typeface="Montserrat SemiBold"/>
                <a:cs typeface="Montserrat SemiBold"/>
              </a:defRPr>
            </a:lvl1pPr>
          </a:lstStyle>
          <a:p>
            <a:pPr marL="11206">
              <a:spcBef>
                <a:spcPts val="66"/>
              </a:spcBef>
            </a:pPr>
            <a:r>
              <a:rPr lang="es-ES" spc="-4"/>
              <a:t>Derechos</a:t>
            </a:r>
            <a:r>
              <a:rPr lang="es-ES" spc="4"/>
              <a:t> </a:t>
            </a:r>
            <a:r>
              <a:rPr lang="es-ES"/>
              <a:t>de</a:t>
            </a:r>
            <a:r>
              <a:rPr lang="es-ES" spc="9"/>
              <a:t> </a:t>
            </a:r>
            <a:r>
              <a:rPr lang="es-ES" spc="-4"/>
              <a:t>Autor</a:t>
            </a:r>
            <a:r>
              <a:rPr lang="es-ES" spc="9"/>
              <a:t> </a:t>
            </a:r>
            <a:r>
              <a:rPr lang="es-ES" spc="-4"/>
              <a:t>Reservados.</a:t>
            </a:r>
            <a:r>
              <a:rPr lang="es-ES" spc="9"/>
              <a:t> </a:t>
            </a:r>
            <a:r>
              <a:rPr lang="es-ES" spc="-4"/>
              <a:t>UNIVERSIDAD</a:t>
            </a:r>
            <a:r>
              <a:rPr lang="es-ES" spc="4"/>
              <a:t> </a:t>
            </a:r>
            <a:r>
              <a:rPr lang="es-ES" spc="-4"/>
              <a:t>TECMILENIO®</a:t>
            </a: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5" r:id="rId3"/>
    <p:sldLayoutId id="2147483669" r:id="rId4"/>
    <p:sldLayoutId id="2147483666" r:id="rId5"/>
    <p:sldLayoutId id="2147483667" r:id="rId6"/>
    <p:sldLayoutId id="2147483670" r:id="rId7"/>
    <p:sldLayoutId id="2147483668" r:id="rId8"/>
  </p:sldLayoutIdLst>
  <p:txStyles>
    <p:titleStyle>
      <a:lvl1pPr>
        <a:defRPr>
          <a:latin typeface="+mj-lt"/>
          <a:ea typeface="+mj-ea"/>
          <a:cs typeface="+mj-cs"/>
        </a:defRPr>
      </a:lvl1pPr>
    </p:titleStyle>
    <p:bodyStyle>
      <a:lvl1pPr marL="0">
        <a:defRPr>
          <a:latin typeface="+mn-lt"/>
          <a:ea typeface="+mn-ea"/>
          <a:cs typeface="+mn-cs"/>
        </a:defRPr>
      </a:lvl1pPr>
      <a:lvl2pPr marL="403433">
        <a:defRPr>
          <a:latin typeface="+mn-lt"/>
          <a:ea typeface="+mn-ea"/>
          <a:cs typeface="+mn-cs"/>
        </a:defRPr>
      </a:lvl2pPr>
      <a:lvl3pPr marL="806867">
        <a:defRPr>
          <a:latin typeface="+mn-lt"/>
          <a:ea typeface="+mn-ea"/>
          <a:cs typeface="+mn-cs"/>
        </a:defRPr>
      </a:lvl3pPr>
      <a:lvl4pPr marL="1210300">
        <a:defRPr>
          <a:latin typeface="+mn-lt"/>
          <a:ea typeface="+mn-ea"/>
          <a:cs typeface="+mn-cs"/>
        </a:defRPr>
      </a:lvl4pPr>
      <a:lvl5pPr marL="1613733">
        <a:defRPr>
          <a:latin typeface="+mn-lt"/>
          <a:ea typeface="+mn-ea"/>
          <a:cs typeface="+mn-cs"/>
        </a:defRPr>
      </a:lvl5pPr>
      <a:lvl6pPr marL="2017166">
        <a:defRPr>
          <a:latin typeface="+mn-lt"/>
          <a:ea typeface="+mn-ea"/>
          <a:cs typeface="+mn-cs"/>
        </a:defRPr>
      </a:lvl6pPr>
      <a:lvl7pPr marL="2420600">
        <a:defRPr>
          <a:latin typeface="+mn-lt"/>
          <a:ea typeface="+mn-ea"/>
          <a:cs typeface="+mn-cs"/>
        </a:defRPr>
      </a:lvl7pPr>
      <a:lvl8pPr marL="2824033">
        <a:defRPr>
          <a:latin typeface="+mn-lt"/>
          <a:ea typeface="+mn-ea"/>
          <a:cs typeface="+mn-cs"/>
        </a:defRPr>
      </a:lvl8pPr>
      <a:lvl9pPr marL="3227466">
        <a:defRPr>
          <a:latin typeface="+mn-lt"/>
          <a:ea typeface="+mn-ea"/>
          <a:cs typeface="+mn-cs"/>
        </a:defRPr>
      </a:lvl9pPr>
    </p:bodyStyle>
    <p:otherStyle>
      <a:lvl1pPr marL="0">
        <a:defRPr>
          <a:latin typeface="+mn-lt"/>
          <a:ea typeface="+mn-ea"/>
          <a:cs typeface="+mn-cs"/>
        </a:defRPr>
      </a:lvl1pPr>
      <a:lvl2pPr marL="403433">
        <a:defRPr>
          <a:latin typeface="+mn-lt"/>
          <a:ea typeface="+mn-ea"/>
          <a:cs typeface="+mn-cs"/>
        </a:defRPr>
      </a:lvl2pPr>
      <a:lvl3pPr marL="806867">
        <a:defRPr>
          <a:latin typeface="+mn-lt"/>
          <a:ea typeface="+mn-ea"/>
          <a:cs typeface="+mn-cs"/>
        </a:defRPr>
      </a:lvl3pPr>
      <a:lvl4pPr marL="1210300">
        <a:defRPr>
          <a:latin typeface="+mn-lt"/>
          <a:ea typeface="+mn-ea"/>
          <a:cs typeface="+mn-cs"/>
        </a:defRPr>
      </a:lvl4pPr>
      <a:lvl5pPr marL="1613733">
        <a:defRPr>
          <a:latin typeface="+mn-lt"/>
          <a:ea typeface="+mn-ea"/>
          <a:cs typeface="+mn-cs"/>
        </a:defRPr>
      </a:lvl5pPr>
      <a:lvl6pPr marL="2017166">
        <a:defRPr>
          <a:latin typeface="+mn-lt"/>
          <a:ea typeface="+mn-ea"/>
          <a:cs typeface="+mn-cs"/>
        </a:defRPr>
      </a:lvl6pPr>
      <a:lvl7pPr marL="2420600">
        <a:defRPr>
          <a:latin typeface="+mn-lt"/>
          <a:ea typeface="+mn-ea"/>
          <a:cs typeface="+mn-cs"/>
        </a:defRPr>
      </a:lvl7pPr>
      <a:lvl8pPr marL="2824033">
        <a:defRPr>
          <a:latin typeface="+mn-lt"/>
          <a:ea typeface="+mn-ea"/>
          <a:cs typeface="+mn-cs"/>
        </a:defRPr>
      </a:lvl8pPr>
      <a:lvl9pPr marL="3227466">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4.xml"/><Relationship Id="rId4" Type="http://schemas.openxmlformats.org/officeDocument/2006/relationships/hyperlink" Target="https://youtu.be/Jpgs6V1rgds"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12.jpg"/></Relationships>
</file>

<file path=ppt/slides/_rels/slide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36291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redondeado 1">
            <a:extLst>
              <a:ext uri="{FF2B5EF4-FFF2-40B4-BE49-F238E27FC236}">
                <a16:creationId xmlns:a16="http://schemas.microsoft.com/office/drawing/2014/main" id="{67BA0B3D-41F7-6148-921C-EC7D8E7F9258}"/>
              </a:ext>
            </a:extLst>
          </p:cNvPr>
          <p:cNvSpPr/>
          <p:nvPr/>
        </p:nvSpPr>
        <p:spPr>
          <a:xfrm>
            <a:off x="357264" y="3533297"/>
            <a:ext cx="4824336" cy="1092607"/>
          </a:xfrm>
          <a:prstGeom prst="roundRect">
            <a:avLst>
              <a:gd name="adj" fmla="val 50000"/>
            </a:avLst>
          </a:prstGeom>
          <a:solidFill>
            <a:srgbClr val="2BA6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5" name="CuadroTexto 4">
            <a:extLst>
              <a:ext uri="{FF2B5EF4-FFF2-40B4-BE49-F238E27FC236}">
                <a16:creationId xmlns:a16="http://schemas.microsoft.com/office/drawing/2014/main" id="{FCA7C7D1-AE04-4A4C-947A-9C2AB9735964}"/>
              </a:ext>
            </a:extLst>
          </p:cNvPr>
          <p:cNvSpPr txBox="1"/>
          <p:nvPr/>
        </p:nvSpPr>
        <p:spPr>
          <a:xfrm>
            <a:off x="533399" y="3664101"/>
            <a:ext cx="4343401" cy="830997"/>
          </a:xfrm>
          <a:prstGeom prst="rect">
            <a:avLst/>
          </a:prstGeom>
          <a:noFill/>
        </p:spPr>
        <p:txBody>
          <a:bodyPr wrap="square" rtlCol="0">
            <a:spAutoFit/>
          </a:bodyPr>
          <a:lstStyle/>
          <a:p>
            <a:pPr algn="ctr"/>
            <a:r>
              <a:rPr lang="es-MX" sz="2400" dirty="0">
                <a:solidFill>
                  <a:schemeClr val="bg1">
                    <a:lumMod val="95000"/>
                  </a:schemeClr>
                </a:solidFill>
                <a:latin typeface="Montserrat SemiBold" panose="00000700000000000000" pitchFamily="2" charset="0"/>
              </a:rPr>
              <a:t>Tema 6. Cuentas de ahorro</a:t>
            </a:r>
          </a:p>
        </p:txBody>
      </p:sp>
      <p:sp>
        <p:nvSpPr>
          <p:cNvPr id="7" name="Título 45">
            <a:extLst>
              <a:ext uri="{FF2B5EF4-FFF2-40B4-BE49-F238E27FC236}">
                <a16:creationId xmlns:a16="http://schemas.microsoft.com/office/drawing/2014/main" id="{D68346E8-4208-D945-866B-DD105FBD15D4}"/>
              </a:ext>
            </a:extLst>
          </p:cNvPr>
          <p:cNvSpPr>
            <a:spLocks noGrp="1"/>
          </p:cNvSpPr>
          <p:nvPr>
            <p:ph type="title"/>
          </p:nvPr>
        </p:nvSpPr>
        <p:spPr>
          <a:xfrm>
            <a:off x="316241" y="1888075"/>
            <a:ext cx="5029199" cy="1146817"/>
          </a:xfrm>
        </p:spPr>
        <p:txBody>
          <a:bodyPr/>
          <a:lstStyle/>
          <a:p>
            <a:r>
              <a:rPr lang="es-MX" sz="3200" dirty="0"/>
              <a:t>Análisis financiero y esquemas de financiamiento.</a:t>
            </a:r>
          </a:p>
        </p:txBody>
      </p:sp>
    </p:spTree>
    <p:extLst>
      <p:ext uri="{BB962C8B-B14F-4D97-AF65-F5344CB8AC3E}">
        <p14:creationId xmlns:p14="http://schemas.microsoft.com/office/powerpoint/2010/main" val="12182974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a:extLst>
              <a:ext uri="{FF2B5EF4-FFF2-40B4-BE49-F238E27FC236}">
                <a16:creationId xmlns:a16="http://schemas.microsoft.com/office/drawing/2014/main" id="{80D7906F-0F50-BE4E-8778-A1E4C8FE072B}"/>
              </a:ext>
            </a:extLst>
          </p:cNvPr>
          <p:cNvSpPr>
            <a:spLocks noGrp="1"/>
          </p:cNvSpPr>
          <p:nvPr>
            <p:ph type="title" idx="4294967295"/>
          </p:nvPr>
        </p:nvSpPr>
        <p:spPr>
          <a:xfrm>
            <a:off x="4930738" y="1115551"/>
            <a:ext cx="3679862" cy="5132849"/>
          </a:xfrm>
          <a:prstGeom prst="rect">
            <a:avLst/>
          </a:prstGeom>
        </p:spPr>
        <p:txBody>
          <a:bodyPr/>
          <a:lstStyle/>
          <a:p>
            <a:pPr algn="l"/>
            <a:r>
              <a:rPr lang="es-MX" sz="1400" dirty="0">
                <a:solidFill>
                  <a:srgbClr val="333333"/>
                </a:solidFill>
              </a:rPr>
              <a:t>De acuerdo con el análisis de Grupo </a:t>
            </a:r>
            <a:r>
              <a:rPr lang="es-MX" sz="1400" spc="-40" dirty="0">
                <a:solidFill>
                  <a:srgbClr val="333333"/>
                </a:solidFill>
              </a:rPr>
              <a:t>Inverfox (2020), la palabra ahorro define </a:t>
            </a:r>
            <a:r>
              <a:rPr lang="es-MX" sz="1400" spc="-50" dirty="0">
                <a:solidFill>
                  <a:srgbClr val="333333"/>
                </a:solidFill>
              </a:rPr>
              <a:t>la acción de una persona para acumular </a:t>
            </a:r>
            <a:r>
              <a:rPr lang="es-MX" sz="1400" dirty="0">
                <a:solidFill>
                  <a:srgbClr val="333333"/>
                </a:solidFill>
              </a:rPr>
              <a:t>una parte de sus ingresos de forma periódica, sin destinarlo a un consumo inmediato; de esta manera, se obtiene una reserva monetaria representativa que posteriormente tendrá un uso. Principalmente ahorramos por dos </a:t>
            </a:r>
            <a:r>
              <a:rPr lang="es-MX" sz="1400" spc="-50" dirty="0">
                <a:solidFill>
                  <a:srgbClr val="333333"/>
                </a:solidFill>
              </a:rPr>
              <a:t>cosas, contar con la solvencia económica </a:t>
            </a:r>
            <a:r>
              <a:rPr lang="es-MX" sz="1400" dirty="0">
                <a:solidFill>
                  <a:srgbClr val="333333"/>
                </a:solidFill>
              </a:rPr>
              <a:t>para algún fin específico, o tener recursos para algún imprevisto.</a:t>
            </a:r>
            <a:endParaRPr lang="es-MX" sz="1400" dirty="0"/>
          </a:p>
        </p:txBody>
      </p:sp>
      <p:sp>
        <p:nvSpPr>
          <p:cNvPr id="5" name="CuadroTexto 4">
            <a:extLst>
              <a:ext uri="{FF2B5EF4-FFF2-40B4-BE49-F238E27FC236}">
                <a16:creationId xmlns:a16="http://schemas.microsoft.com/office/drawing/2014/main" id="{F1BD6C87-189D-4AD3-B2A9-B470491AACA8}"/>
              </a:ext>
            </a:extLst>
          </p:cNvPr>
          <p:cNvSpPr txBox="1"/>
          <p:nvPr/>
        </p:nvSpPr>
        <p:spPr>
          <a:xfrm>
            <a:off x="457200" y="210234"/>
            <a:ext cx="2133599" cy="646331"/>
          </a:xfrm>
          <a:prstGeom prst="rect">
            <a:avLst/>
          </a:prstGeom>
          <a:noFill/>
        </p:spPr>
        <p:txBody>
          <a:bodyPr wrap="square" rtlCol="0">
            <a:spAutoFit/>
          </a:bodyPr>
          <a:lstStyle/>
          <a:p>
            <a:r>
              <a:rPr lang="es-MX" sz="1800" dirty="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rPr>
              <a:t>Introducción</a:t>
            </a:r>
            <a:endParaRPr lang="es-MX" sz="1800" dirty="0">
              <a:solidFill>
                <a:schemeClr val="bg1"/>
              </a:solidFill>
              <a:latin typeface="Montserrat SemiBold" panose="00000700000000000000" pitchFamily="2" charset="0"/>
            </a:endParaRPr>
          </a:p>
          <a:p>
            <a:endParaRPr lang="es-MX" sz="1800" dirty="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6" name="Rectángulo 5">
            <a:extLst>
              <a:ext uri="{FF2B5EF4-FFF2-40B4-BE49-F238E27FC236}">
                <a16:creationId xmlns:a16="http://schemas.microsoft.com/office/drawing/2014/main" id="{3CB1B3AA-96B3-4CDE-B854-AE6391E923C4}"/>
              </a:ext>
            </a:extLst>
          </p:cNvPr>
          <p:cNvSpPr/>
          <p:nvPr/>
        </p:nvSpPr>
        <p:spPr>
          <a:xfrm>
            <a:off x="4572000" y="1066800"/>
            <a:ext cx="358739" cy="734552"/>
          </a:xfrm>
          <a:prstGeom prst="rect">
            <a:avLst/>
          </a:prstGeom>
          <a:solidFill>
            <a:srgbClr val="2CA6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8" name="Imagen 7">
            <a:extLst>
              <a:ext uri="{FF2B5EF4-FFF2-40B4-BE49-F238E27FC236}">
                <a16:creationId xmlns:a16="http://schemas.microsoft.com/office/drawing/2014/main" id="{BE9DC8D7-847E-9447-BE27-670E22ABADC8}"/>
              </a:ext>
            </a:extLst>
          </p:cNvPr>
          <p:cNvPicPr>
            <a:picLocks noChangeAspect="1"/>
          </p:cNvPicPr>
          <p:nvPr/>
        </p:nvPicPr>
        <p:blipFill rotWithShape="1">
          <a:blip r:embed="rId3">
            <a:extLst>
              <a:ext uri="{28A0092B-C50C-407E-A947-70E740481C1C}">
                <a14:useLocalDpi xmlns:a14="http://schemas.microsoft.com/office/drawing/2010/main" val="0"/>
              </a:ext>
            </a:extLst>
          </a:blip>
          <a:srcRect l="33996" r="7726"/>
          <a:stretch/>
        </p:blipFill>
        <p:spPr>
          <a:xfrm>
            <a:off x="0" y="1066800"/>
            <a:ext cx="4572000" cy="5181600"/>
          </a:xfrm>
          <a:prstGeom prst="rect">
            <a:avLst/>
          </a:prstGeom>
        </p:spPr>
      </p:pic>
    </p:spTree>
    <p:extLst>
      <p:ext uri="{BB962C8B-B14F-4D97-AF65-F5344CB8AC3E}">
        <p14:creationId xmlns:p14="http://schemas.microsoft.com/office/powerpoint/2010/main" val="30929874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a:extLst>
              <a:ext uri="{FF2B5EF4-FFF2-40B4-BE49-F238E27FC236}">
                <a16:creationId xmlns:a16="http://schemas.microsoft.com/office/drawing/2014/main" id="{9E4E5B36-E448-4E19-B0B5-B99E1EF1F790}"/>
              </a:ext>
            </a:extLst>
          </p:cNvPr>
          <p:cNvSpPr txBox="1"/>
          <p:nvPr/>
        </p:nvSpPr>
        <p:spPr>
          <a:xfrm>
            <a:off x="457200" y="210234"/>
            <a:ext cx="2133599" cy="646331"/>
          </a:xfrm>
          <a:prstGeom prst="rect">
            <a:avLst/>
          </a:prstGeom>
          <a:noFill/>
        </p:spPr>
        <p:txBody>
          <a:bodyPr wrap="square" rtlCol="0">
            <a:spAutoFit/>
          </a:bodyPr>
          <a:lstStyle/>
          <a:p>
            <a:r>
              <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rPr>
              <a:t>Explicación</a:t>
            </a:r>
            <a:endParaRPr lang="es-MX" sz="1800">
              <a:solidFill>
                <a:schemeClr val="bg1"/>
              </a:solidFill>
              <a:latin typeface="Montserrat SemiBold" panose="00000700000000000000" pitchFamily="2" charset="0"/>
            </a:endParaRPr>
          </a:p>
          <a:p>
            <a:endPar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5" name="Título 1">
            <a:extLst>
              <a:ext uri="{FF2B5EF4-FFF2-40B4-BE49-F238E27FC236}">
                <a16:creationId xmlns:a16="http://schemas.microsoft.com/office/drawing/2014/main" id="{3E9AF574-7324-4E46-B16B-4BF5D40504B7}"/>
              </a:ext>
            </a:extLst>
          </p:cNvPr>
          <p:cNvSpPr txBox="1">
            <a:spLocks/>
          </p:cNvSpPr>
          <p:nvPr/>
        </p:nvSpPr>
        <p:spPr>
          <a:xfrm>
            <a:off x="533400" y="1089216"/>
            <a:ext cx="8077200" cy="358583"/>
          </a:xfrm>
          <a:prstGeom prst="rect">
            <a:avLst/>
          </a:prstGeom>
        </p:spPr>
        <p:txBody>
          <a:bodyPr/>
          <a:lstStyle>
            <a:lvl1pPr>
              <a:defRPr>
                <a:latin typeface="+mj-lt"/>
                <a:ea typeface="+mj-ea"/>
                <a:cs typeface="+mj-cs"/>
              </a:defRPr>
            </a:lvl1pPr>
          </a:lstStyle>
          <a:p>
            <a:pPr algn="ctr"/>
            <a:r>
              <a:rPr lang="es-MX" sz="1400" b="1" dirty="0"/>
              <a:t>Cuentas bancarias</a:t>
            </a:r>
            <a:endParaRPr lang="es-MX" sz="1400" dirty="0"/>
          </a:p>
        </p:txBody>
      </p:sp>
      <p:sp>
        <p:nvSpPr>
          <p:cNvPr id="6" name="Título 1">
            <a:extLst>
              <a:ext uri="{FF2B5EF4-FFF2-40B4-BE49-F238E27FC236}">
                <a16:creationId xmlns:a16="http://schemas.microsoft.com/office/drawing/2014/main" id="{A8E5E74E-EF46-DB46-A345-5016CA5A8011}"/>
              </a:ext>
            </a:extLst>
          </p:cNvPr>
          <p:cNvSpPr txBox="1">
            <a:spLocks/>
          </p:cNvSpPr>
          <p:nvPr/>
        </p:nvSpPr>
        <p:spPr>
          <a:xfrm>
            <a:off x="533400" y="1600200"/>
            <a:ext cx="8077200" cy="914400"/>
          </a:xfrm>
          <a:prstGeom prst="rect">
            <a:avLst/>
          </a:prstGeom>
        </p:spPr>
        <p:txBody>
          <a:bodyPr/>
          <a:lstStyle>
            <a:lvl1pPr>
              <a:defRPr>
                <a:latin typeface="+mj-lt"/>
                <a:ea typeface="+mj-ea"/>
                <a:cs typeface="+mj-cs"/>
              </a:defRPr>
            </a:lvl1pPr>
          </a:lstStyle>
          <a:p>
            <a:r>
              <a:rPr lang="es-MX" sz="1400" dirty="0">
                <a:solidFill>
                  <a:srgbClr val="333333"/>
                </a:solidFill>
              </a:rPr>
              <a:t>Los instrumentos de ahorro e inversión se clasifican en los que generan renta fija y renta variable. En los de renta fija se sabe con certeza la tasa o rendimiento que dará este instrumento, pero en los de renta variable sólo se puede determinar un estimado de acuerdo al historial de rendimiento que presente el instrumento en cuestión.</a:t>
            </a:r>
            <a:endParaRPr lang="es-MX" sz="1400" dirty="0"/>
          </a:p>
        </p:txBody>
      </p:sp>
      <p:pic>
        <p:nvPicPr>
          <p:cNvPr id="4" name="Imagen 3">
            <a:extLst>
              <a:ext uri="{FF2B5EF4-FFF2-40B4-BE49-F238E27FC236}">
                <a16:creationId xmlns:a16="http://schemas.microsoft.com/office/drawing/2014/main" id="{CE5FD3D7-4CE8-2541-B66B-4505A2C67B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7800" y="2643810"/>
            <a:ext cx="6248400" cy="3771900"/>
          </a:xfrm>
          <a:prstGeom prst="rect">
            <a:avLst/>
          </a:prstGeom>
        </p:spPr>
      </p:pic>
    </p:spTree>
    <p:extLst>
      <p:ext uri="{BB962C8B-B14F-4D97-AF65-F5344CB8AC3E}">
        <p14:creationId xmlns:p14="http://schemas.microsoft.com/office/powerpoint/2010/main" val="26023184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a:extLst>
              <a:ext uri="{FF2B5EF4-FFF2-40B4-BE49-F238E27FC236}">
                <a16:creationId xmlns:a16="http://schemas.microsoft.com/office/drawing/2014/main" id="{9E4E5B36-E448-4E19-B0B5-B99E1EF1F790}"/>
              </a:ext>
            </a:extLst>
          </p:cNvPr>
          <p:cNvSpPr txBox="1"/>
          <p:nvPr/>
        </p:nvSpPr>
        <p:spPr>
          <a:xfrm>
            <a:off x="457200" y="210234"/>
            <a:ext cx="2133599" cy="646331"/>
          </a:xfrm>
          <a:prstGeom prst="rect">
            <a:avLst/>
          </a:prstGeom>
          <a:noFill/>
        </p:spPr>
        <p:txBody>
          <a:bodyPr wrap="square" rtlCol="0">
            <a:spAutoFit/>
          </a:bodyPr>
          <a:lstStyle/>
          <a:p>
            <a:r>
              <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rPr>
              <a:t>Explicación</a:t>
            </a:r>
            <a:endParaRPr lang="es-MX" sz="1800">
              <a:solidFill>
                <a:schemeClr val="bg1"/>
              </a:solidFill>
              <a:latin typeface="Montserrat SemiBold" panose="00000700000000000000" pitchFamily="2" charset="0"/>
            </a:endParaRPr>
          </a:p>
          <a:p>
            <a:endPar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5" name="Título 1">
            <a:extLst>
              <a:ext uri="{FF2B5EF4-FFF2-40B4-BE49-F238E27FC236}">
                <a16:creationId xmlns:a16="http://schemas.microsoft.com/office/drawing/2014/main" id="{3E9AF574-7324-4E46-B16B-4BF5D40504B7}"/>
              </a:ext>
            </a:extLst>
          </p:cNvPr>
          <p:cNvSpPr txBox="1">
            <a:spLocks/>
          </p:cNvSpPr>
          <p:nvPr/>
        </p:nvSpPr>
        <p:spPr>
          <a:xfrm>
            <a:off x="533400" y="1089216"/>
            <a:ext cx="8077200" cy="358583"/>
          </a:xfrm>
          <a:prstGeom prst="rect">
            <a:avLst/>
          </a:prstGeom>
        </p:spPr>
        <p:txBody>
          <a:bodyPr/>
          <a:lstStyle>
            <a:lvl1pPr>
              <a:defRPr>
                <a:latin typeface="+mj-lt"/>
                <a:ea typeface="+mj-ea"/>
                <a:cs typeface="+mj-cs"/>
              </a:defRPr>
            </a:lvl1pPr>
          </a:lstStyle>
          <a:p>
            <a:pPr algn="ctr"/>
            <a:r>
              <a:rPr lang="es-MX" sz="1400" b="1" dirty="0"/>
              <a:t>Pagaré bancario</a:t>
            </a:r>
            <a:endParaRPr lang="es-MX" sz="1400" dirty="0"/>
          </a:p>
        </p:txBody>
      </p:sp>
      <p:sp>
        <p:nvSpPr>
          <p:cNvPr id="6" name="Título 1">
            <a:extLst>
              <a:ext uri="{FF2B5EF4-FFF2-40B4-BE49-F238E27FC236}">
                <a16:creationId xmlns:a16="http://schemas.microsoft.com/office/drawing/2014/main" id="{8772FEB2-9229-BE47-8AF9-9C19553B121B}"/>
              </a:ext>
            </a:extLst>
          </p:cNvPr>
          <p:cNvSpPr txBox="1">
            <a:spLocks/>
          </p:cNvSpPr>
          <p:nvPr/>
        </p:nvSpPr>
        <p:spPr>
          <a:xfrm>
            <a:off x="533400" y="1600200"/>
            <a:ext cx="8077200" cy="914400"/>
          </a:xfrm>
          <a:prstGeom prst="rect">
            <a:avLst/>
          </a:prstGeom>
        </p:spPr>
        <p:txBody>
          <a:bodyPr/>
          <a:lstStyle>
            <a:lvl1pPr>
              <a:defRPr>
                <a:latin typeface="+mj-lt"/>
                <a:ea typeface="+mj-ea"/>
                <a:cs typeface="+mj-cs"/>
              </a:defRPr>
            </a:lvl1pPr>
          </a:lstStyle>
          <a:p>
            <a:r>
              <a:rPr lang="es-MX" sz="1400" dirty="0">
                <a:solidFill>
                  <a:srgbClr val="333333"/>
                </a:solidFill>
              </a:rPr>
              <a:t>Es un instrumento financiero de corto plazo con tasa fija en el cual el usuario financiero sabrá con certeza cuánto le darán al final de su vencimiento. Sus plazos usualmente en los que se realiza este proceso son 7, 14 o 28 días.</a:t>
            </a:r>
            <a:endParaRPr lang="es-MX" sz="1400" dirty="0"/>
          </a:p>
        </p:txBody>
      </p:sp>
      <p:sp>
        <p:nvSpPr>
          <p:cNvPr id="18" name="Rectángulo 17">
            <a:extLst>
              <a:ext uri="{FF2B5EF4-FFF2-40B4-BE49-F238E27FC236}">
                <a16:creationId xmlns:a16="http://schemas.microsoft.com/office/drawing/2014/main" id="{6827DA9E-7FC2-344A-B4E8-C52CA23A97E5}"/>
              </a:ext>
            </a:extLst>
          </p:cNvPr>
          <p:cNvSpPr/>
          <p:nvPr/>
        </p:nvSpPr>
        <p:spPr>
          <a:xfrm>
            <a:off x="533400" y="4686300"/>
            <a:ext cx="8077200" cy="1562100"/>
          </a:xfrm>
          <a:prstGeom prst="rect">
            <a:avLst/>
          </a:prstGeom>
          <a:solidFill>
            <a:srgbClr val="3CB2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9" name="Título 1">
            <a:extLst>
              <a:ext uri="{FF2B5EF4-FFF2-40B4-BE49-F238E27FC236}">
                <a16:creationId xmlns:a16="http://schemas.microsoft.com/office/drawing/2014/main" id="{2D91D357-0F2F-264B-9CB1-0D5AE6B4D6E4}"/>
              </a:ext>
            </a:extLst>
          </p:cNvPr>
          <p:cNvSpPr txBox="1">
            <a:spLocks/>
          </p:cNvSpPr>
          <p:nvPr/>
        </p:nvSpPr>
        <p:spPr>
          <a:xfrm>
            <a:off x="1149351" y="5453269"/>
            <a:ext cx="6845299" cy="566531"/>
          </a:xfrm>
          <a:prstGeom prst="rect">
            <a:avLst/>
          </a:prstGeom>
        </p:spPr>
        <p:txBody>
          <a:bodyPr/>
          <a:lstStyle>
            <a:lvl1pPr>
              <a:defRPr>
                <a:latin typeface="+mj-lt"/>
                <a:ea typeface="+mj-ea"/>
                <a:cs typeface="+mj-cs"/>
              </a:defRPr>
            </a:lvl1pPr>
          </a:lstStyle>
          <a:p>
            <a:r>
              <a:rPr lang="es-MX" sz="1400" dirty="0">
                <a:solidFill>
                  <a:schemeClr val="bg1"/>
                </a:solidFill>
              </a:rPr>
              <a:t>Cabe mencionar  que este instrumento financiero está regulado por los artículos 170 a 174 de la Ley General de Títulos y Operaciones de Crédito.</a:t>
            </a:r>
          </a:p>
        </p:txBody>
      </p:sp>
      <p:pic>
        <p:nvPicPr>
          <p:cNvPr id="24" name="Imagen 23">
            <a:extLst>
              <a:ext uri="{FF2B5EF4-FFF2-40B4-BE49-F238E27FC236}">
                <a16:creationId xmlns:a16="http://schemas.microsoft.com/office/drawing/2014/main" id="{2CD5ED9F-D6C8-1240-A1B4-3D8A29D13A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94200" y="4876800"/>
            <a:ext cx="355600" cy="355600"/>
          </a:xfrm>
          <a:prstGeom prst="rect">
            <a:avLst/>
          </a:prstGeom>
        </p:spPr>
      </p:pic>
      <p:pic>
        <p:nvPicPr>
          <p:cNvPr id="29" name="Imagen 28">
            <a:extLst>
              <a:ext uri="{FF2B5EF4-FFF2-40B4-BE49-F238E27FC236}">
                <a16:creationId xmlns:a16="http://schemas.microsoft.com/office/drawing/2014/main" id="{37D09096-81A4-AC45-9835-FF81B5A26B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300" y="2679700"/>
            <a:ext cx="7899400" cy="1498600"/>
          </a:xfrm>
          <a:prstGeom prst="rect">
            <a:avLst/>
          </a:prstGeom>
        </p:spPr>
      </p:pic>
    </p:spTree>
    <p:extLst>
      <p:ext uri="{BB962C8B-B14F-4D97-AF65-F5344CB8AC3E}">
        <p14:creationId xmlns:p14="http://schemas.microsoft.com/office/powerpoint/2010/main" val="27195777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a:extLst>
              <a:ext uri="{FF2B5EF4-FFF2-40B4-BE49-F238E27FC236}">
                <a16:creationId xmlns:a16="http://schemas.microsoft.com/office/drawing/2014/main" id="{9E4E5B36-E448-4E19-B0B5-B99E1EF1F790}"/>
              </a:ext>
            </a:extLst>
          </p:cNvPr>
          <p:cNvSpPr txBox="1"/>
          <p:nvPr/>
        </p:nvSpPr>
        <p:spPr>
          <a:xfrm>
            <a:off x="457200" y="210234"/>
            <a:ext cx="2133599" cy="646331"/>
          </a:xfrm>
          <a:prstGeom prst="rect">
            <a:avLst/>
          </a:prstGeom>
          <a:noFill/>
        </p:spPr>
        <p:txBody>
          <a:bodyPr wrap="square" rtlCol="0">
            <a:spAutoFit/>
          </a:bodyPr>
          <a:lstStyle/>
          <a:p>
            <a:r>
              <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rPr>
              <a:t>Explicación</a:t>
            </a:r>
            <a:endParaRPr lang="es-MX" sz="1800">
              <a:solidFill>
                <a:schemeClr val="bg1"/>
              </a:solidFill>
              <a:latin typeface="Montserrat SemiBold" panose="00000700000000000000" pitchFamily="2" charset="0"/>
            </a:endParaRPr>
          </a:p>
          <a:p>
            <a:endPar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5" name="Título 1">
            <a:extLst>
              <a:ext uri="{FF2B5EF4-FFF2-40B4-BE49-F238E27FC236}">
                <a16:creationId xmlns:a16="http://schemas.microsoft.com/office/drawing/2014/main" id="{3E9AF574-7324-4E46-B16B-4BF5D40504B7}"/>
              </a:ext>
            </a:extLst>
          </p:cNvPr>
          <p:cNvSpPr txBox="1">
            <a:spLocks/>
          </p:cNvSpPr>
          <p:nvPr/>
        </p:nvSpPr>
        <p:spPr>
          <a:xfrm>
            <a:off x="533400" y="1089216"/>
            <a:ext cx="8077200" cy="358583"/>
          </a:xfrm>
          <a:prstGeom prst="rect">
            <a:avLst/>
          </a:prstGeom>
        </p:spPr>
        <p:txBody>
          <a:bodyPr/>
          <a:lstStyle>
            <a:lvl1pPr>
              <a:defRPr>
                <a:latin typeface="+mj-lt"/>
                <a:ea typeface="+mj-ea"/>
                <a:cs typeface="+mj-cs"/>
              </a:defRPr>
            </a:lvl1pPr>
          </a:lstStyle>
          <a:p>
            <a:pPr algn="ctr"/>
            <a:r>
              <a:rPr lang="es-MX" sz="1400" b="1" dirty="0"/>
              <a:t>Generalidades de las cuentas de ahorro</a:t>
            </a:r>
            <a:endParaRPr lang="es-MX" sz="1400" dirty="0"/>
          </a:p>
        </p:txBody>
      </p:sp>
      <p:sp>
        <p:nvSpPr>
          <p:cNvPr id="6" name="Título 1">
            <a:extLst>
              <a:ext uri="{FF2B5EF4-FFF2-40B4-BE49-F238E27FC236}">
                <a16:creationId xmlns:a16="http://schemas.microsoft.com/office/drawing/2014/main" id="{F02BEB5A-A3BE-BC45-8E24-D7DEBF5C39F1}"/>
              </a:ext>
            </a:extLst>
          </p:cNvPr>
          <p:cNvSpPr txBox="1">
            <a:spLocks/>
          </p:cNvSpPr>
          <p:nvPr/>
        </p:nvSpPr>
        <p:spPr>
          <a:xfrm>
            <a:off x="533400" y="1600200"/>
            <a:ext cx="8077200" cy="3886200"/>
          </a:xfrm>
          <a:prstGeom prst="rect">
            <a:avLst/>
          </a:prstGeom>
        </p:spPr>
        <p:txBody>
          <a:bodyPr/>
          <a:lstStyle>
            <a:lvl1pPr>
              <a:defRPr>
                <a:latin typeface="+mj-lt"/>
                <a:ea typeface="+mj-ea"/>
                <a:cs typeface="+mj-cs"/>
              </a:defRPr>
            </a:lvl1pPr>
          </a:lstStyle>
          <a:p>
            <a:r>
              <a:rPr lang="es-MX" sz="1400" spc="-40" dirty="0"/>
              <a:t>Todas las instituciones que emiten instrumentos para captación de ahorro y que otorgan </a:t>
            </a:r>
            <a:r>
              <a:rPr lang="es-MX" sz="1400" dirty="0"/>
              <a:t>un rendimiento por estos, están obligadas desde el 2010 por el Banxico a publicar el GAT, indicador que compara los rendimientos financieros que ofrecen las distintas cuentas de ahorro o de inversión.</a:t>
            </a:r>
          </a:p>
          <a:p>
            <a:endParaRPr lang="es-MX" sz="1400" dirty="0"/>
          </a:p>
          <a:p>
            <a:r>
              <a:rPr lang="es-MX" sz="1400" dirty="0">
                <a:solidFill>
                  <a:srgbClr val="333333"/>
                </a:solidFill>
              </a:rPr>
              <a:t>El IPAB</a:t>
            </a:r>
            <a:r>
              <a:rPr lang="es-MX" sz="1400" b="1" dirty="0">
                <a:solidFill>
                  <a:srgbClr val="333333"/>
                </a:solidFill>
              </a:rPr>
              <a:t> </a:t>
            </a:r>
            <a:r>
              <a:rPr lang="es-MX" sz="1400" dirty="0">
                <a:solidFill>
                  <a:srgbClr val="333333"/>
                </a:solidFill>
              </a:rPr>
              <a:t>tiene como objetivo garantizar los depósitos que los ahorradores han realizado en los bancos. En el caso de que un banco caiga en quiebra, este organismo tendrá la obligación de pagar los depósitos de dinero que las personas hayan realizado en ese banco, hasta por un monto equivalente a 400 000 UDIs por persona y por institución bancaria.</a:t>
            </a:r>
          </a:p>
          <a:p>
            <a:endParaRPr lang="es-MX" sz="1400" dirty="0">
              <a:solidFill>
                <a:srgbClr val="333333"/>
              </a:solidFill>
            </a:endParaRPr>
          </a:p>
          <a:p>
            <a:endParaRPr lang="es-MX" sz="1400" dirty="0"/>
          </a:p>
        </p:txBody>
      </p:sp>
      <p:pic>
        <p:nvPicPr>
          <p:cNvPr id="4" name="Imagen 3">
            <a:extLst>
              <a:ext uri="{FF2B5EF4-FFF2-40B4-BE49-F238E27FC236}">
                <a16:creationId xmlns:a16="http://schemas.microsoft.com/office/drawing/2014/main" id="{38FFE4E7-DEA7-B34E-992C-56A84C9B1B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4088849"/>
            <a:ext cx="7797800" cy="1536700"/>
          </a:xfrm>
          <a:prstGeom prst="rect">
            <a:avLst/>
          </a:prstGeom>
        </p:spPr>
      </p:pic>
    </p:spTree>
    <p:extLst>
      <p:ext uri="{BB962C8B-B14F-4D97-AF65-F5344CB8AC3E}">
        <p14:creationId xmlns:p14="http://schemas.microsoft.com/office/powerpoint/2010/main" val="32695383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a:extLst>
              <a:ext uri="{FF2B5EF4-FFF2-40B4-BE49-F238E27FC236}">
                <a16:creationId xmlns:a16="http://schemas.microsoft.com/office/drawing/2014/main" id="{9E4E5B36-E448-4E19-B0B5-B99E1EF1F790}"/>
              </a:ext>
            </a:extLst>
          </p:cNvPr>
          <p:cNvSpPr txBox="1"/>
          <p:nvPr/>
        </p:nvSpPr>
        <p:spPr>
          <a:xfrm>
            <a:off x="457200" y="210234"/>
            <a:ext cx="2133599" cy="646331"/>
          </a:xfrm>
          <a:prstGeom prst="rect">
            <a:avLst/>
          </a:prstGeom>
          <a:noFill/>
        </p:spPr>
        <p:txBody>
          <a:bodyPr wrap="square" rtlCol="0">
            <a:spAutoFit/>
          </a:bodyPr>
          <a:lstStyle/>
          <a:p>
            <a:r>
              <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rPr>
              <a:t>Explicación</a:t>
            </a:r>
            <a:endParaRPr lang="es-MX" sz="1800">
              <a:solidFill>
                <a:schemeClr val="bg1"/>
              </a:solidFill>
              <a:latin typeface="Montserrat SemiBold" panose="00000700000000000000" pitchFamily="2" charset="0"/>
            </a:endParaRPr>
          </a:p>
          <a:p>
            <a:endPar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5" name="Título 1">
            <a:extLst>
              <a:ext uri="{FF2B5EF4-FFF2-40B4-BE49-F238E27FC236}">
                <a16:creationId xmlns:a16="http://schemas.microsoft.com/office/drawing/2014/main" id="{3E9AF574-7324-4E46-B16B-4BF5D40504B7}"/>
              </a:ext>
            </a:extLst>
          </p:cNvPr>
          <p:cNvSpPr txBox="1">
            <a:spLocks/>
          </p:cNvSpPr>
          <p:nvPr/>
        </p:nvSpPr>
        <p:spPr>
          <a:xfrm>
            <a:off x="533400" y="1089216"/>
            <a:ext cx="8077200" cy="358583"/>
          </a:xfrm>
          <a:prstGeom prst="rect">
            <a:avLst/>
          </a:prstGeom>
        </p:spPr>
        <p:txBody>
          <a:bodyPr/>
          <a:lstStyle>
            <a:lvl1pPr>
              <a:defRPr>
                <a:latin typeface="+mj-lt"/>
                <a:ea typeface="+mj-ea"/>
                <a:cs typeface="+mj-cs"/>
              </a:defRPr>
            </a:lvl1pPr>
          </a:lstStyle>
          <a:p>
            <a:pPr algn="ctr"/>
            <a:r>
              <a:rPr lang="es-MX" sz="1400" b="1" dirty="0"/>
              <a:t>Tipos de cuenta transaccionales</a:t>
            </a:r>
            <a:endParaRPr lang="es-MX" sz="1400" dirty="0"/>
          </a:p>
        </p:txBody>
      </p:sp>
      <p:sp>
        <p:nvSpPr>
          <p:cNvPr id="6" name="Título 1">
            <a:extLst>
              <a:ext uri="{FF2B5EF4-FFF2-40B4-BE49-F238E27FC236}">
                <a16:creationId xmlns:a16="http://schemas.microsoft.com/office/drawing/2014/main" id="{F02BEB5A-A3BE-BC45-8E24-D7DEBF5C39F1}"/>
              </a:ext>
            </a:extLst>
          </p:cNvPr>
          <p:cNvSpPr txBox="1">
            <a:spLocks/>
          </p:cNvSpPr>
          <p:nvPr/>
        </p:nvSpPr>
        <p:spPr>
          <a:xfrm>
            <a:off x="533400" y="1600200"/>
            <a:ext cx="8077200" cy="762000"/>
          </a:xfrm>
          <a:prstGeom prst="rect">
            <a:avLst/>
          </a:prstGeom>
        </p:spPr>
        <p:txBody>
          <a:bodyPr/>
          <a:lstStyle>
            <a:lvl1pPr>
              <a:defRPr>
                <a:latin typeface="+mj-lt"/>
                <a:ea typeface="+mj-ea"/>
                <a:cs typeface="+mj-cs"/>
              </a:defRPr>
            </a:lvl1pPr>
          </a:lstStyle>
          <a:p>
            <a:r>
              <a:rPr lang="es-MX" sz="1400" dirty="0">
                <a:solidFill>
                  <a:srgbClr val="333333"/>
                </a:solidFill>
              </a:rPr>
              <a:t>Las cuentas transaccionales son un tipo de cuentas en las que los recursos están disponibles a la vista en cualquier momento, son conocidas también como cuentas de depósito a la vista. Los medios para disponer:</a:t>
            </a:r>
            <a:endParaRPr lang="es-MX" sz="1400" dirty="0"/>
          </a:p>
        </p:txBody>
      </p:sp>
      <p:pic>
        <p:nvPicPr>
          <p:cNvPr id="3" name="Imagen 2">
            <a:extLst>
              <a:ext uri="{FF2B5EF4-FFF2-40B4-BE49-F238E27FC236}">
                <a16:creationId xmlns:a16="http://schemas.microsoft.com/office/drawing/2014/main" id="{37EAAA01-7E3F-E447-BD42-122BC3BD12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9700" y="2457450"/>
            <a:ext cx="6324600" cy="1943100"/>
          </a:xfrm>
          <a:prstGeom prst="rect">
            <a:avLst/>
          </a:prstGeom>
        </p:spPr>
      </p:pic>
      <p:pic>
        <p:nvPicPr>
          <p:cNvPr id="10" name="Imagen 9">
            <a:extLst>
              <a:ext uri="{FF2B5EF4-FFF2-40B4-BE49-F238E27FC236}">
                <a16:creationId xmlns:a16="http://schemas.microsoft.com/office/drawing/2014/main" id="{E7FCAD2E-8FDB-3242-8FF9-78DC48CD8D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3100" y="4711700"/>
            <a:ext cx="7797800" cy="1536700"/>
          </a:xfrm>
          <a:prstGeom prst="rect">
            <a:avLst/>
          </a:prstGeom>
        </p:spPr>
      </p:pic>
    </p:spTree>
    <p:extLst>
      <p:ext uri="{BB962C8B-B14F-4D97-AF65-F5344CB8AC3E}">
        <p14:creationId xmlns:p14="http://schemas.microsoft.com/office/powerpoint/2010/main" val="7278436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8CAE87A4-34A3-354C-9A4E-EBE9FE2D5F15}"/>
              </a:ext>
            </a:extLst>
          </p:cNvPr>
          <p:cNvSpPr/>
          <p:nvPr/>
        </p:nvSpPr>
        <p:spPr>
          <a:xfrm>
            <a:off x="0" y="1600200"/>
            <a:ext cx="4572000" cy="4648200"/>
          </a:xfrm>
          <a:prstGeom prst="rect">
            <a:avLst/>
          </a:prstGeom>
          <a:solidFill>
            <a:srgbClr val="265AA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9" name="CuadroTexto 8">
            <a:extLst>
              <a:ext uri="{FF2B5EF4-FFF2-40B4-BE49-F238E27FC236}">
                <a16:creationId xmlns:a16="http://schemas.microsoft.com/office/drawing/2014/main" id="{9E4E5B36-E448-4E19-B0B5-B99E1EF1F790}"/>
              </a:ext>
            </a:extLst>
          </p:cNvPr>
          <p:cNvSpPr txBox="1"/>
          <p:nvPr/>
        </p:nvSpPr>
        <p:spPr>
          <a:xfrm>
            <a:off x="457200" y="210234"/>
            <a:ext cx="2133599" cy="646331"/>
          </a:xfrm>
          <a:prstGeom prst="rect">
            <a:avLst/>
          </a:prstGeom>
          <a:noFill/>
        </p:spPr>
        <p:txBody>
          <a:bodyPr wrap="square" rtlCol="0">
            <a:spAutoFit/>
          </a:bodyPr>
          <a:lstStyle/>
          <a:p>
            <a:r>
              <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rPr>
              <a:t>Explicación</a:t>
            </a:r>
            <a:endParaRPr lang="es-MX" sz="1800">
              <a:solidFill>
                <a:schemeClr val="bg1"/>
              </a:solidFill>
              <a:latin typeface="Montserrat SemiBold" panose="00000700000000000000" pitchFamily="2" charset="0"/>
            </a:endParaRPr>
          </a:p>
          <a:p>
            <a:endPar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5" name="Título 1">
            <a:extLst>
              <a:ext uri="{FF2B5EF4-FFF2-40B4-BE49-F238E27FC236}">
                <a16:creationId xmlns:a16="http://schemas.microsoft.com/office/drawing/2014/main" id="{3E9AF574-7324-4E46-B16B-4BF5D40504B7}"/>
              </a:ext>
            </a:extLst>
          </p:cNvPr>
          <p:cNvSpPr txBox="1">
            <a:spLocks/>
          </p:cNvSpPr>
          <p:nvPr/>
        </p:nvSpPr>
        <p:spPr>
          <a:xfrm>
            <a:off x="533400" y="1089216"/>
            <a:ext cx="8077200" cy="358583"/>
          </a:xfrm>
          <a:prstGeom prst="rect">
            <a:avLst/>
          </a:prstGeom>
        </p:spPr>
        <p:txBody>
          <a:bodyPr/>
          <a:lstStyle>
            <a:lvl1pPr>
              <a:defRPr>
                <a:latin typeface="+mj-lt"/>
                <a:ea typeface="+mj-ea"/>
                <a:cs typeface="+mj-cs"/>
              </a:defRPr>
            </a:lvl1pPr>
          </a:lstStyle>
          <a:p>
            <a:pPr algn="ctr"/>
            <a:r>
              <a:rPr lang="es-MX" sz="1400" b="1" dirty="0"/>
              <a:t>El cheque y sus aspectos generales</a:t>
            </a:r>
            <a:endParaRPr lang="es-MX" sz="1400" dirty="0"/>
          </a:p>
        </p:txBody>
      </p:sp>
      <p:sp>
        <p:nvSpPr>
          <p:cNvPr id="6" name="Título 1">
            <a:extLst>
              <a:ext uri="{FF2B5EF4-FFF2-40B4-BE49-F238E27FC236}">
                <a16:creationId xmlns:a16="http://schemas.microsoft.com/office/drawing/2014/main" id="{F02BEB5A-A3BE-BC45-8E24-D7DEBF5C39F1}"/>
              </a:ext>
            </a:extLst>
          </p:cNvPr>
          <p:cNvSpPr txBox="1">
            <a:spLocks/>
          </p:cNvSpPr>
          <p:nvPr/>
        </p:nvSpPr>
        <p:spPr>
          <a:xfrm>
            <a:off x="533400" y="2590800"/>
            <a:ext cx="4038600" cy="2362200"/>
          </a:xfrm>
          <a:prstGeom prst="rect">
            <a:avLst/>
          </a:prstGeom>
        </p:spPr>
        <p:txBody>
          <a:bodyPr/>
          <a:lstStyle>
            <a:lvl1pPr>
              <a:defRPr>
                <a:latin typeface="+mj-lt"/>
                <a:ea typeface="+mj-ea"/>
                <a:cs typeface="+mj-cs"/>
              </a:defRPr>
            </a:lvl1pPr>
          </a:lstStyle>
          <a:p>
            <a:r>
              <a:rPr lang="es-MX" sz="1400" spc="-30" dirty="0">
                <a:solidFill>
                  <a:schemeClr val="bg1"/>
                </a:solidFill>
              </a:rPr>
              <a:t>El cheque es una orden de pago que un cuentahabiente emite a una institución financiera </a:t>
            </a:r>
            <a:r>
              <a:rPr lang="es-MX" sz="1400" dirty="0">
                <a:solidFill>
                  <a:schemeClr val="bg1"/>
                </a:solidFill>
              </a:rPr>
              <a:t>para que esta le cubra una cantidad de dinero a un tercero. Según la Ley General de Títulos y Operaciones de Crédito, un cheque es un título de crédito expedido a cargo de una institución bancaria en donde, con existencia de fondos disponibles, se autoriza por esta para librar cheques a su cargo.</a:t>
            </a:r>
          </a:p>
        </p:txBody>
      </p:sp>
      <p:pic>
        <p:nvPicPr>
          <p:cNvPr id="3" name="Imagen 2">
            <a:extLst>
              <a:ext uri="{FF2B5EF4-FFF2-40B4-BE49-F238E27FC236}">
                <a16:creationId xmlns:a16="http://schemas.microsoft.com/office/drawing/2014/main" id="{5DCB1EBC-89C6-ED4C-A412-680C734082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4400" y="2354658"/>
            <a:ext cx="4191000" cy="2903141"/>
          </a:xfrm>
          <a:prstGeom prst="rect">
            <a:avLst/>
          </a:prstGeom>
        </p:spPr>
      </p:pic>
    </p:spTree>
    <p:extLst>
      <p:ext uri="{BB962C8B-B14F-4D97-AF65-F5344CB8AC3E}">
        <p14:creationId xmlns:p14="http://schemas.microsoft.com/office/powerpoint/2010/main" val="10456727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45">
            <a:extLst>
              <a:ext uri="{FF2B5EF4-FFF2-40B4-BE49-F238E27FC236}">
                <a16:creationId xmlns:a16="http://schemas.microsoft.com/office/drawing/2014/main" id="{2CFA8204-31F4-E943-8361-C92C55308C30}"/>
              </a:ext>
            </a:extLst>
          </p:cNvPr>
          <p:cNvSpPr txBox="1">
            <a:spLocks/>
          </p:cNvSpPr>
          <p:nvPr/>
        </p:nvSpPr>
        <p:spPr>
          <a:xfrm>
            <a:off x="1790700" y="1981200"/>
            <a:ext cx="5562600" cy="4343400"/>
          </a:xfrm>
          <a:prstGeom prst="rect">
            <a:avLst/>
          </a:prstGeom>
        </p:spPr>
        <p:txBody>
          <a:bodyPr/>
          <a:lstStyle>
            <a:lvl1pPr>
              <a:defRPr sz="1100">
                <a:latin typeface="Montserrat" panose="00000500000000000000" pitchFamily="2" charset="0"/>
                <a:ea typeface="+mj-ea"/>
                <a:cs typeface="+mj-cs"/>
              </a:defRPr>
            </a:lvl1pPr>
          </a:lstStyle>
          <a:p>
            <a:pPr algn="ctr" defTabSz="914400" rtl="0"/>
            <a:endParaRPr lang="es-MX" sz="3200" kern="0">
              <a:solidFill>
                <a:srgbClr val="002060"/>
              </a:solidFill>
            </a:endParaRPr>
          </a:p>
        </p:txBody>
      </p:sp>
      <p:sp>
        <p:nvSpPr>
          <p:cNvPr id="9" name="CuadroTexto 8">
            <a:extLst>
              <a:ext uri="{FF2B5EF4-FFF2-40B4-BE49-F238E27FC236}">
                <a16:creationId xmlns:a16="http://schemas.microsoft.com/office/drawing/2014/main" id="{9E4E5B36-E448-4E19-B0B5-B99E1EF1F790}"/>
              </a:ext>
            </a:extLst>
          </p:cNvPr>
          <p:cNvSpPr txBox="1"/>
          <p:nvPr/>
        </p:nvSpPr>
        <p:spPr>
          <a:xfrm>
            <a:off x="457200" y="210234"/>
            <a:ext cx="2133599" cy="646331"/>
          </a:xfrm>
          <a:prstGeom prst="rect">
            <a:avLst/>
          </a:prstGeom>
          <a:noFill/>
        </p:spPr>
        <p:txBody>
          <a:bodyPr wrap="square" rtlCol="0">
            <a:spAutoFit/>
          </a:bodyPr>
          <a:lstStyle/>
          <a:p>
            <a:r>
              <a:rPr lang="es-MX" sz="1800" dirty="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rPr>
              <a:t>Cierre</a:t>
            </a:r>
            <a:endParaRPr lang="es-MX" sz="1800" dirty="0">
              <a:solidFill>
                <a:schemeClr val="bg1"/>
              </a:solidFill>
              <a:latin typeface="Montserrat SemiBold" panose="00000700000000000000" pitchFamily="2" charset="0"/>
            </a:endParaRPr>
          </a:p>
          <a:p>
            <a:endParaRPr lang="es-MX" sz="1800" dirty="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10" name="Título 1">
            <a:extLst>
              <a:ext uri="{FF2B5EF4-FFF2-40B4-BE49-F238E27FC236}">
                <a16:creationId xmlns:a16="http://schemas.microsoft.com/office/drawing/2014/main" id="{38F46A43-3F37-7C42-BEB4-F2C212855B44}"/>
              </a:ext>
            </a:extLst>
          </p:cNvPr>
          <p:cNvSpPr txBox="1">
            <a:spLocks/>
          </p:cNvSpPr>
          <p:nvPr/>
        </p:nvSpPr>
        <p:spPr>
          <a:xfrm>
            <a:off x="533400" y="4191000"/>
            <a:ext cx="8077200" cy="1162049"/>
          </a:xfrm>
          <a:prstGeom prst="rect">
            <a:avLst/>
          </a:prstGeom>
        </p:spPr>
        <p:txBody>
          <a:bodyPr/>
          <a:lstStyle>
            <a:lvl1pPr>
              <a:defRPr>
                <a:latin typeface="+mj-lt"/>
                <a:ea typeface="+mj-ea"/>
                <a:cs typeface="+mj-cs"/>
              </a:defRPr>
            </a:lvl1pPr>
          </a:lstStyle>
          <a:p>
            <a:r>
              <a:rPr lang="es-MX" sz="1400" dirty="0">
                <a:solidFill>
                  <a:srgbClr val="333333"/>
                </a:solidFill>
              </a:rPr>
              <a:t>No existen instrumentos buenos ni malos sino que se ajustan a las necesidades de los diferentes usuarios financieros. Es de vital importancia que comprendas la naturaleza de cada uno de los productos vistos en este tema con la finalidad de que puedas ofertar o demandar, según sea el caso, acorde con las necesidades del cuentahabiente.</a:t>
            </a:r>
          </a:p>
        </p:txBody>
      </p:sp>
      <p:pic>
        <p:nvPicPr>
          <p:cNvPr id="6" name="Picture 4">
            <a:extLst>
              <a:ext uri="{FF2B5EF4-FFF2-40B4-BE49-F238E27FC236}">
                <a16:creationId xmlns:a16="http://schemas.microsoft.com/office/drawing/2014/main" id="{89D03E67-914F-D142-B2D6-681FCC139DF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2527" b="28109"/>
          <a:stretch/>
        </p:blipFill>
        <p:spPr bwMode="auto">
          <a:xfrm>
            <a:off x="0" y="1066800"/>
            <a:ext cx="9144000" cy="2362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1885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1038C0DA-AA73-4770-BC3A-778F0BC671D8}"/>
              </a:ext>
            </a:extLst>
          </p:cNvPr>
          <p:cNvSpPr txBox="1"/>
          <p:nvPr/>
        </p:nvSpPr>
        <p:spPr>
          <a:xfrm>
            <a:off x="457200" y="210234"/>
            <a:ext cx="2133599" cy="646331"/>
          </a:xfrm>
          <a:prstGeom prst="rect">
            <a:avLst/>
          </a:prstGeom>
          <a:noFill/>
        </p:spPr>
        <p:txBody>
          <a:bodyPr wrap="square" rtlCol="0">
            <a:spAutoFit/>
          </a:bodyPr>
          <a:lstStyle/>
          <a:p>
            <a:r>
              <a:rPr lang="es-MX" sz="1800" b="1" dirty="0">
                <a:solidFill>
                  <a:schemeClr val="bg1"/>
                </a:solidFill>
                <a:latin typeface="Montserrat SemiBold" panose="00000700000000000000" pitchFamily="2" charset="0"/>
              </a:rPr>
              <a:t>Actividad</a:t>
            </a:r>
            <a:endParaRPr lang="es-MX" sz="1800" dirty="0">
              <a:solidFill>
                <a:schemeClr val="bg1"/>
              </a:solidFill>
              <a:latin typeface="Montserrat SemiBold" panose="00000700000000000000" pitchFamily="2" charset="0"/>
            </a:endParaRPr>
          </a:p>
          <a:p>
            <a:endParaRPr lang="es-MX" sz="1800" dirty="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6" name="CuadroTexto 5">
            <a:extLst>
              <a:ext uri="{FF2B5EF4-FFF2-40B4-BE49-F238E27FC236}">
                <a16:creationId xmlns:a16="http://schemas.microsoft.com/office/drawing/2014/main" id="{1C722077-4AD5-9948-83F4-B7BA6ACE885F}"/>
              </a:ext>
            </a:extLst>
          </p:cNvPr>
          <p:cNvSpPr txBox="1"/>
          <p:nvPr/>
        </p:nvSpPr>
        <p:spPr>
          <a:xfrm>
            <a:off x="555812" y="1600200"/>
            <a:ext cx="3715578" cy="523220"/>
          </a:xfrm>
          <a:prstGeom prst="rect">
            <a:avLst/>
          </a:prstGeom>
          <a:noFill/>
        </p:spPr>
        <p:txBody>
          <a:bodyPr wrap="square">
            <a:spAutoFit/>
          </a:bodyPr>
          <a:lstStyle/>
          <a:p>
            <a:r>
              <a:rPr lang="es-MX" sz="1400" b="1" dirty="0">
                <a:solidFill>
                  <a:srgbClr val="3CB250"/>
                </a:solidFill>
                <a:latin typeface="+mj-lt"/>
              </a:rPr>
              <a:t>1. </a:t>
            </a:r>
            <a:r>
              <a:rPr lang="es-MX" sz="1400" dirty="0">
                <a:solidFill>
                  <a:srgbClr val="333333"/>
                </a:solidFill>
                <a:latin typeface="+mj-lt"/>
              </a:rPr>
              <a:t>Reúnete con tus compañeros y den respuesta a las siguientes preguntas.</a:t>
            </a:r>
            <a:endParaRPr lang="es-MX" sz="1400" dirty="0">
              <a:latin typeface="+mj-lt"/>
            </a:endParaRPr>
          </a:p>
        </p:txBody>
      </p:sp>
      <p:pic>
        <p:nvPicPr>
          <p:cNvPr id="11" name="Imagen 10">
            <a:extLst>
              <a:ext uri="{FF2B5EF4-FFF2-40B4-BE49-F238E27FC236}">
                <a16:creationId xmlns:a16="http://schemas.microsoft.com/office/drawing/2014/main" id="{46861CB9-0296-E040-8DD4-A3BC7AE68139}"/>
              </a:ext>
            </a:extLst>
          </p:cNvPr>
          <p:cNvPicPr>
            <a:picLocks noChangeAspect="1"/>
          </p:cNvPicPr>
          <p:nvPr/>
        </p:nvPicPr>
        <p:blipFill>
          <a:blip r:embed="rId2">
            <a:extLst>
              <a:ext uri="{28A0092B-C50C-407E-A947-70E740481C1C}">
                <a14:useLocalDpi xmlns:a14="http://schemas.microsoft.com/office/drawing/2010/main" val="0"/>
              </a:ext>
            </a:extLst>
          </a:blip>
          <a:srcRect l="17213" r="17213"/>
          <a:stretch/>
        </p:blipFill>
        <p:spPr>
          <a:xfrm>
            <a:off x="4572000" y="1091330"/>
            <a:ext cx="4572000" cy="4648200"/>
          </a:xfrm>
          <a:prstGeom prst="rect">
            <a:avLst/>
          </a:prstGeom>
        </p:spPr>
      </p:pic>
      <p:sp>
        <p:nvSpPr>
          <p:cNvPr id="5" name="CuadroTexto 4">
            <a:extLst>
              <a:ext uri="{FF2B5EF4-FFF2-40B4-BE49-F238E27FC236}">
                <a16:creationId xmlns:a16="http://schemas.microsoft.com/office/drawing/2014/main" id="{7B0DB900-8811-8C4C-96CD-17D9FBED46F4}"/>
              </a:ext>
            </a:extLst>
          </p:cNvPr>
          <p:cNvSpPr txBox="1"/>
          <p:nvPr/>
        </p:nvSpPr>
        <p:spPr>
          <a:xfrm>
            <a:off x="555812" y="2407024"/>
            <a:ext cx="3715578" cy="1169551"/>
          </a:xfrm>
          <a:prstGeom prst="rect">
            <a:avLst/>
          </a:prstGeom>
          <a:noFill/>
        </p:spPr>
        <p:txBody>
          <a:bodyPr wrap="square" lIns="91440" tIns="45720" rIns="91440" bIns="45720" anchor="t">
            <a:spAutoFit/>
          </a:bodyPr>
          <a:lstStyle/>
          <a:p>
            <a:pPr marL="285750" indent="-285750">
              <a:buFont typeface="Arial" panose="020B0604020202020204" pitchFamily="34" charset="0"/>
              <a:buChar char="•"/>
            </a:pPr>
            <a:r>
              <a:rPr lang="es-MX" sz="1400" dirty="0">
                <a:solidFill>
                  <a:srgbClr val="333333"/>
                </a:solidFill>
              </a:rPr>
              <a:t>¿Cuáles son las principales tarjetas de crédito que conocen en México?</a:t>
            </a:r>
          </a:p>
          <a:p>
            <a:pPr marL="285750" indent="-285750">
              <a:buFont typeface="Arial" panose="020B0604020202020204" pitchFamily="34" charset="0"/>
              <a:buChar char="•"/>
            </a:pPr>
            <a:endParaRPr lang="es-MX" sz="1400" dirty="0">
              <a:solidFill>
                <a:srgbClr val="333333"/>
              </a:solidFill>
            </a:endParaRPr>
          </a:p>
          <a:p>
            <a:pPr marL="285750" indent="-285750">
              <a:buFont typeface="Arial" panose="020B0604020202020204" pitchFamily="34" charset="0"/>
              <a:buChar char="•"/>
            </a:pPr>
            <a:r>
              <a:rPr lang="es-MX" sz="1400" spc="-40" dirty="0">
                <a:solidFill>
                  <a:srgbClr val="333333"/>
                </a:solidFill>
              </a:rPr>
              <a:t>¿Cuáles son los requisitos que solicitan </a:t>
            </a:r>
            <a:r>
              <a:rPr lang="es-MX" sz="1400" dirty="0">
                <a:solidFill>
                  <a:srgbClr val="333333"/>
                </a:solidFill>
              </a:rPr>
              <a:t>para obtener una tarjeta de crédito?</a:t>
            </a:r>
          </a:p>
        </p:txBody>
      </p:sp>
    </p:spTree>
    <p:extLst>
      <p:ext uri="{BB962C8B-B14F-4D97-AF65-F5344CB8AC3E}">
        <p14:creationId xmlns:p14="http://schemas.microsoft.com/office/powerpoint/2010/main" val="36222128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redondeado 1">
            <a:extLst>
              <a:ext uri="{FF2B5EF4-FFF2-40B4-BE49-F238E27FC236}">
                <a16:creationId xmlns:a16="http://schemas.microsoft.com/office/drawing/2014/main" id="{67BA0B3D-41F7-6148-921C-EC7D8E7F9258}"/>
              </a:ext>
            </a:extLst>
          </p:cNvPr>
          <p:cNvSpPr/>
          <p:nvPr/>
        </p:nvSpPr>
        <p:spPr>
          <a:xfrm>
            <a:off x="357264" y="3533297"/>
            <a:ext cx="4824336" cy="1092607"/>
          </a:xfrm>
          <a:prstGeom prst="roundRect">
            <a:avLst>
              <a:gd name="adj" fmla="val 50000"/>
            </a:avLst>
          </a:prstGeom>
          <a:solidFill>
            <a:srgbClr val="2BA6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5" name="CuadroTexto 4">
            <a:extLst>
              <a:ext uri="{FF2B5EF4-FFF2-40B4-BE49-F238E27FC236}">
                <a16:creationId xmlns:a16="http://schemas.microsoft.com/office/drawing/2014/main" id="{FCA7C7D1-AE04-4A4C-947A-9C2AB9735964}"/>
              </a:ext>
            </a:extLst>
          </p:cNvPr>
          <p:cNvSpPr txBox="1"/>
          <p:nvPr/>
        </p:nvSpPr>
        <p:spPr>
          <a:xfrm>
            <a:off x="456985" y="3664101"/>
            <a:ext cx="4747709" cy="830997"/>
          </a:xfrm>
          <a:prstGeom prst="rect">
            <a:avLst/>
          </a:prstGeom>
          <a:noFill/>
        </p:spPr>
        <p:txBody>
          <a:bodyPr wrap="square" rtlCol="0">
            <a:spAutoFit/>
          </a:bodyPr>
          <a:lstStyle/>
          <a:p>
            <a:pPr algn="ctr"/>
            <a:r>
              <a:rPr lang="es-MX" sz="2400" dirty="0">
                <a:solidFill>
                  <a:schemeClr val="bg1">
                    <a:lumMod val="95000"/>
                  </a:schemeClr>
                </a:solidFill>
                <a:latin typeface="Montserrat SemiBold" panose="00000700000000000000" pitchFamily="2" charset="0"/>
              </a:rPr>
              <a:t>Tema 7. Banca electrónica y nuevos métodos de pago</a:t>
            </a:r>
          </a:p>
        </p:txBody>
      </p:sp>
      <p:sp>
        <p:nvSpPr>
          <p:cNvPr id="7" name="Título 45">
            <a:extLst>
              <a:ext uri="{FF2B5EF4-FFF2-40B4-BE49-F238E27FC236}">
                <a16:creationId xmlns:a16="http://schemas.microsoft.com/office/drawing/2014/main" id="{D68346E8-4208-D945-866B-DD105FBD15D4}"/>
              </a:ext>
            </a:extLst>
          </p:cNvPr>
          <p:cNvSpPr>
            <a:spLocks noGrp="1"/>
          </p:cNvSpPr>
          <p:nvPr>
            <p:ph type="title"/>
          </p:nvPr>
        </p:nvSpPr>
        <p:spPr>
          <a:xfrm>
            <a:off x="316241" y="1888075"/>
            <a:ext cx="5029199" cy="1146817"/>
          </a:xfrm>
        </p:spPr>
        <p:txBody>
          <a:bodyPr/>
          <a:lstStyle/>
          <a:p>
            <a:r>
              <a:rPr lang="es-MX" sz="3200" dirty="0"/>
              <a:t>Análisis financiero y esquemas de financiamiento.</a:t>
            </a:r>
          </a:p>
        </p:txBody>
      </p:sp>
    </p:spTree>
    <p:extLst>
      <p:ext uri="{BB962C8B-B14F-4D97-AF65-F5344CB8AC3E}">
        <p14:creationId xmlns:p14="http://schemas.microsoft.com/office/powerpoint/2010/main" val="28592128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0051FF42-C3A2-4BC9-86A8-23E94B70A7C0}"/>
              </a:ext>
            </a:extLst>
          </p:cNvPr>
          <p:cNvSpPr txBox="1"/>
          <p:nvPr/>
        </p:nvSpPr>
        <p:spPr>
          <a:xfrm>
            <a:off x="457200" y="210234"/>
            <a:ext cx="2133599" cy="646331"/>
          </a:xfrm>
          <a:prstGeom prst="rect">
            <a:avLst/>
          </a:prstGeom>
          <a:noFill/>
        </p:spPr>
        <p:txBody>
          <a:bodyPr wrap="square" rtlCol="0">
            <a:spAutoFit/>
          </a:bodyPr>
          <a:lstStyle/>
          <a:p>
            <a:r>
              <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rPr>
              <a:t>Ejercicio Mental</a:t>
            </a:r>
            <a:endParaRPr lang="es-MX" sz="1800">
              <a:solidFill>
                <a:schemeClr val="bg1"/>
              </a:solidFill>
              <a:latin typeface="Montserrat SemiBold" panose="00000700000000000000" pitchFamily="2" charset="0"/>
            </a:endParaRPr>
          </a:p>
          <a:p>
            <a:endPar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pic>
        <p:nvPicPr>
          <p:cNvPr id="6" name="Gráfico 5" descr="Gesto de doble toque contorno">
            <a:extLst>
              <a:ext uri="{FF2B5EF4-FFF2-40B4-BE49-F238E27FC236}">
                <a16:creationId xmlns:a16="http://schemas.microsoft.com/office/drawing/2014/main" id="{171A85A6-B8D1-4DCF-A29E-C5A1CD4C29C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829300" y="4381500"/>
            <a:ext cx="914400" cy="914400"/>
          </a:xfrm>
          <a:prstGeom prst="rect">
            <a:avLst/>
          </a:prstGeom>
        </p:spPr>
      </p:pic>
      <p:sp>
        <p:nvSpPr>
          <p:cNvPr id="7" name="Título 4">
            <a:extLst>
              <a:ext uri="{FF2B5EF4-FFF2-40B4-BE49-F238E27FC236}">
                <a16:creationId xmlns:a16="http://schemas.microsoft.com/office/drawing/2014/main" id="{94FEB432-4492-D043-A159-E4EBD5A508EC}"/>
              </a:ext>
            </a:extLst>
          </p:cNvPr>
          <p:cNvSpPr txBox="1">
            <a:spLocks/>
          </p:cNvSpPr>
          <p:nvPr/>
        </p:nvSpPr>
        <p:spPr>
          <a:xfrm>
            <a:off x="2286000" y="2766218"/>
            <a:ext cx="4648200" cy="1881982"/>
          </a:xfrm>
          <a:prstGeom prst="rect">
            <a:avLst/>
          </a:prstGeom>
        </p:spPr>
        <p:txBody>
          <a:bodyPr/>
          <a:lstStyle>
            <a:lvl1pPr>
              <a:defRPr>
                <a:latin typeface="+mj-lt"/>
                <a:ea typeface="+mj-ea"/>
                <a:cs typeface="+mj-cs"/>
              </a:defRPr>
            </a:lvl1pPr>
          </a:lstStyle>
          <a:p>
            <a:pPr algn="ctr"/>
            <a:r>
              <a:rPr lang="es-MX" sz="1400" dirty="0"/>
              <a:t>Te invitamos a que realices el siguiente ejercicio mental, el cual te tomará cinco minutos y te servirá para obtener una mejor claridad en los conceptos que aprenderemos el día de hoy.</a:t>
            </a:r>
            <a:br>
              <a:rPr lang="es-MX" sz="1400" dirty="0"/>
            </a:br>
            <a:br>
              <a:rPr lang="es-MX" sz="1400" kern="0" dirty="0">
                <a:solidFill>
                  <a:sysClr val="windowText" lastClr="000000"/>
                </a:solidFill>
              </a:rPr>
            </a:br>
            <a:r>
              <a:rPr lang="es-MX" sz="1400" b="1" dirty="0"/>
              <a:t>Ejercicio mental: </a:t>
            </a:r>
            <a:r>
              <a:rPr lang="it-IT" sz="1400" b="1" dirty="0"/>
              <a:t>Mente de Principiante.</a:t>
            </a:r>
            <a:r>
              <a:rPr lang="it-IT" sz="1400" dirty="0"/>
              <a:t> </a:t>
            </a:r>
            <a:r>
              <a:rPr lang="it-IT" sz="1400" dirty="0">
                <a:solidFill>
                  <a:srgbClr val="002060"/>
                </a:solidFill>
                <a:hlinkClick r:id="rId4"/>
              </a:rPr>
              <a:t>https://youtu.be/Jpgs6V1rgds</a:t>
            </a:r>
            <a:br>
              <a:rPr lang="es-MX" sz="1400" dirty="0"/>
            </a:br>
            <a:endParaRPr lang="it-IT" sz="1400" dirty="0"/>
          </a:p>
        </p:txBody>
      </p:sp>
    </p:spTree>
    <p:extLst>
      <p:ext uri="{BB962C8B-B14F-4D97-AF65-F5344CB8AC3E}">
        <p14:creationId xmlns:p14="http://schemas.microsoft.com/office/powerpoint/2010/main" val="1585438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uadroTexto 14">
            <a:extLst>
              <a:ext uri="{FF2B5EF4-FFF2-40B4-BE49-F238E27FC236}">
                <a16:creationId xmlns:a16="http://schemas.microsoft.com/office/drawing/2014/main" id="{C5BFD906-0433-2740-99E0-37F12CD4C014}"/>
              </a:ext>
            </a:extLst>
          </p:cNvPr>
          <p:cNvSpPr txBox="1"/>
          <p:nvPr/>
        </p:nvSpPr>
        <p:spPr>
          <a:xfrm>
            <a:off x="457200" y="210234"/>
            <a:ext cx="2133599" cy="646331"/>
          </a:xfrm>
          <a:prstGeom prst="rect">
            <a:avLst/>
          </a:prstGeom>
          <a:noFill/>
        </p:spPr>
        <p:txBody>
          <a:bodyPr wrap="square" rtlCol="0">
            <a:spAutoFit/>
          </a:bodyPr>
          <a:lstStyle/>
          <a:p>
            <a:r>
              <a:rPr lang="es-MX" sz="1800" dirty="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rPr>
              <a:t>Introducción</a:t>
            </a:r>
            <a:endParaRPr lang="es-MX" sz="1800" dirty="0">
              <a:solidFill>
                <a:schemeClr val="bg1"/>
              </a:solidFill>
              <a:latin typeface="Montserrat SemiBold" panose="00000700000000000000" pitchFamily="2" charset="0"/>
            </a:endParaRPr>
          </a:p>
          <a:p>
            <a:endParaRPr lang="es-MX" sz="1800" dirty="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11" name="Título 1">
            <a:extLst>
              <a:ext uri="{FF2B5EF4-FFF2-40B4-BE49-F238E27FC236}">
                <a16:creationId xmlns:a16="http://schemas.microsoft.com/office/drawing/2014/main" id="{32FECA95-43B8-AC42-9192-6244F969077C}"/>
              </a:ext>
            </a:extLst>
          </p:cNvPr>
          <p:cNvSpPr txBox="1">
            <a:spLocks/>
          </p:cNvSpPr>
          <p:nvPr/>
        </p:nvSpPr>
        <p:spPr>
          <a:xfrm>
            <a:off x="4930738" y="1115551"/>
            <a:ext cx="3679862" cy="4980449"/>
          </a:xfrm>
          <a:prstGeom prst="rect">
            <a:avLst/>
          </a:prstGeom>
        </p:spPr>
        <p:txBody>
          <a:bodyPr/>
          <a:lstStyle>
            <a:lvl1pPr>
              <a:defRPr>
                <a:latin typeface="+mj-lt"/>
                <a:ea typeface="+mj-ea"/>
                <a:cs typeface="+mj-cs"/>
              </a:defRPr>
            </a:lvl1pPr>
          </a:lstStyle>
          <a:p>
            <a:r>
              <a:rPr lang="es-MX" sz="1400" dirty="0">
                <a:solidFill>
                  <a:srgbClr val="333333"/>
                </a:solidFill>
              </a:rPr>
              <a:t>Cada día el ámbito tecnológico avanza de forma acelerada y sin precedentes, tecnologías caras y obsoletas han dado paso a nuevas formas de trabajar y de desarrollar una vida más práctica.</a:t>
            </a:r>
          </a:p>
          <a:p>
            <a:endParaRPr lang="es-MX" sz="1400" dirty="0">
              <a:solidFill>
                <a:srgbClr val="333333"/>
              </a:solidFill>
            </a:endParaRPr>
          </a:p>
          <a:p>
            <a:r>
              <a:rPr lang="es-MX" sz="1400" dirty="0">
                <a:solidFill>
                  <a:srgbClr val="333333"/>
                </a:solidFill>
              </a:rPr>
              <a:t>Día con día se pueden ver nuevas opciones y herramientas que buscan reducir costos y tiempo, y que estén al alcance de todos para que, tanto las personas como las empresas, tengan acceso a productos financieros útiles.</a:t>
            </a:r>
            <a:endParaRPr lang="es-MX" sz="1400" dirty="0"/>
          </a:p>
          <a:p>
            <a:endParaRPr lang="es-MX" sz="1400" dirty="0"/>
          </a:p>
        </p:txBody>
      </p:sp>
      <p:sp>
        <p:nvSpPr>
          <p:cNvPr id="12" name="Rectángulo 11">
            <a:extLst>
              <a:ext uri="{FF2B5EF4-FFF2-40B4-BE49-F238E27FC236}">
                <a16:creationId xmlns:a16="http://schemas.microsoft.com/office/drawing/2014/main" id="{D357CD1C-AB14-E84A-ADDB-506AA4CF81A7}"/>
              </a:ext>
            </a:extLst>
          </p:cNvPr>
          <p:cNvSpPr/>
          <p:nvPr/>
        </p:nvSpPr>
        <p:spPr>
          <a:xfrm>
            <a:off x="4572000" y="1066800"/>
            <a:ext cx="358739" cy="734552"/>
          </a:xfrm>
          <a:prstGeom prst="rect">
            <a:avLst/>
          </a:prstGeom>
          <a:solidFill>
            <a:srgbClr val="2CA6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3" name="Imagen 12">
            <a:extLst>
              <a:ext uri="{FF2B5EF4-FFF2-40B4-BE49-F238E27FC236}">
                <a16:creationId xmlns:a16="http://schemas.microsoft.com/office/drawing/2014/main" id="{6AD8B55F-93E5-AC4B-8B94-252F7347469C}"/>
              </a:ext>
            </a:extLst>
          </p:cNvPr>
          <p:cNvPicPr>
            <a:picLocks noChangeAspect="1"/>
          </p:cNvPicPr>
          <p:nvPr/>
        </p:nvPicPr>
        <p:blipFill>
          <a:blip r:embed="rId2">
            <a:extLst>
              <a:ext uri="{28A0092B-C50C-407E-A947-70E740481C1C}">
                <a14:useLocalDpi xmlns:a14="http://schemas.microsoft.com/office/drawing/2010/main" val="0"/>
              </a:ext>
            </a:extLst>
          </a:blip>
          <a:srcRect l="1707" r="1707"/>
          <a:stretch/>
        </p:blipFill>
        <p:spPr>
          <a:xfrm>
            <a:off x="0" y="1066800"/>
            <a:ext cx="4572000" cy="5181600"/>
          </a:xfrm>
          <a:prstGeom prst="rect">
            <a:avLst/>
          </a:prstGeom>
        </p:spPr>
      </p:pic>
    </p:spTree>
    <p:extLst>
      <p:ext uri="{BB962C8B-B14F-4D97-AF65-F5344CB8AC3E}">
        <p14:creationId xmlns:p14="http://schemas.microsoft.com/office/powerpoint/2010/main" val="17776068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a:extLst>
              <a:ext uri="{FF2B5EF4-FFF2-40B4-BE49-F238E27FC236}">
                <a16:creationId xmlns:a16="http://schemas.microsoft.com/office/drawing/2014/main" id="{9E4E5B36-E448-4E19-B0B5-B99E1EF1F790}"/>
              </a:ext>
            </a:extLst>
          </p:cNvPr>
          <p:cNvSpPr txBox="1"/>
          <p:nvPr/>
        </p:nvSpPr>
        <p:spPr>
          <a:xfrm>
            <a:off x="457200" y="210234"/>
            <a:ext cx="2133599" cy="646331"/>
          </a:xfrm>
          <a:prstGeom prst="rect">
            <a:avLst/>
          </a:prstGeom>
          <a:noFill/>
        </p:spPr>
        <p:txBody>
          <a:bodyPr wrap="square" rtlCol="0">
            <a:spAutoFit/>
          </a:bodyPr>
          <a:lstStyle/>
          <a:p>
            <a:r>
              <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rPr>
              <a:t>Explicación</a:t>
            </a:r>
            <a:endParaRPr lang="es-MX" sz="1800">
              <a:solidFill>
                <a:schemeClr val="bg1"/>
              </a:solidFill>
              <a:latin typeface="Montserrat SemiBold" panose="00000700000000000000" pitchFamily="2" charset="0"/>
            </a:endParaRPr>
          </a:p>
          <a:p>
            <a:endPar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12" name="Título 1">
            <a:extLst>
              <a:ext uri="{FF2B5EF4-FFF2-40B4-BE49-F238E27FC236}">
                <a16:creationId xmlns:a16="http://schemas.microsoft.com/office/drawing/2014/main" id="{7A2B63CA-3773-E444-A909-DA4A2549439B}"/>
              </a:ext>
            </a:extLst>
          </p:cNvPr>
          <p:cNvSpPr txBox="1">
            <a:spLocks/>
          </p:cNvSpPr>
          <p:nvPr/>
        </p:nvSpPr>
        <p:spPr>
          <a:xfrm>
            <a:off x="533400" y="1066800"/>
            <a:ext cx="8077200" cy="358583"/>
          </a:xfrm>
          <a:prstGeom prst="rect">
            <a:avLst/>
          </a:prstGeom>
        </p:spPr>
        <p:txBody>
          <a:bodyPr/>
          <a:lstStyle>
            <a:lvl1pPr>
              <a:defRPr>
                <a:latin typeface="+mj-lt"/>
                <a:ea typeface="+mj-ea"/>
                <a:cs typeface="+mj-cs"/>
              </a:defRPr>
            </a:lvl1pPr>
          </a:lstStyle>
          <a:p>
            <a:pPr algn="ctr" defTabSz="914400"/>
            <a:r>
              <a:rPr lang="es-MX" sz="1400" b="1" dirty="0"/>
              <a:t>Banca electrónica en México</a:t>
            </a:r>
            <a:endParaRPr lang="es-MX" sz="1400" dirty="0"/>
          </a:p>
        </p:txBody>
      </p:sp>
      <p:sp>
        <p:nvSpPr>
          <p:cNvPr id="13" name="Título 1">
            <a:extLst>
              <a:ext uri="{FF2B5EF4-FFF2-40B4-BE49-F238E27FC236}">
                <a16:creationId xmlns:a16="http://schemas.microsoft.com/office/drawing/2014/main" id="{536D4A8C-CA6B-7D43-982F-FBDE3575D71A}"/>
              </a:ext>
            </a:extLst>
          </p:cNvPr>
          <p:cNvSpPr txBox="1">
            <a:spLocks/>
          </p:cNvSpPr>
          <p:nvPr/>
        </p:nvSpPr>
        <p:spPr>
          <a:xfrm>
            <a:off x="533400" y="1600200"/>
            <a:ext cx="4038600" cy="3581400"/>
          </a:xfrm>
          <a:prstGeom prst="rect">
            <a:avLst/>
          </a:prstGeom>
        </p:spPr>
        <p:txBody>
          <a:bodyPr/>
          <a:lstStyle>
            <a:lvl1pPr>
              <a:defRPr>
                <a:latin typeface="+mj-lt"/>
                <a:ea typeface="+mj-ea"/>
                <a:cs typeface="+mj-cs"/>
              </a:defRPr>
            </a:lvl1pPr>
          </a:lstStyle>
          <a:p>
            <a:r>
              <a:rPr lang="es-MX" sz="1400" spc="-100" dirty="0">
                <a:solidFill>
                  <a:srgbClr val="333333"/>
                </a:solidFill>
              </a:rPr>
              <a:t>Se conoce como Banca electrónica a la prestación </a:t>
            </a:r>
            <a:r>
              <a:rPr lang="es-MX" sz="1400" spc="-10" dirty="0">
                <a:solidFill>
                  <a:srgbClr val="333333"/>
                </a:solidFill>
              </a:rPr>
              <a:t>de servicios financieros al cliente </a:t>
            </a:r>
            <a:r>
              <a:rPr lang="es-MX" sz="1400" dirty="0">
                <a:solidFill>
                  <a:srgbClr val="333333"/>
                </a:solidFill>
              </a:rPr>
              <a:t>mediante equipos informáticos, de </a:t>
            </a:r>
            <a:r>
              <a:rPr lang="es-MX" sz="1400" spc="-40" dirty="0">
                <a:solidFill>
                  <a:srgbClr val="333333"/>
                </a:solidFill>
              </a:rPr>
              <a:t>manera </a:t>
            </a:r>
            <a:r>
              <a:rPr lang="es-MX" sz="1400" spc="-60" dirty="0">
                <a:solidFill>
                  <a:srgbClr val="333333"/>
                </a:solidFill>
              </a:rPr>
              <a:t>que pueda </a:t>
            </a:r>
            <a:r>
              <a:rPr lang="es-MX" sz="1400" spc="-50" dirty="0">
                <a:solidFill>
                  <a:srgbClr val="333333"/>
                </a:solidFill>
              </a:rPr>
              <a:t>realizar sus transacciones bancarias en tiempo real.</a:t>
            </a:r>
          </a:p>
          <a:p>
            <a:endParaRPr lang="es-MX" sz="1400" dirty="0">
              <a:solidFill>
                <a:srgbClr val="333333"/>
              </a:solidFill>
            </a:endParaRPr>
          </a:p>
          <a:p>
            <a:r>
              <a:rPr lang="es-MX" sz="1400" dirty="0">
                <a:solidFill>
                  <a:srgbClr val="333333"/>
                </a:solidFill>
              </a:rPr>
              <a:t>El uso de estas herramientas ha permitido una disminución de costos, no solo para las instituciones bancarias, sino también para los usuarios de la banca que han podido realizar transacciones de forma inmediata y sin necesidad de invertir tiempo y dinero en traslados. El cheque es una orden de pago que un cuentahabiente emite a una </a:t>
            </a:r>
            <a:r>
              <a:rPr lang="es-MX" sz="1400" spc="-30" dirty="0">
                <a:solidFill>
                  <a:srgbClr val="333333"/>
                </a:solidFill>
              </a:rPr>
              <a:t>institución financiera para que esta le cubra </a:t>
            </a:r>
            <a:r>
              <a:rPr lang="es-MX" sz="1400" dirty="0">
                <a:solidFill>
                  <a:srgbClr val="333333"/>
                </a:solidFill>
              </a:rPr>
              <a:t>una cantidad de dinero a un tercero.</a:t>
            </a:r>
            <a:endParaRPr lang="es-MX" sz="1400" dirty="0"/>
          </a:p>
          <a:p>
            <a:endParaRPr lang="es-MX" sz="1400" dirty="0"/>
          </a:p>
        </p:txBody>
      </p:sp>
      <p:pic>
        <p:nvPicPr>
          <p:cNvPr id="14" name="Imagen 13">
            <a:extLst>
              <a:ext uri="{FF2B5EF4-FFF2-40B4-BE49-F238E27FC236}">
                <a16:creationId xmlns:a16="http://schemas.microsoft.com/office/drawing/2014/main" id="{1A2865F9-2521-4C45-AC3A-584016D16C8A}"/>
              </a:ext>
            </a:extLst>
          </p:cNvPr>
          <p:cNvPicPr>
            <a:picLocks noChangeAspect="1"/>
          </p:cNvPicPr>
          <p:nvPr/>
        </p:nvPicPr>
        <p:blipFill rotWithShape="1">
          <a:blip r:embed="rId2">
            <a:extLst>
              <a:ext uri="{28A0092B-C50C-407E-A947-70E740481C1C}">
                <a14:useLocalDpi xmlns:a14="http://schemas.microsoft.com/office/drawing/2010/main" val="0"/>
              </a:ext>
            </a:extLst>
          </a:blip>
          <a:srcRect l="29430" r="9530"/>
          <a:stretch/>
        </p:blipFill>
        <p:spPr>
          <a:xfrm>
            <a:off x="4876800" y="1600200"/>
            <a:ext cx="4267200" cy="4648200"/>
          </a:xfrm>
          <a:prstGeom prst="rect">
            <a:avLst/>
          </a:prstGeom>
        </p:spPr>
      </p:pic>
    </p:spTree>
    <p:extLst>
      <p:ext uri="{BB962C8B-B14F-4D97-AF65-F5344CB8AC3E}">
        <p14:creationId xmlns:p14="http://schemas.microsoft.com/office/powerpoint/2010/main" val="41913291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a:extLst>
              <a:ext uri="{FF2B5EF4-FFF2-40B4-BE49-F238E27FC236}">
                <a16:creationId xmlns:a16="http://schemas.microsoft.com/office/drawing/2014/main" id="{9E4E5B36-E448-4E19-B0B5-B99E1EF1F790}"/>
              </a:ext>
            </a:extLst>
          </p:cNvPr>
          <p:cNvSpPr txBox="1"/>
          <p:nvPr/>
        </p:nvSpPr>
        <p:spPr>
          <a:xfrm>
            <a:off x="457200" y="210234"/>
            <a:ext cx="2133599" cy="646331"/>
          </a:xfrm>
          <a:prstGeom prst="rect">
            <a:avLst/>
          </a:prstGeom>
          <a:noFill/>
        </p:spPr>
        <p:txBody>
          <a:bodyPr wrap="square" rtlCol="0">
            <a:spAutoFit/>
          </a:bodyPr>
          <a:lstStyle/>
          <a:p>
            <a:r>
              <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rPr>
              <a:t>Explicación</a:t>
            </a:r>
            <a:endParaRPr lang="es-MX" sz="1800">
              <a:solidFill>
                <a:schemeClr val="bg1"/>
              </a:solidFill>
              <a:latin typeface="Montserrat SemiBold" panose="00000700000000000000" pitchFamily="2" charset="0"/>
            </a:endParaRPr>
          </a:p>
          <a:p>
            <a:endPar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13" name="Rectángulo 12">
            <a:extLst>
              <a:ext uri="{FF2B5EF4-FFF2-40B4-BE49-F238E27FC236}">
                <a16:creationId xmlns:a16="http://schemas.microsoft.com/office/drawing/2014/main" id="{80836BB1-4B68-514E-BBF6-F591CF2A40AB}"/>
              </a:ext>
            </a:extLst>
          </p:cNvPr>
          <p:cNvSpPr/>
          <p:nvPr/>
        </p:nvSpPr>
        <p:spPr>
          <a:xfrm>
            <a:off x="533400" y="3733800"/>
            <a:ext cx="4038600" cy="2514600"/>
          </a:xfrm>
          <a:prstGeom prst="rect">
            <a:avLst/>
          </a:prstGeom>
          <a:solidFill>
            <a:srgbClr val="2CA6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4" name="Título 1">
            <a:extLst>
              <a:ext uri="{FF2B5EF4-FFF2-40B4-BE49-F238E27FC236}">
                <a16:creationId xmlns:a16="http://schemas.microsoft.com/office/drawing/2014/main" id="{AB3684A2-F6CC-5A4D-AF1F-79897DB50324}"/>
              </a:ext>
            </a:extLst>
          </p:cNvPr>
          <p:cNvSpPr txBox="1">
            <a:spLocks/>
          </p:cNvSpPr>
          <p:nvPr/>
        </p:nvSpPr>
        <p:spPr>
          <a:xfrm>
            <a:off x="533400" y="1066800"/>
            <a:ext cx="8077200" cy="358583"/>
          </a:xfrm>
          <a:prstGeom prst="rect">
            <a:avLst/>
          </a:prstGeom>
        </p:spPr>
        <p:txBody>
          <a:bodyPr/>
          <a:lstStyle>
            <a:lvl1pPr>
              <a:defRPr>
                <a:latin typeface="+mj-lt"/>
                <a:ea typeface="+mj-ea"/>
                <a:cs typeface="+mj-cs"/>
              </a:defRPr>
            </a:lvl1pPr>
          </a:lstStyle>
          <a:p>
            <a:pPr algn="ctr" defTabSz="914400"/>
            <a:r>
              <a:rPr lang="es-MX" sz="1400" b="1" dirty="0"/>
              <a:t>SPEI</a:t>
            </a:r>
            <a:endParaRPr lang="es-MX" sz="1400" dirty="0"/>
          </a:p>
        </p:txBody>
      </p:sp>
      <p:sp>
        <p:nvSpPr>
          <p:cNvPr id="15" name="Título 1">
            <a:extLst>
              <a:ext uri="{FF2B5EF4-FFF2-40B4-BE49-F238E27FC236}">
                <a16:creationId xmlns:a16="http://schemas.microsoft.com/office/drawing/2014/main" id="{CB408035-F008-2340-8434-9A5277CAF68D}"/>
              </a:ext>
            </a:extLst>
          </p:cNvPr>
          <p:cNvSpPr txBox="1">
            <a:spLocks/>
          </p:cNvSpPr>
          <p:nvPr/>
        </p:nvSpPr>
        <p:spPr>
          <a:xfrm>
            <a:off x="533400" y="1600200"/>
            <a:ext cx="4038600" cy="1981200"/>
          </a:xfrm>
          <a:prstGeom prst="rect">
            <a:avLst/>
          </a:prstGeom>
        </p:spPr>
        <p:txBody>
          <a:bodyPr/>
          <a:lstStyle>
            <a:lvl1pPr>
              <a:defRPr>
                <a:latin typeface="+mj-lt"/>
                <a:ea typeface="+mj-ea"/>
                <a:cs typeface="+mj-cs"/>
              </a:defRPr>
            </a:lvl1pPr>
          </a:lstStyle>
          <a:p>
            <a:r>
              <a:rPr lang="es-MX" sz="1400" dirty="0">
                <a:solidFill>
                  <a:srgbClr val="333333"/>
                </a:solidFill>
              </a:rPr>
              <a:t>De acuerdo con el Banco de México (2020), </a:t>
            </a:r>
            <a:r>
              <a:rPr lang="es-MX" sz="1400" spc="-80" dirty="0">
                <a:solidFill>
                  <a:srgbClr val="333333"/>
                </a:solidFill>
              </a:rPr>
              <a:t>el Sistema de Pagos Electrónicos Interbancarios </a:t>
            </a:r>
            <a:r>
              <a:rPr lang="es-MX" sz="1400" spc="-50" dirty="0">
                <a:solidFill>
                  <a:srgbClr val="333333"/>
                </a:solidFill>
              </a:rPr>
              <a:t>(SPEI) es la infraestructura de pagos del Banco </a:t>
            </a:r>
            <a:r>
              <a:rPr lang="es-MX" sz="1400" spc="-120" dirty="0">
                <a:solidFill>
                  <a:srgbClr val="333333"/>
                </a:solidFill>
              </a:rPr>
              <a:t>de México que permite a sus participantes (bancos, </a:t>
            </a:r>
            <a:r>
              <a:rPr lang="es-MX" sz="1400" dirty="0">
                <a:solidFill>
                  <a:srgbClr val="333333"/>
                </a:solidFill>
              </a:rPr>
              <a:t>casas de bolsa y otras entidades </a:t>
            </a:r>
            <a:r>
              <a:rPr lang="es-MX" sz="1400" spc="-20" dirty="0">
                <a:solidFill>
                  <a:srgbClr val="333333"/>
                </a:solidFill>
              </a:rPr>
              <a:t>financieras </a:t>
            </a:r>
            <a:r>
              <a:rPr lang="es-MX" sz="1400" spc="-40" dirty="0">
                <a:solidFill>
                  <a:srgbClr val="333333"/>
                </a:solidFill>
              </a:rPr>
              <a:t>reguladas) enviar y recibir pagos entre sí para </a:t>
            </a:r>
            <a:r>
              <a:rPr lang="es-MX" sz="1400" spc="-30" dirty="0">
                <a:solidFill>
                  <a:srgbClr val="333333"/>
                </a:solidFill>
              </a:rPr>
              <a:t>poder brindar a sus clientes finales el servicio </a:t>
            </a:r>
            <a:r>
              <a:rPr lang="es-MX" sz="1400" spc="-60" dirty="0">
                <a:solidFill>
                  <a:srgbClr val="333333"/>
                </a:solidFill>
              </a:rPr>
              <a:t>de transferencias electrónicas </a:t>
            </a:r>
            <a:r>
              <a:rPr lang="es-MX" sz="1400" dirty="0">
                <a:solidFill>
                  <a:srgbClr val="333333"/>
                </a:solidFill>
              </a:rPr>
              <a:t>en tiempo real.</a:t>
            </a:r>
          </a:p>
          <a:p>
            <a:endParaRPr lang="es-MX" sz="1400" dirty="0">
              <a:solidFill>
                <a:srgbClr val="333333"/>
              </a:solidFill>
            </a:endParaRPr>
          </a:p>
          <a:p>
            <a:endParaRPr lang="es-MX" sz="1400" dirty="0"/>
          </a:p>
        </p:txBody>
      </p:sp>
      <p:pic>
        <p:nvPicPr>
          <p:cNvPr id="16" name="Imagen 15">
            <a:extLst>
              <a:ext uri="{FF2B5EF4-FFF2-40B4-BE49-F238E27FC236}">
                <a16:creationId xmlns:a16="http://schemas.microsoft.com/office/drawing/2014/main" id="{B0C55D89-7884-B340-999A-A619BCEEDA21}"/>
              </a:ext>
            </a:extLst>
          </p:cNvPr>
          <p:cNvPicPr>
            <a:picLocks noChangeAspect="1"/>
          </p:cNvPicPr>
          <p:nvPr/>
        </p:nvPicPr>
        <p:blipFill>
          <a:blip r:embed="rId2">
            <a:extLst>
              <a:ext uri="{28A0092B-C50C-407E-A947-70E740481C1C}">
                <a14:useLocalDpi xmlns:a14="http://schemas.microsoft.com/office/drawing/2010/main" val="0"/>
              </a:ext>
            </a:extLst>
          </a:blip>
          <a:srcRect t="18532" b="18532"/>
          <a:stretch/>
        </p:blipFill>
        <p:spPr>
          <a:xfrm>
            <a:off x="4876800" y="1600200"/>
            <a:ext cx="4267200" cy="4648200"/>
          </a:xfrm>
          <a:prstGeom prst="rect">
            <a:avLst/>
          </a:prstGeom>
        </p:spPr>
      </p:pic>
      <p:sp>
        <p:nvSpPr>
          <p:cNvPr id="17" name="Título 1">
            <a:extLst>
              <a:ext uri="{FF2B5EF4-FFF2-40B4-BE49-F238E27FC236}">
                <a16:creationId xmlns:a16="http://schemas.microsoft.com/office/drawing/2014/main" id="{F89BF994-9020-0243-A4AF-9BD05528F284}"/>
              </a:ext>
            </a:extLst>
          </p:cNvPr>
          <p:cNvSpPr txBox="1">
            <a:spLocks/>
          </p:cNvSpPr>
          <p:nvPr/>
        </p:nvSpPr>
        <p:spPr>
          <a:xfrm>
            <a:off x="838200" y="4264959"/>
            <a:ext cx="3581400" cy="1376082"/>
          </a:xfrm>
          <a:prstGeom prst="rect">
            <a:avLst/>
          </a:prstGeom>
        </p:spPr>
        <p:txBody>
          <a:bodyPr lIns="91440" tIns="45720" rIns="91440" bIns="45720" anchor="t"/>
          <a:lstStyle>
            <a:lvl1pPr>
              <a:defRPr>
                <a:latin typeface="+mj-lt"/>
                <a:ea typeface="+mj-ea"/>
                <a:cs typeface="+mj-cs"/>
              </a:defRPr>
            </a:lvl1pPr>
          </a:lstStyle>
          <a:p>
            <a:r>
              <a:rPr lang="es-MX" sz="1400" spc="-90" dirty="0">
                <a:solidFill>
                  <a:schemeClr val="bg1"/>
                </a:solidFill>
              </a:rPr>
              <a:t>El Banco de México verifica las firmas electrónicas </a:t>
            </a:r>
            <a:r>
              <a:rPr lang="es-MX" sz="1400" dirty="0">
                <a:solidFill>
                  <a:schemeClr val="bg1"/>
                </a:solidFill>
              </a:rPr>
              <a:t>de los participantes que dan certeza de la integridad de la instrucción de pago, y procede a su procesamiento y posterior </a:t>
            </a:r>
            <a:r>
              <a:rPr lang="es-MX" sz="1400" spc="-30" dirty="0">
                <a:solidFill>
                  <a:schemeClr val="bg1"/>
                </a:solidFill>
              </a:rPr>
              <a:t>liquidación al participante receptor del pago.</a:t>
            </a:r>
            <a:endParaRPr lang="es-MX" sz="1400" dirty="0">
              <a:solidFill>
                <a:schemeClr val="bg1"/>
              </a:solidFill>
            </a:endParaRPr>
          </a:p>
          <a:p>
            <a:r>
              <a:rPr lang="es-MX" sz="1400" spc="-30" dirty="0">
                <a:solidFill>
                  <a:srgbClr val="333333"/>
                </a:solidFill>
              </a:rPr>
              <a:t>.</a:t>
            </a:r>
            <a:endParaRPr lang="es-MX" sz="1400" spc="-30" dirty="0"/>
          </a:p>
          <a:p>
            <a:endParaRPr lang="es-MX" sz="1400" dirty="0"/>
          </a:p>
        </p:txBody>
      </p:sp>
    </p:spTree>
    <p:extLst>
      <p:ext uri="{BB962C8B-B14F-4D97-AF65-F5344CB8AC3E}">
        <p14:creationId xmlns:p14="http://schemas.microsoft.com/office/powerpoint/2010/main" val="16328791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a:extLst>
              <a:ext uri="{FF2B5EF4-FFF2-40B4-BE49-F238E27FC236}">
                <a16:creationId xmlns:a16="http://schemas.microsoft.com/office/drawing/2014/main" id="{9E4E5B36-E448-4E19-B0B5-B99E1EF1F790}"/>
              </a:ext>
            </a:extLst>
          </p:cNvPr>
          <p:cNvSpPr txBox="1"/>
          <p:nvPr/>
        </p:nvSpPr>
        <p:spPr>
          <a:xfrm>
            <a:off x="457200" y="210234"/>
            <a:ext cx="2133599" cy="646331"/>
          </a:xfrm>
          <a:prstGeom prst="rect">
            <a:avLst/>
          </a:prstGeom>
          <a:noFill/>
        </p:spPr>
        <p:txBody>
          <a:bodyPr wrap="square" rtlCol="0">
            <a:spAutoFit/>
          </a:bodyPr>
          <a:lstStyle/>
          <a:p>
            <a:r>
              <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rPr>
              <a:t>Explicación</a:t>
            </a:r>
            <a:endParaRPr lang="es-MX" sz="1800">
              <a:solidFill>
                <a:schemeClr val="bg1"/>
              </a:solidFill>
              <a:latin typeface="Montserrat SemiBold" panose="00000700000000000000" pitchFamily="2" charset="0"/>
            </a:endParaRPr>
          </a:p>
          <a:p>
            <a:endPar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11" name="Título 1">
            <a:extLst>
              <a:ext uri="{FF2B5EF4-FFF2-40B4-BE49-F238E27FC236}">
                <a16:creationId xmlns:a16="http://schemas.microsoft.com/office/drawing/2014/main" id="{AC7189E3-D0C2-8A4F-B07B-41E8399DEE44}"/>
              </a:ext>
            </a:extLst>
          </p:cNvPr>
          <p:cNvSpPr txBox="1">
            <a:spLocks/>
          </p:cNvSpPr>
          <p:nvPr/>
        </p:nvSpPr>
        <p:spPr>
          <a:xfrm>
            <a:off x="533400" y="1066800"/>
            <a:ext cx="8077200" cy="358583"/>
          </a:xfrm>
          <a:prstGeom prst="rect">
            <a:avLst/>
          </a:prstGeom>
        </p:spPr>
        <p:txBody>
          <a:bodyPr/>
          <a:lstStyle>
            <a:lvl1pPr>
              <a:defRPr>
                <a:latin typeface="+mj-lt"/>
                <a:ea typeface="+mj-ea"/>
                <a:cs typeface="+mj-cs"/>
              </a:defRPr>
            </a:lvl1pPr>
          </a:lstStyle>
          <a:p>
            <a:pPr algn="ctr" defTabSz="914400"/>
            <a:r>
              <a:rPr lang="es-MX" sz="1400" b="1" dirty="0"/>
              <a:t>SPEI</a:t>
            </a:r>
            <a:endParaRPr lang="es-MX" sz="1400" dirty="0"/>
          </a:p>
        </p:txBody>
      </p:sp>
      <p:pic>
        <p:nvPicPr>
          <p:cNvPr id="12" name="Imagen 11">
            <a:extLst>
              <a:ext uri="{FF2B5EF4-FFF2-40B4-BE49-F238E27FC236}">
                <a16:creationId xmlns:a16="http://schemas.microsoft.com/office/drawing/2014/main" id="{9C988743-BEC5-504E-83F5-EC0621F553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9653" y="1410618"/>
            <a:ext cx="7904695" cy="5215469"/>
          </a:xfrm>
          <a:prstGeom prst="rect">
            <a:avLst/>
          </a:prstGeom>
        </p:spPr>
      </p:pic>
    </p:spTree>
    <p:extLst>
      <p:ext uri="{BB962C8B-B14F-4D97-AF65-F5344CB8AC3E}">
        <p14:creationId xmlns:p14="http://schemas.microsoft.com/office/powerpoint/2010/main" val="35004589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45">
            <a:extLst>
              <a:ext uri="{FF2B5EF4-FFF2-40B4-BE49-F238E27FC236}">
                <a16:creationId xmlns:a16="http://schemas.microsoft.com/office/drawing/2014/main" id="{2CFA8204-31F4-E943-8361-C92C55308C30}"/>
              </a:ext>
            </a:extLst>
          </p:cNvPr>
          <p:cNvSpPr txBox="1">
            <a:spLocks/>
          </p:cNvSpPr>
          <p:nvPr/>
        </p:nvSpPr>
        <p:spPr>
          <a:xfrm>
            <a:off x="1790700" y="1981200"/>
            <a:ext cx="5562600" cy="4343400"/>
          </a:xfrm>
          <a:prstGeom prst="rect">
            <a:avLst/>
          </a:prstGeom>
        </p:spPr>
        <p:txBody>
          <a:bodyPr/>
          <a:lstStyle>
            <a:lvl1pPr>
              <a:defRPr sz="1100">
                <a:latin typeface="Montserrat" panose="00000500000000000000" pitchFamily="2" charset="0"/>
                <a:ea typeface="+mj-ea"/>
                <a:cs typeface="+mj-cs"/>
              </a:defRPr>
            </a:lvl1pPr>
          </a:lstStyle>
          <a:p>
            <a:pPr algn="ctr" defTabSz="914400" rtl="0"/>
            <a:endParaRPr lang="es-MX" sz="3200" kern="0">
              <a:solidFill>
                <a:srgbClr val="002060"/>
              </a:solidFill>
            </a:endParaRPr>
          </a:p>
        </p:txBody>
      </p:sp>
      <p:sp>
        <p:nvSpPr>
          <p:cNvPr id="9" name="CuadroTexto 8">
            <a:extLst>
              <a:ext uri="{FF2B5EF4-FFF2-40B4-BE49-F238E27FC236}">
                <a16:creationId xmlns:a16="http://schemas.microsoft.com/office/drawing/2014/main" id="{9E4E5B36-E448-4E19-B0B5-B99E1EF1F790}"/>
              </a:ext>
            </a:extLst>
          </p:cNvPr>
          <p:cNvSpPr txBox="1"/>
          <p:nvPr/>
        </p:nvSpPr>
        <p:spPr>
          <a:xfrm>
            <a:off x="457200" y="210234"/>
            <a:ext cx="2133599" cy="646331"/>
          </a:xfrm>
          <a:prstGeom prst="rect">
            <a:avLst/>
          </a:prstGeom>
          <a:noFill/>
        </p:spPr>
        <p:txBody>
          <a:bodyPr wrap="square" rtlCol="0">
            <a:spAutoFit/>
          </a:bodyPr>
          <a:lstStyle/>
          <a:p>
            <a:r>
              <a:rPr lang="es-MX" sz="1800" dirty="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rPr>
              <a:t>Cierre</a:t>
            </a:r>
            <a:endParaRPr lang="es-MX" sz="1800" dirty="0">
              <a:solidFill>
                <a:schemeClr val="bg1"/>
              </a:solidFill>
              <a:latin typeface="Montserrat SemiBold" panose="00000700000000000000" pitchFamily="2" charset="0"/>
            </a:endParaRPr>
          </a:p>
          <a:p>
            <a:endParaRPr lang="es-MX" sz="1800" dirty="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10" name="Título 1">
            <a:extLst>
              <a:ext uri="{FF2B5EF4-FFF2-40B4-BE49-F238E27FC236}">
                <a16:creationId xmlns:a16="http://schemas.microsoft.com/office/drawing/2014/main" id="{38F46A43-3F37-7C42-BEB4-F2C212855B44}"/>
              </a:ext>
            </a:extLst>
          </p:cNvPr>
          <p:cNvSpPr txBox="1">
            <a:spLocks/>
          </p:cNvSpPr>
          <p:nvPr/>
        </p:nvSpPr>
        <p:spPr>
          <a:xfrm>
            <a:off x="528918" y="3886200"/>
            <a:ext cx="8077200" cy="1752600"/>
          </a:xfrm>
          <a:prstGeom prst="rect">
            <a:avLst/>
          </a:prstGeom>
        </p:spPr>
        <p:txBody>
          <a:bodyPr/>
          <a:lstStyle>
            <a:lvl1pPr>
              <a:defRPr>
                <a:latin typeface="+mj-lt"/>
                <a:ea typeface="+mj-ea"/>
                <a:cs typeface="+mj-cs"/>
              </a:defRPr>
            </a:lvl1pPr>
          </a:lstStyle>
          <a:p>
            <a:r>
              <a:rPr lang="es-MX" sz="1400" spc="-40" dirty="0">
                <a:solidFill>
                  <a:srgbClr val="333333"/>
                </a:solidFill>
              </a:rPr>
              <a:t>El uso de la banca electrónica está permitiendo el desarrollo de nuevas formas de interactuar </a:t>
            </a:r>
            <a:r>
              <a:rPr lang="es-MX" sz="1400" dirty="0">
                <a:solidFill>
                  <a:srgbClr val="333333"/>
                </a:solidFill>
              </a:rPr>
              <a:t>entre empresas y personas físicas, además, está permitiendo que pequeños negocios tengan nuevas opciones para sus clientes y la posibilidad de interactuar incluso sin estar presentes físicamente.</a:t>
            </a:r>
          </a:p>
          <a:p>
            <a:endParaRPr lang="es-MX" sz="1400" dirty="0">
              <a:solidFill>
                <a:srgbClr val="333333"/>
              </a:solidFill>
            </a:endParaRPr>
          </a:p>
          <a:p>
            <a:r>
              <a:rPr lang="es-MX" sz="1400" dirty="0">
                <a:solidFill>
                  <a:srgbClr val="333333"/>
                </a:solidFill>
              </a:rPr>
              <a:t>Es importante mencionar que no todo en la banca electrónica es positivo y aún existen </a:t>
            </a:r>
            <a:r>
              <a:rPr lang="es-MX" sz="1400" spc="-20" dirty="0">
                <a:solidFill>
                  <a:srgbClr val="333333"/>
                </a:solidFill>
              </a:rPr>
              <a:t>áreas de oportunidad en temas de seguridad electrónica, así como capacitación para que </a:t>
            </a:r>
            <a:r>
              <a:rPr lang="es-MX" sz="1400" dirty="0">
                <a:solidFill>
                  <a:srgbClr val="333333"/>
                </a:solidFill>
              </a:rPr>
              <a:t>exista realmente una inclusión financiera en nuestro país.</a:t>
            </a:r>
          </a:p>
        </p:txBody>
      </p:sp>
      <p:pic>
        <p:nvPicPr>
          <p:cNvPr id="7" name="Picture 4">
            <a:extLst>
              <a:ext uri="{FF2B5EF4-FFF2-40B4-BE49-F238E27FC236}">
                <a16:creationId xmlns:a16="http://schemas.microsoft.com/office/drawing/2014/main" id="{627B863D-F484-F14D-BAB7-8E5BC64764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4167" b="24167"/>
          <a:stretch/>
        </p:blipFill>
        <p:spPr bwMode="auto">
          <a:xfrm>
            <a:off x="0" y="1066799"/>
            <a:ext cx="9144000" cy="2362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93940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1038C0DA-AA73-4770-BC3A-778F0BC671D8}"/>
              </a:ext>
            </a:extLst>
          </p:cNvPr>
          <p:cNvSpPr txBox="1"/>
          <p:nvPr/>
        </p:nvSpPr>
        <p:spPr>
          <a:xfrm>
            <a:off x="457200" y="210234"/>
            <a:ext cx="2133599" cy="646331"/>
          </a:xfrm>
          <a:prstGeom prst="rect">
            <a:avLst/>
          </a:prstGeom>
          <a:noFill/>
        </p:spPr>
        <p:txBody>
          <a:bodyPr wrap="square" rtlCol="0">
            <a:spAutoFit/>
          </a:bodyPr>
          <a:lstStyle/>
          <a:p>
            <a:r>
              <a:rPr lang="es-MX" sz="1800" b="1" dirty="0">
                <a:solidFill>
                  <a:schemeClr val="bg1"/>
                </a:solidFill>
                <a:latin typeface="Montserrat SemiBold" panose="00000700000000000000" pitchFamily="2" charset="0"/>
              </a:rPr>
              <a:t>Actividad</a:t>
            </a:r>
            <a:endParaRPr lang="es-MX" sz="1800" dirty="0">
              <a:solidFill>
                <a:schemeClr val="bg1"/>
              </a:solidFill>
              <a:latin typeface="Montserrat SemiBold" panose="00000700000000000000" pitchFamily="2" charset="0"/>
            </a:endParaRPr>
          </a:p>
          <a:p>
            <a:endParaRPr lang="es-MX" sz="1800" dirty="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6" name="CuadroTexto 5">
            <a:extLst>
              <a:ext uri="{FF2B5EF4-FFF2-40B4-BE49-F238E27FC236}">
                <a16:creationId xmlns:a16="http://schemas.microsoft.com/office/drawing/2014/main" id="{1C722077-4AD5-9948-83F4-B7BA6ACE885F}"/>
              </a:ext>
            </a:extLst>
          </p:cNvPr>
          <p:cNvSpPr txBox="1"/>
          <p:nvPr/>
        </p:nvSpPr>
        <p:spPr>
          <a:xfrm>
            <a:off x="533400" y="1600200"/>
            <a:ext cx="3810000" cy="1169551"/>
          </a:xfrm>
          <a:prstGeom prst="rect">
            <a:avLst/>
          </a:prstGeom>
          <a:noFill/>
        </p:spPr>
        <p:txBody>
          <a:bodyPr wrap="square">
            <a:spAutoFit/>
          </a:bodyPr>
          <a:lstStyle/>
          <a:p>
            <a:r>
              <a:rPr lang="es-MX" sz="1400" b="1" dirty="0">
                <a:solidFill>
                  <a:srgbClr val="3CB250"/>
                </a:solidFill>
              </a:rPr>
              <a:t>1. </a:t>
            </a:r>
            <a:r>
              <a:rPr lang="es-MX" sz="1400" dirty="0">
                <a:solidFill>
                  <a:srgbClr val="333333"/>
                </a:solidFill>
              </a:rPr>
              <a:t>Con base a lo entendido en el tema, comenten entre ustedes la manera en que funciona un SPEI y como está estructurada la banca electrónica en México.</a:t>
            </a:r>
          </a:p>
        </p:txBody>
      </p:sp>
      <p:pic>
        <p:nvPicPr>
          <p:cNvPr id="11" name="Imagen 10">
            <a:extLst>
              <a:ext uri="{FF2B5EF4-FFF2-40B4-BE49-F238E27FC236}">
                <a16:creationId xmlns:a16="http://schemas.microsoft.com/office/drawing/2014/main" id="{46861CB9-0296-E040-8DD4-A3BC7AE68139}"/>
              </a:ext>
            </a:extLst>
          </p:cNvPr>
          <p:cNvPicPr>
            <a:picLocks noChangeAspect="1"/>
          </p:cNvPicPr>
          <p:nvPr/>
        </p:nvPicPr>
        <p:blipFill>
          <a:blip r:embed="rId2">
            <a:extLst>
              <a:ext uri="{28A0092B-C50C-407E-A947-70E740481C1C}">
                <a14:useLocalDpi xmlns:a14="http://schemas.microsoft.com/office/drawing/2010/main" val="0"/>
              </a:ext>
            </a:extLst>
          </a:blip>
          <a:srcRect l="17213" r="17213"/>
          <a:stretch/>
        </p:blipFill>
        <p:spPr>
          <a:xfrm>
            <a:off x="4572000" y="1091330"/>
            <a:ext cx="4572000" cy="4648200"/>
          </a:xfrm>
          <a:prstGeom prst="rect">
            <a:avLst/>
          </a:prstGeom>
        </p:spPr>
      </p:pic>
    </p:spTree>
    <p:extLst>
      <p:ext uri="{BB962C8B-B14F-4D97-AF65-F5344CB8AC3E}">
        <p14:creationId xmlns:p14="http://schemas.microsoft.com/office/powerpoint/2010/main" val="15717187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redondeado 1">
            <a:extLst>
              <a:ext uri="{FF2B5EF4-FFF2-40B4-BE49-F238E27FC236}">
                <a16:creationId xmlns:a16="http://schemas.microsoft.com/office/drawing/2014/main" id="{67BA0B3D-41F7-6148-921C-EC7D8E7F9258}"/>
              </a:ext>
            </a:extLst>
          </p:cNvPr>
          <p:cNvSpPr/>
          <p:nvPr/>
        </p:nvSpPr>
        <p:spPr>
          <a:xfrm>
            <a:off x="357264" y="3533297"/>
            <a:ext cx="4824336" cy="1092607"/>
          </a:xfrm>
          <a:prstGeom prst="roundRect">
            <a:avLst>
              <a:gd name="adj" fmla="val 50000"/>
            </a:avLst>
          </a:prstGeom>
          <a:solidFill>
            <a:srgbClr val="2BA6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5" name="CuadroTexto 4">
            <a:extLst>
              <a:ext uri="{FF2B5EF4-FFF2-40B4-BE49-F238E27FC236}">
                <a16:creationId xmlns:a16="http://schemas.microsoft.com/office/drawing/2014/main" id="{FCA7C7D1-AE04-4A4C-947A-9C2AB9735964}"/>
              </a:ext>
            </a:extLst>
          </p:cNvPr>
          <p:cNvSpPr txBox="1"/>
          <p:nvPr/>
        </p:nvSpPr>
        <p:spPr>
          <a:xfrm>
            <a:off x="456985" y="3664101"/>
            <a:ext cx="4888455" cy="830997"/>
          </a:xfrm>
          <a:prstGeom prst="rect">
            <a:avLst/>
          </a:prstGeom>
          <a:noFill/>
        </p:spPr>
        <p:txBody>
          <a:bodyPr wrap="square" rtlCol="0">
            <a:spAutoFit/>
          </a:bodyPr>
          <a:lstStyle/>
          <a:p>
            <a:pPr algn="ctr"/>
            <a:r>
              <a:rPr lang="es-MX" sz="2400" dirty="0">
                <a:solidFill>
                  <a:schemeClr val="bg1">
                    <a:lumMod val="95000"/>
                  </a:schemeClr>
                </a:solidFill>
                <a:latin typeface="Montserrat SemiBold" panose="00000700000000000000" pitchFamily="2" charset="0"/>
              </a:rPr>
              <a:t>Tema 8. Cuentas corporativas y banca de gobierno</a:t>
            </a:r>
          </a:p>
        </p:txBody>
      </p:sp>
      <p:sp>
        <p:nvSpPr>
          <p:cNvPr id="7" name="Título 45">
            <a:extLst>
              <a:ext uri="{FF2B5EF4-FFF2-40B4-BE49-F238E27FC236}">
                <a16:creationId xmlns:a16="http://schemas.microsoft.com/office/drawing/2014/main" id="{D68346E8-4208-D945-866B-DD105FBD15D4}"/>
              </a:ext>
            </a:extLst>
          </p:cNvPr>
          <p:cNvSpPr>
            <a:spLocks noGrp="1"/>
          </p:cNvSpPr>
          <p:nvPr>
            <p:ph type="title"/>
          </p:nvPr>
        </p:nvSpPr>
        <p:spPr>
          <a:xfrm>
            <a:off x="316241" y="1888075"/>
            <a:ext cx="5029199" cy="1146817"/>
          </a:xfrm>
        </p:spPr>
        <p:txBody>
          <a:bodyPr/>
          <a:lstStyle/>
          <a:p>
            <a:r>
              <a:rPr lang="es-MX" sz="3200" dirty="0"/>
              <a:t>Análisis financiero y esquemas de financiamiento.</a:t>
            </a:r>
          </a:p>
        </p:txBody>
      </p:sp>
    </p:spTree>
    <p:extLst>
      <p:ext uri="{BB962C8B-B14F-4D97-AF65-F5344CB8AC3E}">
        <p14:creationId xmlns:p14="http://schemas.microsoft.com/office/powerpoint/2010/main" val="32202748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45">
            <a:extLst>
              <a:ext uri="{FF2B5EF4-FFF2-40B4-BE49-F238E27FC236}">
                <a16:creationId xmlns:a16="http://schemas.microsoft.com/office/drawing/2014/main" id="{2CFA8204-31F4-E943-8361-C92C55308C30}"/>
              </a:ext>
            </a:extLst>
          </p:cNvPr>
          <p:cNvSpPr txBox="1">
            <a:spLocks/>
          </p:cNvSpPr>
          <p:nvPr/>
        </p:nvSpPr>
        <p:spPr>
          <a:xfrm>
            <a:off x="1790700" y="1981200"/>
            <a:ext cx="5562600" cy="4343400"/>
          </a:xfrm>
          <a:prstGeom prst="rect">
            <a:avLst/>
          </a:prstGeom>
        </p:spPr>
        <p:txBody>
          <a:bodyPr/>
          <a:lstStyle>
            <a:lvl1pPr>
              <a:defRPr sz="1100">
                <a:latin typeface="Montserrat" panose="00000500000000000000" pitchFamily="2" charset="0"/>
                <a:ea typeface="+mj-ea"/>
                <a:cs typeface="+mj-cs"/>
              </a:defRPr>
            </a:lvl1pPr>
          </a:lstStyle>
          <a:p>
            <a:pPr algn="ctr" defTabSz="914400" rtl="0"/>
            <a:endParaRPr lang="es-MX" sz="3200" kern="0">
              <a:solidFill>
                <a:srgbClr val="002060"/>
              </a:solidFill>
            </a:endParaRPr>
          </a:p>
        </p:txBody>
      </p:sp>
      <p:sp>
        <p:nvSpPr>
          <p:cNvPr id="14" name="Título 1">
            <a:extLst>
              <a:ext uri="{FF2B5EF4-FFF2-40B4-BE49-F238E27FC236}">
                <a16:creationId xmlns:a16="http://schemas.microsoft.com/office/drawing/2014/main" id="{D25262B2-C670-4548-85AB-8CB354D540FD}"/>
              </a:ext>
            </a:extLst>
          </p:cNvPr>
          <p:cNvSpPr txBox="1">
            <a:spLocks/>
          </p:cNvSpPr>
          <p:nvPr/>
        </p:nvSpPr>
        <p:spPr>
          <a:xfrm>
            <a:off x="4930738" y="1115551"/>
            <a:ext cx="3679862" cy="4980449"/>
          </a:xfrm>
          <a:prstGeom prst="rect">
            <a:avLst/>
          </a:prstGeom>
        </p:spPr>
        <p:txBody>
          <a:bodyPr lIns="91440" tIns="45720" rIns="91440" bIns="45720" anchor="t"/>
          <a:lstStyle>
            <a:lvl1pPr>
              <a:defRPr>
                <a:latin typeface="+mj-lt"/>
                <a:ea typeface="+mj-ea"/>
                <a:cs typeface="+mj-cs"/>
              </a:defRPr>
            </a:lvl1pPr>
          </a:lstStyle>
          <a:p>
            <a:r>
              <a:rPr lang="es-MX" sz="1400" dirty="0">
                <a:solidFill>
                  <a:srgbClr val="333333"/>
                </a:solidFill>
              </a:rPr>
              <a:t>Al hablar de Banca corporativa nos referimos al servicio global financiero especializado que consiste en prestar servicios de banca de negocios o inversiones a grandes empresas, </a:t>
            </a:r>
            <a:r>
              <a:rPr lang="es-MX" sz="1400" spc="-80" dirty="0">
                <a:solidFill>
                  <a:srgbClr val="333333"/>
                </a:solidFill>
              </a:rPr>
              <a:t>multinacionales, </a:t>
            </a:r>
            <a:r>
              <a:rPr lang="es-MX" sz="1400" i="1" spc="-80" dirty="0">
                <a:solidFill>
                  <a:srgbClr val="333333"/>
                </a:solidFill>
              </a:rPr>
              <a:t>holdings</a:t>
            </a:r>
            <a:r>
              <a:rPr lang="es-MX" sz="1400" spc="-80" dirty="0">
                <a:solidFill>
                  <a:srgbClr val="333333"/>
                </a:solidFill>
              </a:rPr>
              <a:t>  y corporaciones.</a:t>
            </a:r>
          </a:p>
          <a:p>
            <a:endParaRPr lang="es-MX" sz="1400" dirty="0">
              <a:solidFill>
                <a:srgbClr val="333333"/>
              </a:solidFill>
            </a:endParaRPr>
          </a:p>
          <a:p>
            <a:r>
              <a:rPr lang="es-MX" sz="1400" dirty="0">
                <a:solidFill>
                  <a:srgbClr val="333333"/>
                </a:solidFill>
              </a:rPr>
              <a:t> ¿Cuáles son este tipo de empresas? Éstas son una agrupación de empresas en las que una compañía adquiere todas o la mayor parte de las acciones de otra empresa con el único fin de poseer el control y administración total </a:t>
            </a:r>
            <a:r>
              <a:rPr lang="es-MX" sz="1400" spc="-40" dirty="0">
                <a:solidFill>
                  <a:srgbClr val="333333"/>
                </a:solidFill>
              </a:rPr>
              <a:t>sobre aquellas que se dedican a diversas </a:t>
            </a:r>
            <a:r>
              <a:rPr lang="es-MX" sz="1400" dirty="0">
                <a:solidFill>
                  <a:srgbClr val="333333"/>
                </a:solidFill>
              </a:rPr>
              <a:t>actividades económicas o industriales.</a:t>
            </a:r>
            <a:endParaRPr lang="es-MX" sz="1400" dirty="0"/>
          </a:p>
        </p:txBody>
      </p:sp>
      <p:sp>
        <p:nvSpPr>
          <p:cNvPr id="15" name="CuadroTexto 14">
            <a:extLst>
              <a:ext uri="{FF2B5EF4-FFF2-40B4-BE49-F238E27FC236}">
                <a16:creationId xmlns:a16="http://schemas.microsoft.com/office/drawing/2014/main" id="{C5BFD906-0433-2740-99E0-37F12CD4C014}"/>
              </a:ext>
            </a:extLst>
          </p:cNvPr>
          <p:cNvSpPr txBox="1"/>
          <p:nvPr/>
        </p:nvSpPr>
        <p:spPr>
          <a:xfrm>
            <a:off x="457200" y="210234"/>
            <a:ext cx="2133599" cy="646331"/>
          </a:xfrm>
          <a:prstGeom prst="rect">
            <a:avLst/>
          </a:prstGeom>
          <a:noFill/>
        </p:spPr>
        <p:txBody>
          <a:bodyPr wrap="square" rtlCol="0">
            <a:spAutoFit/>
          </a:bodyPr>
          <a:lstStyle/>
          <a:p>
            <a:r>
              <a:rPr lang="es-MX" sz="1800" dirty="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rPr>
              <a:t>Introducción</a:t>
            </a:r>
            <a:endParaRPr lang="es-MX" sz="1800" dirty="0">
              <a:solidFill>
                <a:schemeClr val="bg1"/>
              </a:solidFill>
              <a:latin typeface="Montserrat SemiBold" panose="00000700000000000000" pitchFamily="2" charset="0"/>
            </a:endParaRPr>
          </a:p>
          <a:p>
            <a:endParaRPr lang="es-MX" sz="1800" dirty="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16" name="Rectángulo 15">
            <a:extLst>
              <a:ext uri="{FF2B5EF4-FFF2-40B4-BE49-F238E27FC236}">
                <a16:creationId xmlns:a16="http://schemas.microsoft.com/office/drawing/2014/main" id="{315FC26D-3FE3-D149-ADCD-B31E47F2D366}"/>
              </a:ext>
            </a:extLst>
          </p:cNvPr>
          <p:cNvSpPr/>
          <p:nvPr/>
        </p:nvSpPr>
        <p:spPr>
          <a:xfrm>
            <a:off x="4572000" y="1066800"/>
            <a:ext cx="358739" cy="734552"/>
          </a:xfrm>
          <a:prstGeom prst="rect">
            <a:avLst/>
          </a:prstGeom>
          <a:solidFill>
            <a:srgbClr val="2CA6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7" name="Imagen 16">
            <a:extLst>
              <a:ext uri="{FF2B5EF4-FFF2-40B4-BE49-F238E27FC236}">
                <a16:creationId xmlns:a16="http://schemas.microsoft.com/office/drawing/2014/main" id="{DF4C8AB4-D381-554D-A3CB-DD4A5929F27D}"/>
              </a:ext>
            </a:extLst>
          </p:cNvPr>
          <p:cNvPicPr>
            <a:picLocks noChangeAspect="1"/>
          </p:cNvPicPr>
          <p:nvPr/>
        </p:nvPicPr>
        <p:blipFill>
          <a:blip r:embed="rId2">
            <a:extLst>
              <a:ext uri="{28A0092B-C50C-407E-A947-70E740481C1C}">
                <a14:useLocalDpi xmlns:a14="http://schemas.microsoft.com/office/drawing/2010/main" val="0"/>
              </a:ext>
            </a:extLst>
          </a:blip>
          <a:srcRect l="22040" r="22040"/>
          <a:stretch/>
        </p:blipFill>
        <p:spPr>
          <a:xfrm>
            <a:off x="0" y="1066800"/>
            <a:ext cx="4572000" cy="5181600"/>
          </a:xfrm>
          <a:prstGeom prst="rect">
            <a:avLst/>
          </a:prstGeom>
        </p:spPr>
      </p:pic>
    </p:spTree>
    <p:extLst>
      <p:ext uri="{BB962C8B-B14F-4D97-AF65-F5344CB8AC3E}">
        <p14:creationId xmlns:p14="http://schemas.microsoft.com/office/powerpoint/2010/main" val="34038346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a:extLst>
              <a:ext uri="{FF2B5EF4-FFF2-40B4-BE49-F238E27FC236}">
                <a16:creationId xmlns:a16="http://schemas.microsoft.com/office/drawing/2014/main" id="{9E4E5B36-E448-4E19-B0B5-B99E1EF1F790}"/>
              </a:ext>
            </a:extLst>
          </p:cNvPr>
          <p:cNvSpPr txBox="1"/>
          <p:nvPr/>
        </p:nvSpPr>
        <p:spPr>
          <a:xfrm>
            <a:off x="457200" y="210234"/>
            <a:ext cx="2133599" cy="646331"/>
          </a:xfrm>
          <a:prstGeom prst="rect">
            <a:avLst/>
          </a:prstGeom>
          <a:noFill/>
        </p:spPr>
        <p:txBody>
          <a:bodyPr wrap="square" rtlCol="0">
            <a:spAutoFit/>
          </a:bodyPr>
          <a:lstStyle/>
          <a:p>
            <a:r>
              <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rPr>
              <a:t>Explicación</a:t>
            </a:r>
            <a:endParaRPr lang="es-MX" sz="1800">
              <a:solidFill>
                <a:schemeClr val="bg1"/>
              </a:solidFill>
              <a:latin typeface="Montserrat SemiBold" panose="00000700000000000000" pitchFamily="2" charset="0"/>
            </a:endParaRPr>
          </a:p>
          <a:p>
            <a:endPar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10" name="Título 1">
            <a:extLst>
              <a:ext uri="{FF2B5EF4-FFF2-40B4-BE49-F238E27FC236}">
                <a16:creationId xmlns:a16="http://schemas.microsoft.com/office/drawing/2014/main" id="{D69C2848-CEAD-644F-A87A-F8BCCA918F25}"/>
              </a:ext>
            </a:extLst>
          </p:cNvPr>
          <p:cNvSpPr>
            <a:spLocks noGrp="1"/>
          </p:cNvSpPr>
          <p:nvPr>
            <p:ph type="title"/>
          </p:nvPr>
        </p:nvSpPr>
        <p:spPr>
          <a:prstGeom prst="rect">
            <a:avLst/>
          </a:prstGeom>
        </p:spPr>
        <p:txBody>
          <a:bodyPr/>
          <a:lstStyle/>
          <a:p>
            <a:pPr algn="ctr"/>
            <a:br>
              <a:rPr lang="es-MX" sz="1100" dirty="0">
                <a:solidFill>
                  <a:schemeClr val="bg1"/>
                </a:solidFill>
              </a:rPr>
            </a:br>
            <a:endParaRPr lang="es-MX" dirty="0"/>
          </a:p>
        </p:txBody>
      </p:sp>
      <p:sp>
        <p:nvSpPr>
          <p:cNvPr id="6" name="Título 1">
            <a:extLst>
              <a:ext uri="{FF2B5EF4-FFF2-40B4-BE49-F238E27FC236}">
                <a16:creationId xmlns:a16="http://schemas.microsoft.com/office/drawing/2014/main" id="{FB78029B-2C99-9143-9594-0A436D3AD631}"/>
              </a:ext>
            </a:extLst>
          </p:cNvPr>
          <p:cNvSpPr txBox="1">
            <a:spLocks/>
          </p:cNvSpPr>
          <p:nvPr/>
        </p:nvSpPr>
        <p:spPr>
          <a:xfrm>
            <a:off x="533400" y="1066800"/>
            <a:ext cx="8077200" cy="358583"/>
          </a:xfrm>
          <a:prstGeom prst="rect">
            <a:avLst/>
          </a:prstGeom>
        </p:spPr>
        <p:txBody>
          <a:bodyPr/>
          <a:lstStyle>
            <a:lvl1pPr>
              <a:defRPr>
                <a:latin typeface="+mj-lt"/>
                <a:ea typeface="+mj-ea"/>
                <a:cs typeface="+mj-cs"/>
              </a:defRPr>
            </a:lvl1pPr>
          </a:lstStyle>
          <a:p>
            <a:pPr algn="ctr" defTabSz="914400"/>
            <a:r>
              <a:rPr lang="es-MX" sz="1400" b="1" dirty="0"/>
              <a:t>Servicios financieros en banca corporativa y de gobierno</a:t>
            </a:r>
            <a:endParaRPr lang="es-MX" sz="1400" dirty="0"/>
          </a:p>
        </p:txBody>
      </p:sp>
      <p:sp>
        <p:nvSpPr>
          <p:cNvPr id="19" name="Título 1">
            <a:extLst>
              <a:ext uri="{FF2B5EF4-FFF2-40B4-BE49-F238E27FC236}">
                <a16:creationId xmlns:a16="http://schemas.microsoft.com/office/drawing/2014/main" id="{EEFC23D0-F6B6-AA48-A745-BCC411853175}"/>
              </a:ext>
            </a:extLst>
          </p:cNvPr>
          <p:cNvSpPr txBox="1">
            <a:spLocks/>
          </p:cNvSpPr>
          <p:nvPr/>
        </p:nvSpPr>
        <p:spPr>
          <a:xfrm>
            <a:off x="533400" y="1143000"/>
            <a:ext cx="7467600" cy="5181600"/>
          </a:xfrm>
          <a:prstGeom prst="rect">
            <a:avLst/>
          </a:prstGeom>
        </p:spPr>
        <p:txBody>
          <a:bodyPr/>
          <a:lstStyle>
            <a:lvl1pPr>
              <a:defRPr>
                <a:latin typeface="+mj-lt"/>
                <a:ea typeface="+mj-ea"/>
                <a:cs typeface="+mj-cs"/>
              </a:defRPr>
            </a:lvl1pPr>
          </a:lstStyle>
          <a:p>
            <a:pPr defTabSz="914400"/>
            <a:br>
              <a:rPr lang="es-MX" sz="1800" kern="0">
                <a:solidFill>
                  <a:sysClr val="windowText" lastClr="000000"/>
                </a:solidFill>
              </a:rPr>
            </a:br>
            <a:r>
              <a:rPr lang="es-MX" sz="1800" kern="0">
                <a:solidFill>
                  <a:sysClr val="windowText" lastClr="000000"/>
                </a:solidFill>
              </a:rPr>
              <a:t> </a:t>
            </a:r>
            <a:endParaRPr lang="es-MX" sz="1800" kern="0" dirty="0">
              <a:solidFill>
                <a:sysClr val="windowText" lastClr="000000"/>
              </a:solidFill>
            </a:endParaRPr>
          </a:p>
        </p:txBody>
      </p:sp>
      <p:sp>
        <p:nvSpPr>
          <p:cNvPr id="20" name="Título 1">
            <a:extLst>
              <a:ext uri="{FF2B5EF4-FFF2-40B4-BE49-F238E27FC236}">
                <a16:creationId xmlns:a16="http://schemas.microsoft.com/office/drawing/2014/main" id="{C34BB327-C2A7-3E4A-B582-DC6BA947E92D}"/>
              </a:ext>
            </a:extLst>
          </p:cNvPr>
          <p:cNvSpPr txBox="1">
            <a:spLocks/>
          </p:cNvSpPr>
          <p:nvPr/>
        </p:nvSpPr>
        <p:spPr>
          <a:xfrm>
            <a:off x="685800" y="1295400"/>
            <a:ext cx="7620000" cy="5181600"/>
          </a:xfrm>
          <a:prstGeom prst="rect">
            <a:avLst/>
          </a:prstGeom>
        </p:spPr>
        <p:txBody>
          <a:bodyPr/>
          <a:lstStyle>
            <a:lvl1pPr>
              <a:defRPr sz="1100">
                <a:latin typeface="Montserrat" panose="00000500000000000000" pitchFamily="2" charset="0"/>
                <a:ea typeface="+mj-ea"/>
                <a:cs typeface="+mj-cs"/>
              </a:defRPr>
            </a:lvl1pPr>
          </a:lstStyle>
          <a:p>
            <a:pPr defTabSz="914400"/>
            <a:endParaRPr lang="es-MX" sz="1800" kern="0" dirty="0">
              <a:solidFill>
                <a:sysClr val="windowText" lastClr="000000"/>
              </a:solidFill>
              <a:latin typeface="+mj-lt"/>
            </a:endParaRPr>
          </a:p>
        </p:txBody>
      </p:sp>
      <p:sp>
        <p:nvSpPr>
          <p:cNvPr id="16" name="Título 1">
            <a:extLst>
              <a:ext uri="{FF2B5EF4-FFF2-40B4-BE49-F238E27FC236}">
                <a16:creationId xmlns:a16="http://schemas.microsoft.com/office/drawing/2014/main" id="{D07F260A-BA38-7343-87AA-692EF17C4DE7}"/>
              </a:ext>
            </a:extLst>
          </p:cNvPr>
          <p:cNvSpPr txBox="1">
            <a:spLocks/>
          </p:cNvSpPr>
          <p:nvPr/>
        </p:nvSpPr>
        <p:spPr>
          <a:xfrm>
            <a:off x="533400" y="1600200"/>
            <a:ext cx="4114800" cy="3048000"/>
          </a:xfrm>
          <a:prstGeom prst="rect">
            <a:avLst/>
          </a:prstGeom>
        </p:spPr>
        <p:txBody>
          <a:bodyPr/>
          <a:lstStyle>
            <a:lvl1pPr>
              <a:defRPr>
                <a:latin typeface="+mj-lt"/>
                <a:ea typeface="+mj-ea"/>
                <a:cs typeface="+mj-cs"/>
              </a:defRPr>
            </a:lvl1pPr>
          </a:lstStyle>
          <a:p>
            <a:r>
              <a:rPr lang="es-MX" sz="1400" spc="-40" dirty="0">
                <a:solidFill>
                  <a:srgbClr val="333333"/>
                </a:solidFill>
              </a:rPr>
              <a:t>Los servicios financieros a corto plazo incluyen </a:t>
            </a:r>
            <a:r>
              <a:rPr lang="es-MX" sz="1400" spc="-30" dirty="0">
                <a:solidFill>
                  <a:srgbClr val="333333"/>
                </a:solidFill>
              </a:rPr>
              <a:t>todas aquellas alternativas de financiamiento </a:t>
            </a:r>
            <a:r>
              <a:rPr lang="es-MX" sz="1400" dirty="0">
                <a:solidFill>
                  <a:srgbClr val="333333"/>
                </a:solidFill>
              </a:rPr>
              <a:t>centradas en respaldar el capital de trabajo dentro de periodos cortos de tiempo. Enseguida conocerás algunos de los más representativos. En primera instancia se encuentra el financiamiento automotriz </a:t>
            </a:r>
            <a:r>
              <a:rPr lang="es-MX" sz="1400" spc="-60" dirty="0">
                <a:solidFill>
                  <a:srgbClr val="333333"/>
                </a:solidFill>
              </a:rPr>
              <a:t>para empresas, un producto de financiamiento </a:t>
            </a:r>
            <a:r>
              <a:rPr lang="es-MX" sz="1400" spc="-30" dirty="0">
                <a:solidFill>
                  <a:srgbClr val="333333"/>
                </a:solidFill>
              </a:rPr>
              <a:t>que permite </a:t>
            </a:r>
            <a:r>
              <a:rPr lang="es-MX" sz="1400" dirty="0">
                <a:solidFill>
                  <a:srgbClr val="333333"/>
                </a:solidFill>
              </a:rPr>
              <a:t>a distribuidores de autos y camiones incrementar la variedad y disponibilidad de vehículos en exhibición </a:t>
            </a:r>
            <a:r>
              <a:rPr lang="es-MX" sz="1400" spc="-30" dirty="0">
                <a:solidFill>
                  <a:srgbClr val="333333"/>
                </a:solidFill>
              </a:rPr>
              <a:t>hasta su venta, conocidos también como </a:t>
            </a:r>
            <a:r>
              <a:rPr lang="es-MX" sz="1400" dirty="0">
                <a:solidFill>
                  <a:srgbClr val="333333"/>
                </a:solidFill>
              </a:rPr>
              <a:t>plan piso.</a:t>
            </a:r>
            <a:endParaRPr lang="es-MX" sz="1400" dirty="0"/>
          </a:p>
        </p:txBody>
      </p:sp>
      <p:pic>
        <p:nvPicPr>
          <p:cNvPr id="11" name="Imagen 10">
            <a:extLst>
              <a:ext uri="{FF2B5EF4-FFF2-40B4-BE49-F238E27FC236}">
                <a16:creationId xmlns:a16="http://schemas.microsoft.com/office/drawing/2014/main" id="{2AB9E53D-125C-994E-B774-6B694A19A1C5}"/>
              </a:ext>
            </a:extLst>
          </p:cNvPr>
          <p:cNvPicPr>
            <a:picLocks noChangeAspect="1"/>
          </p:cNvPicPr>
          <p:nvPr/>
        </p:nvPicPr>
        <p:blipFill rotWithShape="1">
          <a:blip r:embed="rId2">
            <a:extLst>
              <a:ext uri="{28A0092B-C50C-407E-A947-70E740481C1C}">
                <a14:useLocalDpi xmlns:a14="http://schemas.microsoft.com/office/drawing/2010/main" val="0"/>
              </a:ext>
            </a:extLst>
          </a:blip>
          <a:srcRect l="23000" t="8500" r="21000"/>
          <a:stretch/>
        </p:blipFill>
        <p:spPr>
          <a:xfrm>
            <a:off x="4876800" y="1600200"/>
            <a:ext cx="4267200" cy="4648200"/>
          </a:xfrm>
          <a:prstGeom prst="rect">
            <a:avLst/>
          </a:prstGeom>
        </p:spPr>
      </p:pic>
    </p:spTree>
    <p:extLst>
      <p:ext uri="{BB962C8B-B14F-4D97-AF65-F5344CB8AC3E}">
        <p14:creationId xmlns:p14="http://schemas.microsoft.com/office/powerpoint/2010/main" val="11122021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a:extLst>
              <a:ext uri="{FF2B5EF4-FFF2-40B4-BE49-F238E27FC236}">
                <a16:creationId xmlns:a16="http://schemas.microsoft.com/office/drawing/2014/main" id="{9E4E5B36-E448-4E19-B0B5-B99E1EF1F790}"/>
              </a:ext>
            </a:extLst>
          </p:cNvPr>
          <p:cNvSpPr txBox="1"/>
          <p:nvPr/>
        </p:nvSpPr>
        <p:spPr>
          <a:xfrm>
            <a:off x="457200" y="210234"/>
            <a:ext cx="2133599" cy="646331"/>
          </a:xfrm>
          <a:prstGeom prst="rect">
            <a:avLst/>
          </a:prstGeom>
          <a:noFill/>
        </p:spPr>
        <p:txBody>
          <a:bodyPr wrap="square" rtlCol="0">
            <a:spAutoFit/>
          </a:bodyPr>
          <a:lstStyle/>
          <a:p>
            <a:r>
              <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rPr>
              <a:t>Explicación</a:t>
            </a:r>
            <a:endParaRPr lang="es-MX" sz="1800">
              <a:solidFill>
                <a:schemeClr val="bg1"/>
              </a:solidFill>
              <a:latin typeface="Montserrat SemiBold" panose="00000700000000000000" pitchFamily="2" charset="0"/>
            </a:endParaRPr>
          </a:p>
          <a:p>
            <a:endPar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6" name="Título 1">
            <a:extLst>
              <a:ext uri="{FF2B5EF4-FFF2-40B4-BE49-F238E27FC236}">
                <a16:creationId xmlns:a16="http://schemas.microsoft.com/office/drawing/2014/main" id="{FB78029B-2C99-9143-9594-0A436D3AD631}"/>
              </a:ext>
            </a:extLst>
          </p:cNvPr>
          <p:cNvSpPr txBox="1">
            <a:spLocks/>
          </p:cNvSpPr>
          <p:nvPr/>
        </p:nvSpPr>
        <p:spPr>
          <a:xfrm>
            <a:off x="533400" y="1066800"/>
            <a:ext cx="8077200" cy="358583"/>
          </a:xfrm>
          <a:prstGeom prst="rect">
            <a:avLst/>
          </a:prstGeom>
        </p:spPr>
        <p:txBody>
          <a:bodyPr/>
          <a:lstStyle>
            <a:lvl1pPr>
              <a:defRPr>
                <a:latin typeface="+mj-lt"/>
                <a:ea typeface="+mj-ea"/>
                <a:cs typeface="+mj-cs"/>
              </a:defRPr>
            </a:lvl1pPr>
          </a:lstStyle>
          <a:p>
            <a:pPr algn="ctr" defTabSz="914400"/>
            <a:r>
              <a:rPr lang="es-MX" sz="1400" b="1" dirty="0"/>
              <a:t>Productos  a corto plazo</a:t>
            </a:r>
            <a:endParaRPr lang="es-MX" sz="1400" dirty="0"/>
          </a:p>
        </p:txBody>
      </p:sp>
      <p:sp>
        <p:nvSpPr>
          <p:cNvPr id="19" name="Título 1">
            <a:extLst>
              <a:ext uri="{FF2B5EF4-FFF2-40B4-BE49-F238E27FC236}">
                <a16:creationId xmlns:a16="http://schemas.microsoft.com/office/drawing/2014/main" id="{EEFC23D0-F6B6-AA48-A745-BCC411853175}"/>
              </a:ext>
            </a:extLst>
          </p:cNvPr>
          <p:cNvSpPr txBox="1">
            <a:spLocks/>
          </p:cNvSpPr>
          <p:nvPr/>
        </p:nvSpPr>
        <p:spPr>
          <a:xfrm>
            <a:off x="533400" y="1143000"/>
            <a:ext cx="7467600" cy="5181600"/>
          </a:xfrm>
          <a:prstGeom prst="rect">
            <a:avLst/>
          </a:prstGeom>
        </p:spPr>
        <p:txBody>
          <a:bodyPr/>
          <a:lstStyle>
            <a:lvl1pPr>
              <a:defRPr>
                <a:latin typeface="+mj-lt"/>
                <a:ea typeface="+mj-ea"/>
                <a:cs typeface="+mj-cs"/>
              </a:defRPr>
            </a:lvl1pPr>
          </a:lstStyle>
          <a:p>
            <a:pPr defTabSz="914400"/>
            <a:br>
              <a:rPr lang="es-MX" sz="1800" kern="0">
                <a:solidFill>
                  <a:sysClr val="windowText" lastClr="000000"/>
                </a:solidFill>
              </a:rPr>
            </a:br>
            <a:r>
              <a:rPr lang="es-MX" sz="1800" kern="0">
                <a:solidFill>
                  <a:sysClr val="windowText" lastClr="000000"/>
                </a:solidFill>
              </a:rPr>
              <a:t> </a:t>
            </a:r>
            <a:endParaRPr lang="es-MX" sz="1800" kern="0" dirty="0">
              <a:solidFill>
                <a:sysClr val="windowText" lastClr="000000"/>
              </a:solidFill>
            </a:endParaRPr>
          </a:p>
        </p:txBody>
      </p:sp>
      <p:sp>
        <p:nvSpPr>
          <p:cNvPr id="20" name="Título 1">
            <a:extLst>
              <a:ext uri="{FF2B5EF4-FFF2-40B4-BE49-F238E27FC236}">
                <a16:creationId xmlns:a16="http://schemas.microsoft.com/office/drawing/2014/main" id="{C34BB327-C2A7-3E4A-B582-DC6BA947E92D}"/>
              </a:ext>
            </a:extLst>
          </p:cNvPr>
          <p:cNvSpPr txBox="1">
            <a:spLocks/>
          </p:cNvSpPr>
          <p:nvPr/>
        </p:nvSpPr>
        <p:spPr>
          <a:xfrm>
            <a:off x="685800" y="1295400"/>
            <a:ext cx="7620000" cy="5181600"/>
          </a:xfrm>
          <a:prstGeom prst="rect">
            <a:avLst/>
          </a:prstGeom>
        </p:spPr>
        <p:txBody>
          <a:bodyPr/>
          <a:lstStyle>
            <a:lvl1pPr>
              <a:defRPr sz="1100">
                <a:latin typeface="Montserrat" panose="00000500000000000000" pitchFamily="2" charset="0"/>
                <a:ea typeface="+mj-ea"/>
                <a:cs typeface="+mj-cs"/>
              </a:defRPr>
            </a:lvl1pPr>
          </a:lstStyle>
          <a:p>
            <a:pPr defTabSz="914400"/>
            <a:endParaRPr lang="es-MX" sz="1800" kern="0" dirty="0">
              <a:solidFill>
                <a:sysClr val="windowText" lastClr="000000"/>
              </a:solidFill>
              <a:latin typeface="+mj-lt"/>
            </a:endParaRPr>
          </a:p>
        </p:txBody>
      </p:sp>
      <p:sp>
        <p:nvSpPr>
          <p:cNvPr id="10" name="Título 1">
            <a:extLst>
              <a:ext uri="{FF2B5EF4-FFF2-40B4-BE49-F238E27FC236}">
                <a16:creationId xmlns:a16="http://schemas.microsoft.com/office/drawing/2014/main" id="{F4859EF6-A45A-BF48-9ECA-47F8CBDC7D88}"/>
              </a:ext>
            </a:extLst>
          </p:cNvPr>
          <p:cNvSpPr txBox="1">
            <a:spLocks/>
          </p:cNvSpPr>
          <p:nvPr/>
        </p:nvSpPr>
        <p:spPr>
          <a:xfrm>
            <a:off x="685800" y="1295400"/>
            <a:ext cx="7620000" cy="5181600"/>
          </a:xfrm>
          <a:prstGeom prst="rect">
            <a:avLst/>
          </a:prstGeom>
        </p:spPr>
        <p:txBody>
          <a:bodyPr/>
          <a:lstStyle>
            <a:lvl1pPr>
              <a:defRPr sz="1100">
                <a:latin typeface="Montserrat" panose="00000500000000000000" pitchFamily="2" charset="0"/>
                <a:ea typeface="+mj-ea"/>
                <a:cs typeface="+mj-cs"/>
              </a:defRPr>
            </a:lvl1pPr>
          </a:lstStyle>
          <a:p>
            <a:pPr defTabSz="914400"/>
            <a:endParaRPr lang="es-MX" sz="1800" kern="0" dirty="0">
              <a:solidFill>
                <a:sysClr val="windowText" lastClr="000000"/>
              </a:solidFill>
              <a:latin typeface="+mj-lt"/>
            </a:endParaRPr>
          </a:p>
        </p:txBody>
      </p:sp>
      <p:pic>
        <p:nvPicPr>
          <p:cNvPr id="4" name="Imagen 3">
            <a:extLst>
              <a:ext uri="{FF2B5EF4-FFF2-40B4-BE49-F238E27FC236}">
                <a16:creationId xmlns:a16="http://schemas.microsoft.com/office/drawing/2014/main" id="{8866902B-F3DD-644B-9FDD-9AB4EA42B3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9900" y="1521461"/>
            <a:ext cx="8204200" cy="4991100"/>
          </a:xfrm>
          <a:prstGeom prst="rect">
            <a:avLst/>
          </a:prstGeom>
        </p:spPr>
      </p:pic>
    </p:spTree>
    <p:extLst>
      <p:ext uri="{BB962C8B-B14F-4D97-AF65-F5344CB8AC3E}">
        <p14:creationId xmlns:p14="http://schemas.microsoft.com/office/powerpoint/2010/main" val="10060580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45">
            <a:extLst>
              <a:ext uri="{FF2B5EF4-FFF2-40B4-BE49-F238E27FC236}">
                <a16:creationId xmlns:a16="http://schemas.microsoft.com/office/drawing/2014/main" id="{A12A7FB6-8CC4-1549-949E-3BE54CE5B70D}"/>
              </a:ext>
            </a:extLst>
          </p:cNvPr>
          <p:cNvSpPr>
            <a:spLocks noGrp="1"/>
          </p:cNvSpPr>
          <p:nvPr>
            <p:ph type="title"/>
          </p:nvPr>
        </p:nvSpPr>
        <p:spPr>
          <a:xfrm>
            <a:off x="316241" y="1888075"/>
            <a:ext cx="5029199" cy="1146817"/>
          </a:xfrm>
        </p:spPr>
        <p:txBody>
          <a:bodyPr/>
          <a:lstStyle/>
          <a:p>
            <a:r>
              <a:rPr lang="es-MX" sz="3200" dirty="0"/>
              <a:t>Análisis financiero y esquemas de financiamiento</a:t>
            </a:r>
          </a:p>
        </p:txBody>
      </p:sp>
      <p:sp>
        <p:nvSpPr>
          <p:cNvPr id="5" name="Rectángulo redondeado 4">
            <a:extLst>
              <a:ext uri="{FF2B5EF4-FFF2-40B4-BE49-F238E27FC236}">
                <a16:creationId xmlns:a16="http://schemas.microsoft.com/office/drawing/2014/main" id="{08AEDA9A-DB1D-B046-B8B4-503931EF28D9}"/>
              </a:ext>
            </a:extLst>
          </p:cNvPr>
          <p:cNvSpPr/>
          <p:nvPr/>
        </p:nvSpPr>
        <p:spPr>
          <a:xfrm>
            <a:off x="357264" y="3533297"/>
            <a:ext cx="4824336" cy="1092607"/>
          </a:xfrm>
          <a:prstGeom prst="roundRect">
            <a:avLst>
              <a:gd name="adj" fmla="val 50000"/>
            </a:avLst>
          </a:prstGeom>
          <a:solidFill>
            <a:srgbClr val="2BA6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 name="CuadroTexto 1">
            <a:extLst>
              <a:ext uri="{FF2B5EF4-FFF2-40B4-BE49-F238E27FC236}">
                <a16:creationId xmlns:a16="http://schemas.microsoft.com/office/drawing/2014/main" id="{8BE72991-42B8-4379-B6EB-7804537C358E}"/>
              </a:ext>
            </a:extLst>
          </p:cNvPr>
          <p:cNvSpPr txBox="1"/>
          <p:nvPr/>
        </p:nvSpPr>
        <p:spPr>
          <a:xfrm>
            <a:off x="353951" y="3505200"/>
            <a:ext cx="4824336" cy="1200329"/>
          </a:xfrm>
          <a:prstGeom prst="rect">
            <a:avLst/>
          </a:prstGeom>
          <a:noFill/>
        </p:spPr>
        <p:txBody>
          <a:bodyPr wrap="square" rtlCol="0">
            <a:spAutoFit/>
          </a:bodyPr>
          <a:lstStyle/>
          <a:p>
            <a:pPr algn="ctr"/>
            <a:r>
              <a:rPr lang="es-MX" sz="2400" dirty="0">
                <a:solidFill>
                  <a:schemeClr val="bg1">
                    <a:lumMod val="95000"/>
                  </a:schemeClr>
                </a:solidFill>
                <a:latin typeface="Montserrat SemiBold" panose="00000700000000000000" pitchFamily="2" charset="0"/>
              </a:rPr>
              <a:t>Módulo 3</a:t>
            </a:r>
          </a:p>
          <a:p>
            <a:pPr algn="ctr"/>
            <a:r>
              <a:rPr lang="es-MX" sz="2400" dirty="0">
                <a:solidFill>
                  <a:schemeClr val="bg1">
                    <a:lumMod val="95000"/>
                  </a:schemeClr>
                </a:solidFill>
                <a:latin typeface="Montserrat SemiBold" panose="00000700000000000000" pitchFamily="2" charset="0"/>
              </a:rPr>
              <a:t>Tema 5. Intermediarios financieros de fomento</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a:extLst>
              <a:ext uri="{FF2B5EF4-FFF2-40B4-BE49-F238E27FC236}">
                <a16:creationId xmlns:a16="http://schemas.microsoft.com/office/drawing/2014/main" id="{9E4E5B36-E448-4E19-B0B5-B99E1EF1F790}"/>
              </a:ext>
            </a:extLst>
          </p:cNvPr>
          <p:cNvSpPr txBox="1"/>
          <p:nvPr/>
        </p:nvSpPr>
        <p:spPr>
          <a:xfrm>
            <a:off x="457200" y="210234"/>
            <a:ext cx="2133599" cy="646331"/>
          </a:xfrm>
          <a:prstGeom prst="rect">
            <a:avLst/>
          </a:prstGeom>
          <a:noFill/>
        </p:spPr>
        <p:txBody>
          <a:bodyPr wrap="square" rtlCol="0">
            <a:spAutoFit/>
          </a:bodyPr>
          <a:lstStyle/>
          <a:p>
            <a:r>
              <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rPr>
              <a:t>Explicación</a:t>
            </a:r>
            <a:endParaRPr lang="es-MX" sz="1800">
              <a:solidFill>
                <a:schemeClr val="bg1"/>
              </a:solidFill>
              <a:latin typeface="Montserrat SemiBold" panose="00000700000000000000" pitchFamily="2" charset="0"/>
            </a:endParaRPr>
          </a:p>
          <a:p>
            <a:endPar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6" name="Título 1">
            <a:extLst>
              <a:ext uri="{FF2B5EF4-FFF2-40B4-BE49-F238E27FC236}">
                <a16:creationId xmlns:a16="http://schemas.microsoft.com/office/drawing/2014/main" id="{FB78029B-2C99-9143-9594-0A436D3AD631}"/>
              </a:ext>
            </a:extLst>
          </p:cNvPr>
          <p:cNvSpPr txBox="1">
            <a:spLocks/>
          </p:cNvSpPr>
          <p:nvPr/>
        </p:nvSpPr>
        <p:spPr>
          <a:xfrm>
            <a:off x="533400" y="1066800"/>
            <a:ext cx="8077200" cy="358583"/>
          </a:xfrm>
          <a:prstGeom prst="rect">
            <a:avLst/>
          </a:prstGeom>
        </p:spPr>
        <p:txBody>
          <a:bodyPr/>
          <a:lstStyle>
            <a:lvl1pPr>
              <a:defRPr>
                <a:latin typeface="+mj-lt"/>
                <a:ea typeface="+mj-ea"/>
                <a:cs typeface="+mj-cs"/>
              </a:defRPr>
            </a:lvl1pPr>
          </a:lstStyle>
          <a:p>
            <a:pPr algn="ctr" defTabSz="914400"/>
            <a:r>
              <a:rPr lang="es-MX" sz="1400" b="1" dirty="0"/>
              <a:t>Productos  a largo plazo</a:t>
            </a:r>
            <a:endParaRPr lang="es-MX" sz="1400" dirty="0"/>
          </a:p>
        </p:txBody>
      </p:sp>
      <p:sp>
        <p:nvSpPr>
          <p:cNvPr id="19" name="Título 1">
            <a:extLst>
              <a:ext uri="{FF2B5EF4-FFF2-40B4-BE49-F238E27FC236}">
                <a16:creationId xmlns:a16="http://schemas.microsoft.com/office/drawing/2014/main" id="{EEFC23D0-F6B6-AA48-A745-BCC411853175}"/>
              </a:ext>
            </a:extLst>
          </p:cNvPr>
          <p:cNvSpPr txBox="1">
            <a:spLocks/>
          </p:cNvSpPr>
          <p:nvPr/>
        </p:nvSpPr>
        <p:spPr>
          <a:xfrm>
            <a:off x="533400" y="1143000"/>
            <a:ext cx="7467600" cy="5181600"/>
          </a:xfrm>
          <a:prstGeom prst="rect">
            <a:avLst/>
          </a:prstGeom>
        </p:spPr>
        <p:txBody>
          <a:bodyPr/>
          <a:lstStyle>
            <a:lvl1pPr>
              <a:defRPr>
                <a:latin typeface="+mj-lt"/>
                <a:ea typeface="+mj-ea"/>
                <a:cs typeface="+mj-cs"/>
              </a:defRPr>
            </a:lvl1pPr>
          </a:lstStyle>
          <a:p>
            <a:pPr defTabSz="914400"/>
            <a:br>
              <a:rPr lang="es-MX" sz="1800" kern="0">
                <a:solidFill>
                  <a:sysClr val="windowText" lastClr="000000"/>
                </a:solidFill>
              </a:rPr>
            </a:br>
            <a:r>
              <a:rPr lang="es-MX" sz="1800" kern="0">
                <a:solidFill>
                  <a:sysClr val="windowText" lastClr="000000"/>
                </a:solidFill>
              </a:rPr>
              <a:t> </a:t>
            </a:r>
            <a:endParaRPr lang="es-MX" sz="1800" kern="0" dirty="0">
              <a:solidFill>
                <a:sysClr val="windowText" lastClr="000000"/>
              </a:solidFill>
            </a:endParaRPr>
          </a:p>
        </p:txBody>
      </p:sp>
      <p:sp>
        <p:nvSpPr>
          <p:cNvPr id="20" name="Título 1">
            <a:extLst>
              <a:ext uri="{FF2B5EF4-FFF2-40B4-BE49-F238E27FC236}">
                <a16:creationId xmlns:a16="http://schemas.microsoft.com/office/drawing/2014/main" id="{C34BB327-C2A7-3E4A-B582-DC6BA947E92D}"/>
              </a:ext>
            </a:extLst>
          </p:cNvPr>
          <p:cNvSpPr txBox="1">
            <a:spLocks/>
          </p:cNvSpPr>
          <p:nvPr/>
        </p:nvSpPr>
        <p:spPr>
          <a:xfrm>
            <a:off x="685800" y="1295400"/>
            <a:ext cx="7620000" cy="5181600"/>
          </a:xfrm>
          <a:prstGeom prst="rect">
            <a:avLst/>
          </a:prstGeom>
        </p:spPr>
        <p:txBody>
          <a:bodyPr/>
          <a:lstStyle>
            <a:lvl1pPr>
              <a:defRPr sz="1100">
                <a:latin typeface="Montserrat" panose="00000500000000000000" pitchFamily="2" charset="0"/>
                <a:ea typeface="+mj-ea"/>
                <a:cs typeface="+mj-cs"/>
              </a:defRPr>
            </a:lvl1pPr>
          </a:lstStyle>
          <a:p>
            <a:pPr defTabSz="914400"/>
            <a:endParaRPr lang="es-MX" sz="1800" kern="0" dirty="0">
              <a:solidFill>
                <a:sysClr val="windowText" lastClr="000000"/>
              </a:solidFill>
              <a:latin typeface="+mj-lt"/>
            </a:endParaRPr>
          </a:p>
        </p:txBody>
      </p:sp>
      <p:sp>
        <p:nvSpPr>
          <p:cNvPr id="8" name="CuadroTexto 7">
            <a:extLst>
              <a:ext uri="{FF2B5EF4-FFF2-40B4-BE49-F238E27FC236}">
                <a16:creationId xmlns:a16="http://schemas.microsoft.com/office/drawing/2014/main" id="{66DB3E02-71CF-FB43-A084-778528740103}"/>
              </a:ext>
            </a:extLst>
          </p:cNvPr>
          <p:cNvSpPr txBox="1"/>
          <p:nvPr/>
        </p:nvSpPr>
        <p:spPr>
          <a:xfrm>
            <a:off x="528002" y="1605787"/>
            <a:ext cx="3967798" cy="1384995"/>
          </a:xfrm>
          <a:prstGeom prst="rect">
            <a:avLst/>
          </a:prstGeom>
          <a:noFill/>
        </p:spPr>
        <p:txBody>
          <a:bodyPr wrap="square">
            <a:spAutoFit/>
          </a:bodyPr>
          <a:lstStyle/>
          <a:p>
            <a:r>
              <a:rPr lang="es-MX" sz="1400" dirty="0">
                <a:solidFill>
                  <a:srgbClr val="333333"/>
                </a:solidFill>
              </a:rPr>
              <a:t>Los servicios de financiamiento orientados a largo plazo incluyen todas las opciones de </a:t>
            </a:r>
            <a:r>
              <a:rPr lang="es-MX" sz="1400" spc="-60" dirty="0">
                <a:solidFill>
                  <a:srgbClr val="333333"/>
                </a:solidFill>
              </a:rPr>
              <a:t>crédito por periodos mayores a un año que son usados para expandir la capacidad productiva  </a:t>
            </a:r>
            <a:r>
              <a:rPr lang="es-MX" sz="1400" dirty="0">
                <a:solidFill>
                  <a:srgbClr val="333333"/>
                </a:solidFill>
              </a:rPr>
              <a:t>o financiar proyectos grandes la de empresa.</a:t>
            </a:r>
            <a:endParaRPr lang="es-MX" sz="1400" dirty="0"/>
          </a:p>
        </p:txBody>
      </p:sp>
      <p:pic>
        <p:nvPicPr>
          <p:cNvPr id="12" name="Imagen 11">
            <a:extLst>
              <a:ext uri="{FF2B5EF4-FFF2-40B4-BE49-F238E27FC236}">
                <a16:creationId xmlns:a16="http://schemas.microsoft.com/office/drawing/2014/main" id="{A3FBF8E9-5A9D-6F4A-80A3-DACE81FA39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1350" y="3171186"/>
            <a:ext cx="7861300" cy="2921000"/>
          </a:xfrm>
          <a:prstGeom prst="rect">
            <a:avLst/>
          </a:prstGeom>
        </p:spPr>
      </p:pic>
      <p:pic>
        <p:nvPicPr>
          <p:cNvPr id="10" name="Imagen 9">
            <a:extLst>
              <a:ext uri="{FF2B5EF4-FFF2-40B4-BE49-F238E27FC236}">
                <a16:creationId xmlns:a16="http://schemas.microsoft.com/office/drawing/2014/main" id="{2011C6B2-E441-534E-B582-A797BABF0DE7}"/>
              </a:ext>
            </a:extLst>
          </p:cNvPr>
          <p:cNvPicPr>
            <a:picLocks noChangeAspect="1"/>
          </p:cNvPicPr>
          <p:nvPr/>
        </p:nvPicPr>
        <p:blipFill rotWithShape="1">
          <a:blip r:embed="rId3">
            <a:extLst>
              <a:ext uri="{28A0092B-C50C-407E-A947-70E740481C1C}">
                <a14:useLocalDpi xmlns:a14="http://schemas.microsoft.com/office/drawing/2010/main" val="0"/>
              </a:ext>
            </a:extLst>
          </a:blip>
          <a:srcRect l="21967" t="-641" r="16525" b="641"/>
          <a:stretch/>
        </p:blipFill>
        <p:spPr>
          <a:xfrm>
            <a:off x="4876800" y="1600200"/>
            <a:ext cx="4267200" cy="4648199"/>
          </a:xfrm>
          <a:prstGeom prst="rect">
            <a:avLst/>
          </a:prstGeom>
        </p:spPr>
      </p:pic>
    </p:spTree>
    <p:extLst>
      <p:ext uri="{BB962C8B-B14F-4D97-AF65-F5344CB8AC3E}">
        <p14:creationId xmlns:p14="http://schemas.microsoft.com/office/powerpoint/2010/main" val="14553969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a:extLst>
              <a:ext uri="{FF2B5EF4-FFF2-40B4-BE49-F238E27FC236}">
                <a16:creationId xmlns:a16="http://schemas.microsoft.com/office/drawing/2014/main" id="{9E4E5B36-E448-4E19-B0B5-B99E1EF1F790}"/>
              </a:ext>
            </a:extLst>
          </p:cNvPr>
          <p:cNvSpPr txBox="1"/>
          <p:nvPr/>
        </p:nvSpPr>
        <p:spPr>
          <a:xfrm>
            <a:off x="457200" y="210234"/>
            <a:ext cx="2133599" cy="646331"/>
          </a:xfrm>
          <a:prstGeom prst="rect">
            <a:avLst/>
          </a:prstGeom>
          <a:noFill/>
        </p:spPr>
        <p:txBody>
          <a:bodyPr wrap="square" rtlCol="0">
            <a:spAutoFit/>
          </a:bodyPr>
          <a:lstStyle/>
          <a:p>
            <a:r>
              <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rPr>
              <a:t>Explicación</a:t>
            </a:r>
            <a:endParaRPr lang="es-MX" sz="1800">
              <a:solidFill>
                <a:schemeClr val="bg1"/>
              </a:solidFill>
              <a:latin typeface="Montserrat SemiBold" panose="00000700000000000000" pitchFamily="2" charset="0"/>
            </a:endParaRPr>
          </a:p>
          <a:p>
            <a:endPar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6" name="Título 1">
            <a:extLst>
              <a:ext uri="{FF2B5EF4-FFF2-40B4-BE49-F238E27FC236}">
                <a16:creationId xmlns:a16="http://schemas.microsoft.com/office/drawing/2014/main" id="{FB78029B-2C99-9143-9594-0A436D3AD631}"/>
              </a:ext>
            </a:extLst>
          </p:cNvPr>
          <p:cNvSpPr txBox="1">
            <a:spLocks/>
          </p:cNvSpPr>
          <p:nvPr/>
        </p:nvSpPr>
        <p:spPr>
          <a:xfrm>
            <a:off x="533400" y="1066800"/>
            <a:ext cx="8077200" cy="358583"/>
          </a:xfrm>
          <a:prstGeom prst="rect">
            <a:avLst/>
          </a:prstGeom>
        </p:spPr>
        <p:txBody>
          <a:bodyPr/>
          <a:lstStyle>
            <a:lvl1pPr>
              <a:defRPr>
                <a:latin typeface="+mj-lt"/>
                <a:ea typeface="+mj-ea"/>
                <a:cs typeface="+mj-cs"/>
              </a:defRPr>
            </a:lvl1pPr>
          </a:lstStyle>
          <a:p>
            <a:pPr algn="ctr" defTabSz="914400"/>
            <a:r>
              <a:rPr lang="es-MX" sz="1400" b="1" dirty="0"/>
              <a:t>Administración de efectivo</a:t>
            </a:r>
            <a:endParaRPr lang="es-MX" sz="1400" dirty="0"/>
          </a:p>
        </p:txBody>
      </p:sp>
      <p:sp>
        <p:nvSpPr>
          <p:cNvPr id="19" name="Título 1">
            <a:extLst>
              <a:ext uri="{FF2B5EF4-FFF2-40B4-BE49-F238E27FC236}">
                <a16:creationId xmlns:a16="http://schemas.microsoft.com/office/drawing/2014/main" id="{EEFC23D0-F6B6-AA48-A745-BCC411853175}"/>
              </a:ext>
            </a:extLst>
          </p:cNvPr>
          <p:cNvSpPr txBox="1">
            <a:spLocks/>
          </p:cNvSpPr>
          <p:nvPr/>
        </p:nvSpPr>
        <p:spPr>
          <a:xfrm>
            <a:off x="533400" y="1143000"/>
            <a:ext cx="7467600" cy="5181600"/>
          </a:xfrm>
          <a:prstGeom prst="rect">
            <a:avLst/>
          </a:prstGeom>
        </p:spPr>
        <p:txBody>
          <a:bodyPr/>
          <a:lstStyle>
            <a:lvl1pPr>
              <a:defRPr>
                <a:latin typeface="+mj-lt"/>
                <a:ea typeface="+mj-ea"/>
                <a:cs typeface="+mj-cs"/>
              </a:defRPr>
            </a:lvl1pPr>
          </a:lstStyle>
          <a:p>
            <a:pPr defTabSz="914400"/>
            <a:br>
              <a:rPr lang="es-MX" sz="1800" kern="0">
                <a:solidFill>
                  <a:sysClr val="windowText" lastClr="000000"/>
                </a:solidFill>
              </a:rPr>
            </a:br>
            <a:r>
              <a:rPr lang="es-MX" sz="1800" kern="0">
                <a:solidFill>
                  <a:sysClr val="windowText" lastClr="000000"/>
                </a:solidFill>
              </a:rPr>
              <a:t> </a:t>
            </a:r>
            <a:endParaRPr lang="es-MX" sz="1800" kern="0" dirty="0">
              <a:solidFill>
                <a:sysClr val="windowText" lastClr="000000"/>
              </a:solidFill>
            </a:endParaRPr>
          </a:p>
        </p:txBody>
      </p:sp>
      <p:sp>
        <p:nvSpPr>
          <p:cNvPr id="20" name="Título 1">
            <a:extLst>
              <a:ext uri="{FF2B5EF4-FFF2-40B4-BE49-F238E27FC236}">
                <a16:creationId xmlns:a16="http://schemas.microsoft.com/office/drawing/2014/main" id="{C34BB327-C2A7-3E4A-B582-DC6BA947E92D}"/>
              </a:ext>
            </a:extLst>
          </p:cNvPr>
          <p:cNvSpPr txBox="1">
            <a:spLocks/>
          </p:cNvSpPr>
          <p:nvPr/>
        </p:nvSpPr>
        <p:spPr>
          <a:xfrm>
            <a:off x="685800" y="1295400"/>
            <a:ext cx="7620000" cy="5181600"/>
          </a:xfrm>
          <a:prstGeom prst="rect">
            <a:avLst/>
          </a:prstGeom>
        </p:spPr>
        <p:txBody>
          <a:bodyPr/>
          <a:lstStyle>
            <a:lvl1pPr>
              <a:defRPr sz="1100">
                <a:latin typeface="Montserrat" panose="00000500000000000000" pitchFamily="2" charset="0"/>
                <a:ea typeface="+mj-ea"/>
                <a:cs typeface="+mj-cs"/>
              </a:defRPr>
            </a:lvl1pPr>
          </a:lstStyle>
          <a:p>
            <a:pPr defTabSz="914400"/>
            <a:endParaRPr lang="es-MX" sz="1800" kern="0" dirty="0">
              <a:solidFill>
                <a:sysClr val="windowText" lastClr="000000"/>
              </a:solidFill>
              <a:latin typeface="+mj-lt"/>
            </a:endParaRPr>
          </a:p>
        </p:txBody>
      </p:sp>
      <p:sp>
        <p:nvSpPr>
          <p:cNvPr id="8" name="CuadroTexto 7">
            <a:extLst>
              <a:ext uri="{FF2B5EF4-FFF2-40B4-BE49-F238E27FC236}">
                <a16:creationId xmlns:a16="http://schemas.microsoft.com/office/drawing/2014/main" id="{66DB3E02-71CF-FB43-A084-778528740103}"/>
              </a:ext>
            </a:extLst>
          </p:cNvPr>
          <p:cNvSpPr txBox="1"/>
          <p:nvPr/>
        </p:nvSpPr>
        <p:spPr>
          <a:xfrm>
            <a:off x="528002" y="1605787"/>
            <a:ext cx="8082598" cy="1600438"/>
          </a:xfrm>
          <a:prstGeom prst="rect">
            <a:avLst/>
          </a:prstGeom>
          <a:noFill/>
        </p:spPr>
        <p:txBody>
          <a:bodyPr wrap="square">
            <a:spAutoFit/>
          </a:bodyPr>
          <a:lstStyle/>
          <a:p>
            <a:r>
              <a:rPr lang="es-MX" sz="1400" dirty="0">
                <a:solidFill>
                  <a:srgbClr val="333333"/>
                </a:solidFill>
              </a:rPr>
              <a:t>Para la eficiencia en el manejo de efectivo y liquidez, los bancos podrán ofrecer cuentas transaccionales, que son cuentas de cheques en pesos y dólares. Ahora bien, atendiendo a la exigencia del cliente, el banco ofrecerá servicios integrales para administrar productivamente el proceso de cobros de la empresa.</a:t>
            </a:r>
          </a:p>
          <a:p>
            <a:endParaRPr lang="es-MX" sz="1400" dirty="0">
              <a:solidFill>
                <a:srgbClr val="333333"/>
              </a:solidFill>
            </a:endParaRPr>
          </a:p>
          <a:p>
            <a:r>
              <a:rPr lang="es-MX" sz="1400" dirty="0">
                <a:solidFill>
                  <a:srgbClr val="333333"/>
                </a:solidFill>
              </a:rPr>
              <a:t>Para agilizar el proceso de </a:t>
            </a:r>
            <a:r>
              <a:rPr lang="es-MX" sz="1400" b="1" dirty="0">
                <a:solidFill>
                  <a:srgbClr val="333333"/>
                </a:solidFill>
              </a:rPr>
              <a:t>cobranza</a:t>
            </a:r>
            <a:r>
              <a:rPr lang="es-MX" sz="1400" dirty="0">
                <a:solidFill>
                  <a:srgbClr val="333333"/>
                </a:solidFill>
              </a:rPr>
              <a:t> en la administración de efectivo, los bancos ofrecen a las empresas los siguientes servicios:</a:t>
            </a:r>
          </a:p>
        </p:txBody>
      </p:sp>
      <p:pic>
        <p:nvPicPr>
          <p:cNvPr id="3" name="Imagen 2">
            <a:extLst>
              <a:ext uri="{FF2B5EF4-FFF2-40B4-BE49-F238E27FC236}">
                <a16:creationId xmlns:a16="http://schemas.microsoft.com/office/drawing/2014/main" id="{C11E8C7C-CAD7-8B4B-8456-FC89C8DF1D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5150" y="3581400"/>
            <a:ext cx="8013700" cy="2133600"/>
          </a:xfrm>
          <a:prstGeom prst="rect">
            <a:avLst/>
          </a:prstGeom>
        </p:spPr>
      </p:pic>
    </p:spTree>
    <p:extLst>
      <p:ext uri="{BB962C8B-B14F-4D97-AF65-F5344CB8AC3E}">
        <p14:creationId xmlns:p14="http://schemas.microsoft.com/office/powerpoint/2010/main" val="22571343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a:extLst>
              <a:ext uri="{FF2B5EF4-FFF2-40B4-BE49-F238E27FC236}">
                <a16:creationId xmlns:a16="http://schemas.microsoft.com/office/drawing/2014/main" id="{9E4E5B36-E448-4E19-B0B5-B99E1EF1F790}"/>
              </a:ext>
            </a:extLst>
          </p:cNvPr>
          <p:cNvSpPr txBox="1"/>
          <p:nvPr/>
        </p:nvSpPr>
        <p:spPr>
          <a:xfrm>
            <a:off x="457200" y="210234"/>
            <a:ext cx="2133599" cy="646331"/>
          </a:xfrm>
          <a:prstGeom prst="rect">
            <a:avLst/>
          </a:prstGeom>
          <a:noFill/>
        </p:spPr>
        <p:txBody>
          <a:bodyPr wrap="square" rtlCol="0">
            <a:spAutoFit/>
          </a:bodyPr>
          <a:lstStyle/>
          <a:p>
            <a:r>
              <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rPr>
              <a:t>Explicación</a:t>
            </a:r>
            <a:endParaRPr lang="es-MX" sz="1800">
              <a:solidFill>
                <a:schemeClr val="bg1"/>
              </a:solidFill>
              <a:latin typeface="Montserrat SemiBold" panose="00000700000000000000" pitchFamily="2" charset="0"/>
            </a:endParaRPr>
          </a:p>
          <a:p>
            <a:endPar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6" name="Título 1">
            <a:extLst>
              <a:ext uri="{FF2B5EF4-FFF2-40B4-BE49-F238E27FC236}">
                <a16:creationId xmlns:a16="http://schemas.microsoft.com/office/drawing/2014/main" id="{FB78029B-2C99-9143-9594-0A436D3AD631}"/>
              </a:ext>
            </a:extLst>
          </p:cNvPr>
          <p:cNvSpPr txBox="1">
            <a:spLocks/>
          </p:cNvSpPr>
          <p:nvPr/>
        </p:nvSpPr>
        <p:spPr>
          <a:xfrm>
            <a:off x="533400" y="1066800"/>
            <a:ext cx="8077200" cy="358583"/>
          </a:xfrm>
          <a:prstGeom prst="rect">
            <a:avLst/>
          </a:prstGeom>
        </p:spPr>
        <p:txBody>
          <a:bodyPr/>
          <a:lstStyle>
            <a:lvl1pPr>
              <a:defRPr>
                <a:latin typeface="+mj-lt"/>
                <a:ea typeface="+mj-ea"/>
                <a:cs typeface="+mj-cs"/>
              </a:defRPr>
            </a:lvl1pPr>
          </a:lstStyle>
          <a:p>
            <a:pPr algn="ctr" defTabSz="914400"/>
            <a:r>
              <a:rPr lang="es-MX" sz="1400" b="1" dirty="0"/>
              <a:t>Inversiones y productos de coberturas y riesgos.</a:t>
            </a:r>
            <a:endParaRPr lang="es-MX" sz="1400" dirty="0"/>
          </a:p>
        </p:txBody>
      </p:sp>
      <p:sp>
        <p:nvSpPr>
          <p:cNvPr id="19" name="Título 1">
            <a:extLst>
              <a:ext uri="{FF2B5EF4-FFF2-40B4-BE49-F238E27FC236}">
                <a16:creationId xmlns:a16="http://schemas.microsoft.com/office/drawing/2014/main" id="{EEFC23D0-F6B6-AA48-A745-BCC411853175}"/>
              </a:ext>
            </a:extLst>
          </p:cNvPr>
          <p:cNvSpPr txBox="1">
            <a:spLocks/>
          </p:cNvSpPr>
          <p:nvPr/>
        </p:nvSpPr>
        <p:spPr>
          <a:xfrm>
            <a:off x="533400" y="1143000"/>
            <a:ext cx="7467600" cy="5181600"/>
          </a:xfrm>
          <a:prstGeom prst="rect">
            <a:avLst/>
          </a:prstGeom>
        </p:spPr>
        <p:txBody>
          <a:bodyPr/>
          <a:lstStyle>
            <a:lvl1pPr>
              <a:defRPr>
                <a:latin typeface="+mj-lt"/>
                <a:ea typeface="+mj-ea"/>
                <a:cs typeface="+mj-cs"/>
              </a:defRPr>
            </a:lvl1pPr>
          </a:lstStyle>
          <a:p>
            <a:pPr defTabSz="914400"/>
            <a:br>
              <a:rPr lang="es-MX" sz="1800" kern="0">
                <a:solidFill>
                  <a:sysClr val="windowText" lastClr="000000"/>
                </a:solidFill>
              </a:rPr>
            </a:br>
            <a:r>
              <a:rPr lang="es-MX" sz="1800" kern="0">
                <a:solidFill>
                  <a:sysClr val="windowText" lastClr="000000"/>
                </a:solidFill>
              </a:rPr>
              <a:t> </a:t>
            </a:r>
            <a:endParaRPr lang="es-MX" sz="1800" kern="0" dirty="0">
              <a:solidFill>
                <a:sysClr val="windowText" lastClr="000000"/>
              </a:solidFill>
            </a:endParaRPr>
          </a:p>
        </p:txBody>
      </p:sp>
      <p:sp>
        <p:nvSpPr>
          <p:cNvPr id="20" name="Título 1">
            <a:extLst>
              <a:ext uri="{FF2B5EF4-FFF2-40B4-BE49-F238E27FC236}">
                <a16:creationId xmlns:a16="http://schemas.microsoft.com/office/drawing/2014/main" id="{C34BB327-C2A7-3E4A-B582-DC6BA947E92D}"/>
              </a:ext>
            </a:extLst>
          </p:cNvPr>
          <p:cNvSpPr txBox="1">
            <a:spLocks/>
          </p:cNvSpPr>
          <p:nvPr/>
        </p:nvSpPr>
        <p:spPr>
          <a:xfrm>
            <a:off x="685800" y="1295400"/>
            <a:ext cx="7620000" cy="5181600"/>
          </a:xfrm>
          <a:prstGeom prst="rect">
            <a:avLst/>
          </a:prstGeom>
        </p:spPr>
        <p:txBody>
          <a:bodyPr/>
          <a:lstStyle>
            <a:lvl1pPr>
              <a:defRPr sz="1100">
                <a:latin typeface="Montserrat" panose="00000500000000000000" pitchFamily="2" charset="0"/>
                <a:ea typeface="+mj-ea"/>
                <a:cs typeface="+mj-cs"/>
              </a:defRPr>
            </a:lvl1pPr>
          </a:lstStyle>
          <a:p>
            <a:pPr defTabSz="914400"/>
            <a:endParaRPr lang="es-MX" sz="1800" kern="0" dirty="0">
              <a:solidFill>
                <a:sysClr val="windowText" lastClr="000000"/>
              </a:solidFill>
              <a:latin typeface="+mj-lt"/>
            </a:endParaRPr>
          </a:p>
        </p:txBody>
      </p:sp>
      <p:sp>
        <p:nvSpPr>
          <p:cNvPr id="8" name="CuadroTexto 7">
            <a:extLst>
              <a:ext uri="{FF2B5EF4-FFF2-40B4-BE49-F238E27FC236}">
                <a16:creationId xmlns:a16="http://schemas.microsoft.com/office/drawing/2014/main" id="{66DB3E02-71CF-FB43-A084-778528740103}"/>
              </a:ext>
            </a:extLst>
          </p:cNvPr>
          <p:cNvSpPr txBox="1"/>
          <p:nvPr/>
        </p:nvSpPr>
        <p:spPr>
          <a:xfrm>
            <a:off x="528002" y="1605787"/>
            <a:ext cx="4043998" cy="3323987"/>
          </a:xfrm>
          <a:prstGeom prst="rect">
            <a:avLst/>
          </a:prstGeom>
          <a:noFill/>
        </p:spPr>
        <p:txBody>
          <a:bodyPr wrap="square">
            <a:spAutoFit/>
          </a:bodyPr>
          <a:lstStyle/>
          <a:p>
            <a:r>
              <a:rPr lang="es-MX" sz="1400" dirty="0">
                <a:solidFill>
                  <a:srgbClr val="333333"/>
                </a:solidFill>
              </a:rPr>
              <a:t>Las instituciones financieras cuentan con especialistas que asesoran a las empresas </a:t>
            </a:r>
            <a:r>
              <a:rPr lang="es-MX" sz="1400" spc="-60" dirty="0">
                <a:solidFill>
                  <a:srgbClr val="333333"/>
                </a:solidFill>
              </a:rPr>
              <a:t>en la definición de sus estrategias y soluciones </a:t>
            </a:r>
            <a:r>
              <a:rPr lang="es-MX" sz="1400" spc="-100" dirty="0">
                <a:solidFill>
                  <a:srgbClr val="333333"/>
                </a:solidFill>
              </a:rPr>
              <a:t>de </a:t>
            </a:r>
            <a:r>
              <a:rPr lang="es-MX" sz="1400" b="1" spc="-100" dirty="0">
                <a:solidFill>
                  <a:srgbClr val="333333"/>
                </a:solidFill>
              </a:rPr>
              <a:t>inversiones</a:t>
            </a:r>
            <a:r>
              <a:rPr lang="es-MX" sz="1400" spc="-100" dirty="0">
                <a:solidFill>
                  <a:srgbClr val="333333"/>
                </a:solidFill>
              </a:rPr>
              <a:t> para maximizar sus rendimientos, </a:t>
            </a:r>
            <a:r>
              <a:rPr lang="es-MX" sz="1400" dirty="0">
                <a:solidFill>
                  <a:srgbClr val="333333"/>
                </a:solidFill>
              </a:rPr>
              <a:t>basándose en sus necesidades.</a:t>
            </a:r>
          </a:p>
          <a:p>
            <a:endParaRPr lang="es-MX" sz="1400" dirty="0">
              <a:solidFill>
                <a:srgbClr val="333333"/>
              </a:solidFill>
            </a:endParaRPr>
          </a:p>
          <a:p>
            <a:r>
              <a:rPr lang="es-MX" sz="1400" spc="-40" dirty="0">
                <a:solidFill>
                  <a:srgbClr val="333333"/>
                </a:solidFill>
              </a:rPr>
              <a:t>Entre los esquemas de inversión que ofrecen </a:t>
            </a:r>
            <a:r>
              <a:rPr lang="es-MX" sz="1400" dirty="0">
                <a:solidFill>
                  <a:srgbClr val="333333"/>
                </a:solidFill>
              </a:rPr>
              <a:t>los bancos para que las empresas destinen </a:t>
            </a:r>
            <a:r>
              <a:rPr lang="es-MX" sz="1400" spc="-20" dirty="0">
                <a:solidFill>
                  <a:srgbClr val="333333"/>
                </a:solidFill>
              </a:rPr>
              <a:t>sus excedentes de efectivo están los fondos de inversión, productos considerados como </a:t>
            </a:r>
            <a:r>
              <a:rPr lang="es-MX" sz="1400" dirty="0">
                <a:solidFill>
                  <a:srgbClr val="333333"/>
                </a:solidFill>
              </a:rPr>
              <a:t>portafolios de inversión en los que se reúne </a:t>
            </a:r>
            <a:r>
              <a:rPr lang="es-MX" sz="1400" spc="-60" dirty="0">
                <a:solidFill>
                  <a:srgbClr val="333333"/>
                </a:solidFill>
              </a:rPr>
              <a:t>el ahorro de varios inversionistas para invertirse </a:t>
            </a:r>
            <a:r>
              <a:rPr lang="es-MX" sz="1400" spc="-10" dirty="0">
                <a:solidFill>
                  <a:srgbClr val="333333"/>
                </a:solidFill>
              </a:rPr>
              <a:t>de manera diversificada en títulos, acciones </a:t>
            </a:r>
            <a:r>
              <a:rPr lang="es-MX" sz="1400" dirty="0">
                <a:solidFill>
                  <a:srgbClr val="333333"/>
                </a:solidFill>
              </a:rPr>
              <a:t>y valores.</a:t>
            </a:r>
            <a:endParaRPr lang="es-MX" sz="1400" dirty="0"/>
          </a:p>
          <a:p>
            <a:endParaRPr lang="es-MX" sz="1400" dirty="0"/>
          </a:p>
        </p:txBody>
      </p:sp>
      <p:pic>
        <p:nvPicPr>
          <p:cNvPr id="7" name="Imagen 6">
            <a:extLst>
              <a:ext uri="{FF2B5EF4-FFF2-40B4-BE49-F238E27FC236}">
                <a16:creationId xmlns:a16="http://schemas.microsoft.com/office/drawing/2014/main" id="{7CD05EF2-6E88-7B47-995E-96AB7CFBB4A9}"/>
              </a:ext>
            </a:extLst>
          </p:cNvPr>
          <p:cNvPicPr>
            <a:picLocks noChangeAspect="1"/>
          </p:cNvPicPr>
          <p:nvPr/>
        </p:nvPicPr>
        <p:blipFill rotWithShape="1">
          <a:blip r:embed="rId2">
            <a:extLst>
              <a:ext uri="{28A0092B-C50C-407E-A947-70E740481C1C}">
                <a14:useLocalDpi xmlns:a14="http://schemas.microsoft.com/office/drawing/2010/main" val="0"/>
              </a:ext>
            </a:extLst>
          </a:blip>
          <a:srcRect l="4880" t="2045" r="40468" b="1580"/>
          <a:stretch/>
        </p:blipFill>
        <p:spPr>
          <a:xfrm>
            <a:off x="4876800" y="1600200"/>
            <a:ext cx="4267200" cy="4648200"/>
          </a:xfrm>
          <a:prstGeom prst="rect">
            <a:avLst/>
          </a:prstGeom>
        </p:spPr>
      </p:pic>
    </p:spTree>
    <p:extLst>
      <p:ext uri="{BB962C8B-B14F-4D97-AF65-F5344CB8AC3E}">
        <p14:creationId xmlns:p14="http://schemas.microsoft.com/office/powerpoint/2010/main" val="28671113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45">
            <a:extLst>
              <a:ext uri="{FF2B5EF4-FFF2-40B4-BE49-F238E27FC236}">
                <a16:creationId xmlns:a16="http://schemas.microsoft.com/office/drawing/2014/main" id="{2CFA8204-31F4-E943-8361-C92C55308C30}"/>
              </a:ext>
            </a:extLst>
          </p:cNvPr>
          <p:cNvSpPr txBox="1">
            <a:spLocks/>
          </p:cNvSpPr>
          <p:nvPr/>
        </p:nvSpPr>
        <p:spPr>
          <a:xfrm>
            <a:off x="1790700" y="1981200"/>
            <a:ext cx="5562600" cy="4343400"/>
          </a:xfrm>
          <a:prstGeom prst="rect">
            <a:avLst/>
          </a:prstGeom>
        </p:spPr>
        <p:txBody>
          <a:bodyPr/>
          <a:lstStyle>
            <a:lvl1pPr>
              <a:defRPr sz="1100">
                <a:latin typeface="Montserrat" panose="00000500000000000000" pitchFamily="2" charset="0"/>
                <a:ea typeface="+mj-ea"/>
                <a:cs typeface="+mj-cs"/>
              </a:defRPr>
            </a:lvl1pPr>
          </a:lstStyle>
          <a:p>
            <a:pPr algn="ctr" defTabSz="914400" rtl="0"/>
            <a:endParaRPr lang="es-MX" sz="3200" kern="0">
              <a:solidFill>
                <a:srgbClr val="002060"/>
              </a:solidFill>
            </a:endParaRPr>
          </a:p>
        </p:txBody>
      </p:sp>
      <p:sp>
        <p:nvSpPr>
          <p:cNvPr id="9" name="CuadroTexto 8">
            <a:extLst>
              <a:ext uri="{FF2B5EF4-FFF2-40B4-BE49-F238E27FC236}">
                <a16:creationId xmlns:a16="http://schemas.microsoft.com/office/drawing/2014/main" id="{9E4E5B36-E448-4E19-B0B5-B99E1EF1F790}"/>
              </a:ext>
            </a:extLst>
          </p:cNvPr>
          <p:cNvSpPr txBox="1"/>
          <p:nvPr/>
        </p:nvSpPr>
        <p:spPr>
          <a:xfrm>
            <a:off x="457200" y="210234"/>
            <a:ext cx="2133599" cy="646331"/>
          </a:xfrm>
          <a:prstGeom prst="rect">
            <a:avLst/>
          </a:prstGeom>
          <a:noFill/>
        </p:spPr>
        <p:txBody>
          <a:bodyPr wrap="square" rtlCol="0">
            <a:spAutoFit/>
          </a:bodyPr>
          <a:lstStyle/>
          <a:p>
            <a:r>
              <a:rPr lang="es-MX" sz="1800" dirty="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rPr>
              <a:t>Cierre</a:t>
            </a:r>
            <a:endParaRPr lang="es-MX" sz="1800" dirty="0">
              <a:solidFill>
                <a:schemeClr val="bg1"/>
              </a:solidFill>
              <a:latin typeface="Montserrat SemiBold" panose="00000700000000000000" pitchFamily="2" charset="0"/>
            </a:endParaRPr>
          </a:p>
          <a:p>
            <a:endParaRPr lang="es-MX" sz="1800" dirty="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10" name="Título 1">
            <a:extLst>
              <a:ext uri="{FF2B5EF4-FFF2-40B4-BE49-F238E27FC236}">
                <a16:creationId xmlns:a16="http://schemas.microsoft.com/office/drawing/2014/main" id="{38F46A43-3F37-7C42-BEB4-F2C212855B44}"/>
              </a:ext>
            </a:extLst>
          </p:cNvPr>
          <p:cNvSpPr txBox="1">
            <a:spLocks/>
          </p:cNvSpPr>
          <p:nvPr/>
        </p:nvSpPr>
        <p:spPr>
          <a:xfrm>
            <a:off x="528918" y="3886200"/>
            <a:ext cx="8077200" cy="1600201"/>
          </a:xfrm>
          <a:prstGeom prst="rect">
            <a:avLst/>
          </a:prstGeom>
        </p:spPr>
        <p:txBody>
          <a:bodyPr/>
          <a:lstStyle>
            <a:lvl1pPr>
              <a:defRPr>
                <a:latin typeface="+mj-lt"/>
                <a:ea typeface="+mj-ea"/>
                <a:cs typeface="+mj-cs"/>
              </a:defRPr>
            </a:lvl1pPr>
          </a:lstStyle>
          <a:p>
            <a:r>
              <a:rPr lang="es-MX" sz="1400" spc="-40" dirty="0">
                <a:solidFill>
                  <a:srgbClr val="333333"/>
                </a:solidFill>
              </a:rPr>
              <a:t>Los servicios bancarios a empresas corporativa y al sector gobierno han estado evolucionando </a:t>
            </a:r>
            <a:r>
              <a:rPr lang="es-MX" sz="1400" spc="-30" dirty="0">
                <a:solidFill>
                  <a:srgbClr val="333333"/>
                </a:solidFill>
              </a:rPr>
              <a:t>e incrementándose a medida que existen más avances tecnológicos y a una mayor apertura </a:t>
            </a:r>
            <a:r>
              <a:rPr lang="es-MX" sz="1400" dirty="0">
                <a:solidFill>
                  <a:srgbClr val="333333"/>
                </a:solidFill>
              </a:rPr>
              <a:t>en el mercado internacional. ¿Qué cambios o incrementos  en servicios bancarios para empresas y el gobierno piensas que existirían dentro de 10 años?</a:t>
            </a:r>
            <a:endParaRPr lang="es-MX" sz="1400" dirty="0"/>
          </a:p>
        </p:txBody>
      </p:sp>
      <p:pic>
        <p:nvPicPr>
          <p:cNvPr id="7" name="Picture 4">
            <a:extLst>
              <a:ext uri="{FF2B5EF4-FFF2-40B4-BE49-F238E27FC236}">
                <a16:creationId xmlns:a16="http://schemas.microsoft.com/office/drawing/2014/main" id="{627B863D-F484-F14D-BAB7-8E5BC64764D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750" b="47500"/>
          <a:stretch/>
        </p:blipFill>
        <p:spPr bwMode="auto">
          <a:xfrm>
            <a:off x="0" y="1066799"/>
            <a:ext cx="9144000" cy="2362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31499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1038C0DA-AA73-4770-BC3A-778F0BC671D8}"/>
              </a:ext>
            </a:extLst>
          </p:cNvPr>
          <p:cNvSpPr txBox="1"/>
          <p:nvPr/>
        </p:nvSpPr>
        <p:spPr>
          <a:xfrm>
            <a:off x="457200" y="210234"/>
            <a:ext cx="2133599" cy="646331"/>
          </a:xfrm>
          <a:prstGeom prst="rect">
            <a:avLst/>
          </a:prstGeom>
          <a:noFill/>
        </p:spPr>
        <p:txBody>
          <a:bodyPr wrap="square" rtlCol="0">
            <a:spAutoFit/>
          </a:bodyPr>
          <a:lstStyle/>
          <a:p>
            <a:r>
              <a:rPr lang="es-MX" sz="1800" b="1" dirty="0">
                <a:solidFill>
                  <a:schemeClr val="bg1"/>
                </a:solidFill>
                <a:latin typeface="Montserrat SemiBold" panose="00000700000000000000" pitchFamily="2" charset="0"/>
              </a:rPr>
              <a:t>Actividad</a:t>
            </a:r>
            <a:endParaRPr lang="es-MX" sz="1800" dirty="0">
              <a:solidFill>
                <a:schemeClr val="bg1"/>
              </a:solidFill>
              <a:latin typeface="Montserrat SemiBold" panose="00000700000000000000" pitchFamily="2" charset="0"/>
            </a:endParaRPr>
          </a:p>
          <a:p>
            <a:endParaRPr lang="es-MX" sz="1800" dirty="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6" name="CuadroTexto 5">
            <a:extLst>
              <a:ext uri="{FF2B5EF4-FFF2-40B4-BE49-F238E27FC236}">
                <a16:creationId xmlns:a16="http://schemas.microsoft.com/office/drawing/2014/main" id="{1C722077-4AD5-9948-83F4-B7BA6ACE885F}"/>
              </a:ext>
            </a:extLst>
          </p:cNvPr>
          <p:cNvSpPr txBox="1"/>
          <p:nvPr/>
        </p:nvSpPr>
        <p:spPr>
          <a:xfrm>
            <a:off x="533400" y="1600200"/>
            <a:ext cx="3810000" cy="2031325"/>
          </a:xfrm>
          <a:prstGeom prst="rect">
            <a:avLst/>
          </a:prstGeom>
          <a:noFill/>
        </p:spPr>
        <p:txBody>
          <a:bodyPr wrap="square">
            <a:spAutoFit/>
          </a:bodyPr>
          <a:lstStyle/>
          <a:p>
            <a:r>
              <a:rPr lang="es-MX" sz="1400" b="1" dirty="0">
                <a:solidFill>
                  <a:srgbClr val="2CA640"/>
                </a:solidFill>
              </a:rPr>
              <a:t>1. </a:t>
            </a:r>
            <a:r>
              <a:rPr lang="es-MX" sz="1400" dirty="0">
                <a:solidFill>
                  <a:srgbClr val="333333"/>
                </a:solidFill>
              </a:rPr>
              <a:t>Con base a lo entendido en el tema, investiguen cuáles son los servicios </a:t>
            </a:r>
            <a:r>
              <a:rPr lang="es-MX" sz="1400" spc="-40" dirty="0">
                <a:solidFill>
                  <a:srgbClr val="333333"/>
                </a:solidFill>
              </a:rPr>
              <a:t>bancarios para empresas corporativas </a:t>
            </a:r>
            <a:r>
              <a:rPr lang="es-MX" sz="1400" dirty="0">
                <a:solidFill>
                  <a:srgbClr val="333333"/>
                </a:solidFill>
              </a:rPr>
              <a:t>y sector gobierno. </a:t>
            </a:r>
          </a:p>
          <a:p>
            <a:endParaRPr lang="es-MX" sz="1400" dirty="0">
              <a:solidFill>
                <a:srgbClr val="333333"/>
              </a:solidFill>
            </a:endParaRPr>
          </a:p>
          <a:p>
            <a:r>
              <a:rPr lang="es-MX" sz="1400" b="1" spc="-30" dirty="0">
                <a:solidFill>
                  <a:srgbClr val="2CA640"/>
                </a:solidFill>
              </a:rPr>
              <a:t>2. </a:t>
            </a:r>
            <a:r>
              <a:rPr lang="es-MX" sz="1400" spc="-30" dirty="0">
                <a:solidFill>
                  <a:srgbClr val="333333"/>
                </a:solidFill>
              </a:rPr>
              <a:t>Compartan las principales diferencias con un servicio bancario para persona </a:t>
            </a:r>
            <a:r>
              <a:rPr lang="es-MX" sz="1400" dirty="0">
                <a:solidFill>
                  <a:srgbClr val="333333"/>
                </a:solidFill>
              </a:rPr>
              <a:t>física.</a:t>
            </a:r>
          </a:p>
          <a:p>
            <a:pPr algn="just"/>
            <a:endParaRPr lang="es-MX" sz="1400" dirty="0">
              <a:solidFill>
                <a:srgbClr val="333333"/>
              </a:solidFill>
            </a:endParaRPr>
          </a:p>
        </p:txBody>
      </p:sp>
      <p:pic>
        <p:nvPicPr>
          <p:cNvPr id="11" name="Imagen 10">
            <a:extLst>
              <a:ext uri="{FF2B5EF4-FFF2-40B4-BE49-F238E27FC236}">
                <a16:creationId xmlns:a16="http://schemas.microsoft.com/office/drawing/2014/main" id="{46861CB9-0296-E040-8DD4-A3BC7AE68139}"/>
              </a:ext>
            </a:extLst>
          </p:cNvPr>
          <p:cNvPicPr>
            <a:picLocks noChangeAspect="1"/>
          </p:cNvPicPr>
          <p:nvPr/>
        </p:nvPicPr>
        <p:blipFill>
          <a:blip r:embed="rId2">
            <a:extLst>
              <a:ext uri="{28A0092B-C50C-407E-A947-70E740481C1C}">
                <a14:useLocalDpi xmlns:a14="http://schemas.microsoft.com/office/drawing/2010/main" val="0"/>
              </a:ext>
            </a:extLst>
          </a:blip>
          <a:srcRect l="17213" r="17213"/>
          <a:stretch/>
        </p:blipFill>
        <p:spPr>
          <a:xfrm>
            <a:off x="4572000" y="1091330"/>
            <a:ext cx="4572000" cy="4648200"/>
          </a:xfrm>
          <a:prstGeom prst="rect">
            <a:avLst/>
          </a:prstGeom>
        </p:spPr>
      </p:pic>
    </p:spTree>
    <p:extLst>
      <p:ext uri="{BB962C8B-B14F-4D97-AF65-F5344CB8AC3E}">
        <p14:creationId xmlns:p14="http://schemas.microsoft.com/office/powerpoint/2010/main" val="31453028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a:extLst>
              <a:ext uri="{FF2B5EF4-FFF2-40B4-BE49-F238E27FC236}">
                <a16:creationId xmlns:a16="http://schemas.microsoft.com/office/drawing/2014/main" id="{80D7906F-0F50-BE4E-8778-A1E4C8FE072B}"/>
              </a:ext>
            </a:extLst>
          </p:cNvPr>
          <p:cNvSpPr>
            <a:spLocks noGrp="1"/>
          </p:cNvSpPr>
          <p:nvPr>
            <p:ph type="title" idx="4294967295"/>
          </p:nvPr>
        </p:nvSpPr>
        <p:spPr>
          <a:xfrm>
            <a:off x="4930739" y="1066800"/>
            <a:ext cx="3679861" cy="5029200"/>
          </a:xfrm>
          <a:prstGeom prst="rect">
            <a:avLst/>
          </a:prstGeom>
        </p:spPr>
        <p:txBody>
          <a:bodyPr/>
          <a:lstStyle/>
          <a:p>
            <a:pPr algn="l"/>
            <a:r>
              <a:rPr lang="es-MX" sz="1400" dirty="0">
                <a:solidFill>
                  <a:srgbClr val="333333"/>
                </a:solidFill>
              </a:rPr>
              <a:t>El sistema financiero mexicano tiene </a:t>
            </a:r>
            <a:r>
              <a:rPr lang="es-MX" sz="1400" spc="-40" dirty="0">
                <a:solidFill>
                  <a:srgbClr val="333333"/>
                </a:solidFill>
              </a:rPr>
              <a:t>un peso importante dentro del desarrollo económico de México, ya que se encarga </a:t>
            </a:r>
            <a:r>
              <a:rPr lang="es-MX" sz="1400" dirty="0">
                <a:solidFill>
                  <a:srgbClr val="333333"/>
                </a:solidFill>
              </a:rPr>
              <a:t>de movilizar recursos y encaminarlos a actividades productivas que generen empleo. Es el encargado de identificar </a:t>
            </a:r>
            <a:r>
              <a:rPr lang="es-MX" sz="1400" spc="-20" dirty="0">
                <a:solidFill>
                  <a:srgbClr val="333333"/>
                </a:solidFill>
              </a:rPr>
              <a:t>inversiones que sean rentables, y mover </a:t>
            </a:r>
            <a:r>
              <a:rPr lang="es-MX" sz="1400" dirty="0">
                <a:solidFill>
                  <a:srgbClr val="333333"/>
                </a:solidFill>
              </a:rPr>
              <a:t>y canalizar los recursos para que los proyectos se concluyan.</a:t>
            </a:r>
            <a:br>
              <a:rPr lang="es-MX" sz="1400" dirty="0">
                <a:solidFill>
                  <a:srgbClr val="333333"/>
                </a:solidFill>
              </a:rPr>
            </a:br>
            <a:br>
              <a:rPr lang="es-MX" sz="1400" dirty="0">
                <a:solidFill>
                  <a:srgbClr val="333333"/>
                </a:solidFill>
              </a:rPr>
            </a:br>
            <a:r>
              <a:rPr lang="es-MX" sz="1400" spc="-20" dirty="0">
                <a:solidFill>
                  <a:srgbClr val="333333"/>
                </a:solidFill>
              </a:rPr>
              <a:t>La banca de desarrollo interviene como </a:t>
            </a:r>
            <a:r>
              <a:rPr lang="es-MX" sz="1400" spc="-30" dirty="0">
                <a:solidFill>
                  <a:srgbClr val="333333"/>
                </a:solidFill>
              </a:rPr>
              <a:t>ayudante de la banca comercial, dando </a:t>
            </a:r>
            <a:r>
              <a:rPr lang="es-MX" sz="1400" dirty="0">
                <a:solidFill>
                  <a:srgbClr val="333333"/>
                </a:solidFill>
              </a:rPr>
              <a:t>apoyo en la corrección de las “fallas” que con frecuencia se presentan en la </a:t>
            </a:r>
            <a:r>
              <a:rPr lang="es-MX" sz="1400" spc="-20" dirty="0">
                <a:solidFill>
                  <a:srgbClr val="333333"/>
                </a:solidFill>
              </a:rPr>
              <a:t>movilización de los recursos financieros </a:t>
            </a:r>
            <a:r>
              <a:rPr lang="es-MX" sz="1400" dirty="0">
                <a:solidFill>
                  <a:srgbClr val="333333"/>
                </a:solidFill>
              </a:rPr>
              <a:t>y canalizarlos a sectores estratégicos. </a:t>
            </a:r>
            <a:br>
              <a:rPr lang="es-MX" sz="1400" dirty="0"/>
            </a:br>
            <a:endParaRPr lang="es-MX" sz="1400" dirty="0"/>
          </a:p>
        </p:txBody>
      </p:sp>
      <p:sp>
        <p:nvSpPr>
          <p:cNvPr id="5" name="CuadroTexto 4">
            <a:extLst>
              <a:ext uri="{FF2B5EF4-FFF2-40B4-BE49-F238E27FC236}">
                <a16:creationId xmlns:a16="http://schemas.microsoft.com/office/drawing/2014/main" id="{F1BD6C87-189D-4AD3-B2A9-B470491AACA8}"/>
              </a:ext>
            </a:extLst>
          </p:cNvPr>
          <p:cNvSpPr txBox="1"/>
          <p:nvPr/>
        </p:nvSpPr>
        <p:spPr>
          <a:xfrm>
            <a:off x="457200" y="210234"/>
            <a:ext cx="2133599" cy="646331"/>
          </a:xfrm>
          <a:prstGeom prst="rect">
            <a:avLst/>
          </a:prstGeom>
          <a:noFill/>
        </p:spPr>
        <p:txBody>
          <a:bodyPr wrap="square" rtlCol="0">
            <a:spAutoFit/>
          </a:bodyPr>
          <a:lstStyle/>
          <a:p>
            <a:r>
              <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rPr>
              <a:t>Introducción</a:t>
            </a:r>
            <a:endParaRPr lang="es-MX" sz="1800">
              <a:solidFill>
                <a:schemeClr val="bg1"/>
              </a:solidFill>
              <a:latin typeface="Montserrat SemiBold" panose="00000700000000000000" pitchFamily="2" charset="0"/>
            </a:endParaRPr>
          </a:p>
          <a:p>
            <a:endPar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6" name="Rectángulo 5">
            <a:extLst>
              <a:ext uri="{FF2B5EF4-FFF2-40B4-BE49-F238E27FC236}">
                <a16:creationId xmlns:a16="http://schemas.microsoft.com/office/drawing/2014/main" id="{3CB1B3AA-96B3-4CDE-B854-AE6391E923C4}"/>
              </a:ext>
            </a:extLst>
          </p:cNvPr>
          <p:cNvSpPr/>
          <p:nvPr/>
        </p:nvSpPr>
        <p:spPr>
          <a:xfrm>
            <a:off x="4572000" y="1094248"/>
            <a:ext cx="358739" cy="734552"/>
          </a:xfrm>
          <a:prstGeom prst="rect">
            <a:avLst/>
          </a:prstGeom>
          <a:solidFill>
            <a:srgbClr val="2CA6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8" name="Imagen 7">
            <a:extLst>
              <a:ext uri="{FF2B5EF4-FFF2-40B4-BE49-F238E27FC236}">
                <a16:creationId xmlns:a16="http://schemas.microsoft.com/office/drawing/2014/main" id="{BE9DC8D7-847E-9447-BE27-670E22ABADC8}"/>
              </a:ext>
            </a:extLst>
          </p:cNvPr>
          <p:cNvPicPr>
            <a:picLocks noChangeAspect="1"/>
          </p:cNvPicPr>
          <p:nvPr/>
        </p:nvPicPr>
        <p:blipFill rotWithShape="1">
          <a:blip r:embed="rId3">
            <a:extLst>
              <a:ext uri="{28A0092B-C50C-407E-A947-70E740481C1C}">
                <a14:useLocalDpi xmlns:a14="http://schemas.microsoft.com/office/drawing/2010/main" val="0"/>
              </a:ext>
            </a:extLst>
          </a:blip>
          <a:srcRect l="3067" r="31359"/>
          <a:stretch/>
        </p:blipFill>
        <p:spPr>
          <a:xfrm>
            <a:off x="0" y="1066800"/>
            <a:ext cx="4572000" cy="4648200"/>
          </a:xfrm>
          <a:prstGeom prst="rect">
            <a:avLst/>
          </a:prstGeom>
        </p:spPr>
      </p:pic>
      <p:pic>
        <p:nvPicPr>
          <p:cNvPr id="9" name="Imagen 8">
            <a:extLst>
              <a:ext uri="{FF2B5EF4-FFF2-40B4-BE49-F238E27FC236}">
                <a16:creationId xmlns:a16="http://schemas.microsoft.com/office/drawing/2014/main" id="{B7DE2C42-27D1-3C44-8A36-AEF20D273661}"/>
              </a:ext>
            </a:extLst>
          </p:cNvPr>
          <p:cNvPicPr>
            <a:picLocks noChangeAspect="1"/>
          </p:cNvPicPr>
          <p:nvPr/>
        </p:nvPicPr>
        <p:blipFill>
          <a:blip r:embed="rId4">
            <a:extLst>
              <a:ext uri="{28A0092B-C50C-407E-A947-70E740481C1C}">
                <a14:useLocalDpi xmlns:a14="http://schemas.microsoft.com/office/drawing/2010/main" val="0"/>
              </a:ext>
            </a:extLst>
          </a:blip>
          <a:srcRect l="22411" r="22411"/>
          <a:stretch/>
        </p:blipFill>
        <p:spPr>
          <a:xfrm>
            <a:off x="0" y="1061720"/>
            <a:ext cx="4572000" cy="4648200"/>
          </a:xfrm>
          <a:prstGeom prst="rect">
            <a:avLst/>
          </a:prstGeom>
        </p:spPr>
      </p:pic>
    </p:spTree>
    <p:extLst>
      <p:ext uri="{BB962C8B-B14F-4D97-AF65-F5344CB8AC3E}">
        <p14:creationId xmlns:p14="http://schemas.microsoft.com/office/powerpoint/2010/main" val="18301024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a:extLst>
              <a:ext uri="{FF2B5EF4-FFF2-40B4-BE49-F238E27FC236}">
                <a16:creationId xmlns:a16="http://schemas.microsoft.com/office/drawing/2014/main" id="{9E4E5B36-E448-4E19-B0B5-B99E1EF1F790}"/>
              </a:ext>
            </a:extLst>
          </p:cNvPr>
          <p:cNvSpPr txBox="1"/>
          <p:nvPr/>
        </p:nvSpPr>
        <p:spPr>
          <a:xfrm>
            <a:off x="457200" y="210234"/>
            <a:ext cx="2133599" cy="646331"/>
          </a:xfrm>
          <a:prstGeom prst="rect">
            <a:avLst/>
          </a:prstGeom>
          <a:noFill/>
        </p:spPr>
        <p:txBody>
          <a:bodyPr wrap="square" rtlCol="0">
            <a:spAutoFit/>
          </a:bodyPr>
          <a:lstStyle/>
          <a:p>
            <a:r>
              <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rPr>
              <a:t>Explicación</a:t>
            </a:r>
            <a:endParaRPr lang="es-MX" sz="1800">
              <a:solidFill>
                <a:schemeClr val="bg1"/>
              </a:solidFill>
              <a:latin typeface="Montserrat SemiBold" panose="00000700000000000000" pitchFamily="2" charset="0"/>
            </a:endParaRPr>
          </a:p>
          <a:p>
            <a:endPar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10" name="Título 1">
            <a:extLst>
              <a:ext uri="{FF2B5EF4-FFF2-40B4-BE49-F238E27FC236}">
                <a16:creationId xmlns:a16="http://schemas.microsoft.com/office/drawing/2014/main" id="{38F46A43-3F37-7C42-BEB4-F2C212855B44}"/>
              </a:ext>
            </a:extLst>
          </p:cNvPr>
          <p:cNvSpPr txBox="1">
            <a:spLocks/>
          </p:cNvSpPr>
          <p:nvPr/>
        </p:nvSpPr>
        <p:spPr>
          <a:xfrm>
            <a:off x="497975" y="1600199"/>
            <a:ext cx="4074026" cy="1780309"/>
          </a:xfrm>
          <a:prstGeom prst="rect">
            <a:avLst/>
          </a:prstGeom>
        </p:spPr>
        <p:txBody>
          <a:bodyPr/>
          <a:lstStyle>
            <a:lvl1pPr>
              <a:defRPr>
                <a:latin typeface="+mj-lt"/>
                <a:ea typeface="+mj-ea"/>
                <a:cs typeface="+mj-cs"/>
              </a:defRPr>
            </a:lvl1pPr>
          </a:lstStyle>
          <a:p>
            <a:r>
              <a:rPr lang="es-MX" sz="1400" b="1" spc="-30" dirty="0">
                <a:solidFill>
                  <a:srgbClr val="333333"/>
                </a:solidFill>
              </a:rPr>
              <a:t>¿Cómo funcionan?</a:t>
            </a:r>
            <a:r>
              <a:rPr lang="es-MX" sz="1400" spc="-30" dirty="0">
                <a:solidFill>
                  <a:srgbClr val="333333"/>
                </a:solidFill>
              </a:rPr>
              <a:t> Pueden otorgar créditos </a:t>
            </a:r>
            <a:r>
              <a:rPr lang="es-MX" sz="1400" dirty="0">
                <a:solidFill>
                  <a:srgbClr val="333333"/>
                </a:solidFill>
              </a:rPr>
              <a:t>directamente a personas o empresas, en cuyo caso se denominan operaciones de </a:t>
            </a:r>
            <a:r>
              <a:rPr lang="es-MX" sz="1400" spc="-60" dirty="0">
                <a:solidFill>
                  <a:srgbClr val="333333"/>
                </a:solidFill>
              </a:rPr>
              <a:t>“primer piso”, o a través de otros intermediarios </a:t>
            </a:r>
            <a:r>
              <a:rPr lang="es-MX" sz="1400" spc="-30" dirty="0">
                <a:solidFill>
                  <a:srgbClr val="333333"/>
                </a:solidFill>
              </a:rPr>
              <a:t>financieros privados y públicos denominadas </a:t>
            </a:r>
            <a:r>
              <a:rPr lang="es-MX" sz="1400" dirty="0">
                <a:solidFill>
                  <a:srgbClr val="333333"/>
                </a:solidFill>
              </a:rPr>
              <a:t>operaciones de “segundo piso”.</a:t>
            </a:r>
          </a:p>
          <a:p>
            <a:endParaRPr lang="es-MX" sz="1400" dirty="0">
              <a:solidFill>
                <a:srgbClr val="333333"/>
              </a:solidFill>
            </a:endParaRPr>
          </a:p>
          <a:p>
            <a:r>
              <a:rPr lang="es-MX" sz="1400" dirty="0">
                <a:solidFill>
                  <a:srgbClr val="333333"/>
                </a:solidFill>
              </a:rPr>
              <a:t>Los fideicomisos públicos de fomento se </a:t>
            </a:r>
            <a:r>
              <a:rPr lang="es-MX" sz="1400" spc="-10" dirty="0">
                <a:solidFill>
                  <a:srgbClr val="333333"/>
                </a:solidFill>
              </a:rPr>
              <a:t>pueden considerar como aquellos acuerdos </a:t>
            </a:r>
            <a:r>
              <a:rPr lang="es-MX" sz="1400" spc="-40" dirty="0">
                <a:solidFill>
                  <a:srgbClr val="333333"/>
                </a:solidFill>
              </a:rPr>
              <a:t>y fondos que son constituidos por el Gobierno </a:t>
            </a:r>
            <a:r>
              <a:rPr lang="es-MX" sz="1400" dirty="0">
                <a:solidFill>
                  <a:srgbClr val="333333"/>
                </a:solidFill>
              </a:rPr>
              <a:t>Federal y que son destinados al desarrollo </a:t>
            </a:r>
            <a:r>
              <a:rPr lang="es-MX" sz="1400" spc="-30" dirty="0">
                <a:solidFill>
                  <a:srgbClr val="333333"/>
                </a:solidFill>
              </a:rPr>
              <a:t>económico del país y que realizan actividades </a:t>
            </a:r>
            <a:r>
              <a:rPr lang="es-MX" sz="1400" dirty="0">
                <a:solidFill>
                  <a:srgbClr val="333333"/>
                </a:solidFill>
              </a:rPr>
              <a:t>financieras.</a:t>
            </a:r>
            <a:endParaRPr lang="es-MX" sz="1400" dirty="0"/>
          </a:p>
          <a:p>
            <a:endParaRPr lang="es-MX" sz="1400" dirty="0"/>
          </a:p>
        </p:txBody>
      </p:sp>
      <p:sp>
        <p:nvSpPr>
          <p:cNvPr id="19" name="Título 1">
            <a:extLst>
              <a:ext uri="{FF2B5EF4-FFF2-40B4-BE49-F238E27FC236}">
                <a16:creationId xmlns:a16="http://schemas.microsoft.com/office/drawing/2014/main" id="{590709BC-BF78-6242-8F90-267EDCD85EEA}"/>
              </a:ext>
            </a:extLst>
          </p:cNvPr>
          <p:cNvSpPr txBox="1">
            <a:spLocks/>
          </p:cNvSpPr>
          <p:nvPr/>
        </p:nvSpPr>
        <p:spPr>
          <a:xfrm>
            <a:off x="533400" y="1089216"/>
            <a:ext cx="8077200" cy="358583"/>
          </a:xfrm>
          <a:prstGeom prst="rect">
            <a:avLst/>
          </a:prstGeom>
        </p:spPr>
        <p:txBody>
          <a:bodyPr/>
          <a:lstStyle>
            <a:lvl1pPr>
              <a:defRPr>
                <a:latin typeface="+mj-lt"/>
                <a:ea typeface="+mj-ea"/>
                <a:cs typeface="+mj-cs"/>
              </a:defRPr>
            </a:lvl1pPr>
          </a:lstStyle>
          <a:p>
            <a:pPr algn="ctr" defTabSz="914400"/>
            <a:r>
              <a:rPr lang="es-MX" sz="1400" b="1" kern="0" dirty="0">
                <a:solidFill>
                  <a:sysClr val="windowText" lastClr="000000"/>
                </a:solidFill>
              </a:rPr>
              <a:t>Intermediarios financieros de fomento y fideicomisos públicos de fomento</a:t>
            </a:r>
          </a:p>
        </p:txBody>
      </p:sp>
      <p:pic>
        <p:nvPicPr>
          <p:cNvPr id="6" name="Imagen 5">
            <a:extLst>
              <a:ext uri="{FF2B5EF4-FFF2-40B4-BE49-F238E27FC236}">
                <a16:creationId xmlns:a16="http://schemas.microsoft.com/office/drawing/2014/main" id="{D06AA003-F565-8E4C-9A97-2F5DD5FA9588}"/>
              </a:ext>
            </a:extLst>
          </p:cNvPr>
          <p:cNvPicPr>
            <a:picLocks noChangeAspect="1"/>
          </p:cNvPicPr>
          <p:nvPr/>
        </p:nvPicPr>
        <p:blipFill rotWithShape="1">
          <a:blip r:embed="rId2">
            <a:extLst>
              <a:ext uri="{28A0092B-C50C-407E-A947-70E740481C1C}">
                <a14:useLocalDpi xmlns:a14="http://schemas.microsoft.com/office/drawing/2010/main" val="0"/>
              </a:ext>
            </a:extLst>
          </a:blip>
          <a:srcRect l="48730" r="8310"/>
          <a:stretch/>
        </p:blipFill>
        <p:spPr>
          <a:xfrm>
            <a:off x="4876800" y="1600200"/>
            <a:ext cx="4267200" cy="4648200"/>
          </a:xfrm>
          <a:prstGeom prst="rect">
            <a:avLst/>
          </a:prstGeom>
        </p:spPr>
      </p:pic>
    </p:spTree>
    <p:extLst>
      <p:ext uri="{BB962C8B-B14F-4D97-AF65-F5344CB8AC3E}">
        <p14:creationId xmlns:p14="http://schemas.microsoft.com/office/powerpoint/2010/main" val="16162070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0D8B22A4-3B9A-D448-8D7B-B9C1D36B93E1}"/>
              </a:ext>
            </a:extLst>
          </p:cNvPr>
          <p:cNvSpPr/>
          <p:nvPr/>
        </p:nvSpPr>
        <p:spPr>
          <a:xfrm>
            <a:off x="533400" y="4686300"/>
            <a:ext cx="8077200" cy="1562100"/>
          </a:xfrm>
          <a:prstGeom prst="rect">
            <a:avLst/>
          </a:prstGeom>
          <a:solidFill>
            <a:srgbClr val="3CB2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9" name="CuadroTexto 8">
            <a:extLst>
              <a:ext uri="{FF2B5EF4-FFF2-40B4-BE49-F238E27FC236}">
                <a16:creationId xmlns:a16="http://schemas.microsoft.com/office/drawing/2014/main" id="{9E4E5B36-E448-4E19-B0B5-B99E1EF1F790}"/>
              </a:ext>
            </a:extLst>
          </p:cNvPr>
          <p:cNvSpPr txBox="1"/>
          <p:nvPr/>
        </p:nvSpPr>
        <p:spPr>
          <a:xfrm>
            <a:off x="457200" y="210234"/>
            <a:ext cx="2133599" cy="646331"/>
          </a:xfrm>
          <a:prstGeom prst="rect">
            <a:avLst/>
          </a:prstGeom>
          <a:noFill/>
        </p:spPr>
        <p:txBody>
          <a:bodyPr wrap="square" rtlCol="0">
            <a:spAutoFit/>
          </a:bodyPr>
          <a:lstStyle/>
          <a:p>
            <a:r>
              <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rPr>
              <a:t>Explicación</a:t>
            </a:r>
            <a:endParaRPr lang="es-MX" sz="1800">
              <a:solidFill>
                <a:schemeClr val="bg1"/>
              </a:solidFill>
              <a:latin typeface="Montserrat SemiBold" panose="00000700000000000000" pitchFamily="2" charset="0"/>
            </a:endParaRPr>
          </a:p>
          <a:p>
            <a:endPar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19" name="Título 1">
            <a:extLst>
              <a:ext uri="{FF2B5EF4-FFF2-40B4-BE49-F238E27FC236}">
                <a16:creationId xmlns:a16="http://schemas.microsoft.com/office/drawing/2014/main" id="{590709BC-BF78-6242-8F90-267EDCD85EEA}"/>
              </a:ext>
            </a:extLst>
          </p:cNvPr>
          <p:cNvSpPr txBox="1">
            <a:spLocks/>
          </p:cNvSpPr>
          <p:nvPr/>
        </p:nvSpPr>
        <p:spPr>
          <a:xfrm>
            <a:off x="533400" y="1089216"/>
            <a:ext cx="8077200" cy="358583"/>
          </a:xfrm>
          <a:prstGeom prst="rect">
            <a:avLst/>
          </a:prstGeom>
        </p:spPr>
        <p:txBody>
          <a:bodyPr/>
          <a:lstStyle>
            <a:lvl1pPr>
              <a:defRPr>
                <a:latin typeface="+mj-lt"/>
                <a:ea typeface="+mj-ea"/>
                <a:cs typeface="+mj-cs"/>
              </a:defRPr>
            </a:lvl1pPr>
          </a:lstStyle>
          <a:p>
            <a:pPr algn="ctr" defTabSz="914400"/>
            <a:r>
              <a:rPr lang="es-MX" sz="1400" b="1" kern="0" dirty="0">
                <a:solidFill>
                  <a:sysClr val="windowText" lastClr="000000"/>
                </a:solidFill>
              </a:rPr>
              <a:t>Intermediarios financieros de fomento y fideicomisos públicos de fomento</a:t>
            </a:r>
          </a:p>
        </p:txBody>
      </p:sp>
      <p:sp>
        <p:nvSpPr>
          <p:cNvPr id="5" name="Título 1">
            <a:extLst>
              <a:ext uri="{FF2B5EF4-FFF2-40B4-BE49-F238E27FC236}">
                <a16:creationId xmlns:a16="http://schemas.microsoft.com/office/drawing/2014/main" id="{68E5F7EE-F390-8E49-A184-68B2832A76E3}"/>
              </a:ext>
            </a:extLst>
          </p:cNvPr>
          <p:cNvSpPr txBox="1">
            <a:spLocks/>
          </p:cNvSpPr>
          <p:nvPr/>
        </p:nvSpPr>
        <p:spPr>
          <a:xfrm>
            <a:off x="497974" y="1600199"/>
            <a:ext cx="8112625" cy="471327"/>
          </a:xfrm>
          <a:prstGeom prst="rect">
            <a:avLst/>
          </a:prstGeom>
        </p:spPr>
        <p:txBody>
          <a:bodyPr/>
          <a:lstStyle>
            <a:lvl1pPr>
              <a:defRPr>
                <a:latin typeface="+mj-lt"/>
                <a:ea typeface="+mj-ea"/>
                <a:cs typeface="+mj-cs"/>
              </a:defRPr>
            </a:lvl1pPr>
          </a:lstStyle>
          <a:p>
            <a:r>
              <a:rPr lang="es-MX" sz="1400" dirty="0">
                <a:solidFill>
                  <a:srgbClr val="333333"/>
                </a:solidFill>
              </a:rPr>
              <a:t>Otros organismos de fomento económico importantes y supervisados por la CNBV,  se encuentran los siguientes:</a:t>
            </a:r>
            <a:endParaRPr lang="es-MX" sz="1400" dirty="0"/>
          </a:p>
        </p:txBody>
      </p:sp>
      <p:sp>
        <p:nvSpPr>
          <p:cNvPr id="12" name="Título 1">
            <a:extLst>
              <a:ext uri="{FF2B5EF4-FFF2-40B4-BE49-F238E27FC236}">
                <a16:creationId xmlns:a16="http://schemas.microsoft.com/office/drawing/2014/main" id="{5BB4C01B-190C-5844-BB8E-D5DDCEB4827C}"/>
              </a:ext>
            </a:extLst>
          </p:cNvPr>
          <p:cNvSpPr txBox="1">
            <a:spLocks/>
          </p:cNvSpPr>
          <p:nvPr/>
        </p:nvSpPr>
        <p:spPr>
          <a:xfrm>
            <a:off x="1149351" y="5453269"/>
            <a:ext cx="6845299" cy="566531"/>
          </a:xfrm>
          <a:prstGeom prst="rect">
            <a:avLst/>
          </a:prstGeom>
        </p:spPr>
        <p:txBody>
          <a:bodyPr/>
          <a:lstStyle>
            <a:lvl1pPr>
              <a:defRPr>
                <a:latin typeface="+mj-lt"/>
                <a:ea typeface="+mj-ea"/>
                <a:cs typeface="+mj-cs"/>
              </a:defRPr>
            </a:lvl1pPr>
          </a:lstStyle>
          <a:p>
            <a:r>
              <a:rPr lang="es-MX" sz="1400" dirty="0">
                <a:solidFill>
                  <a:schemeClr val="bg1"/>
                </a:solidFill>
              </a:rPr>
              <a:t>El Banco de México ha tenido un papel muy importante como promotor de los intermediarios financieros de fomento.</a:t>
            </a:r>
          </a:p>
        </p:txBody>
      </p:sp>
      <p:pic>
        <p:nvPicPr>
          <p:cNvPr id="3" name="Imagen 2">
            <a:extLst>
              <a:ext uri="{FF2B5EF4-FFF2-40B4-BE49-F238E27FC236}">
                <a16:creationId xmlns:a16="http://schemas.microsoft.com/office/drawing/2014/main" id="{BBD050F2-C481-8743-935B-3F8E47EC65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1636" y="2597863"/>
            <a:ext cx="6845300" cy="1562100"/>
          </a:xfrm>
          <a:prstGeom prst="rect">
            <a:avLst/>
          </a:prstGeom>
        </p:spPr>
      </p:pic>
      <p:pic>
        <p:nvPicPr>
          <p:cNvPr id="14" name="Imagen 13">
            <a:extLst>
              <a:ext uri="{FF2B5EF4-FFF2-40B4-BE49-F238E27FC236}">
                <a16:creationId xmlns:a16="http://schemas.microsoft.com/office/drawing/2014/main" id="{D293C29E-6FB1-534A-8A56-DDB93D4610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3400" y="4876800"/>
            <a:ext cx="458028" cy="386779"/>
          </a:xfrm>
          <a:prstGeom prst="rect">
            <a:avLst/>
          </a:prstGeom>
        </p:spPr>
      </p:pic>
    </p:spTree>
    <p:extLst>
      <p:ext uri="{BB962C8B-B14F-4D97-AF65-F5344CB8AC3E}">
        <p14:creationId xmlns:p14="http://schemas.microsoft.com/office/powerpoint/2010/main" val="8576628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a:extLst>
              <a:ext uri="{FF2B5EF4-FFF2-40B4-BE49-F238E27FC236}">
                <a16:creationId xmlns:a16="http://schemas.microsoft.com/office/drawing/2014/main" id="{9E4E5B36-E448-4E19-B0B5-B99E1EF1F790}"/>
              </a:ext>
            </a:extLst>
          </p:cNvPr>
          <p:cNvSpPr txBox="1"/>
          <p:nvPr/>
        </p:nvSpPr>
        <p:spPr>
          <a:xfrm>
            <a:off x="457200" y="210234"/>
            <a:ext cx="2133599" cy="646331"/>
          </a:xfrm>
          <a:prstGeom prst="rect">
            <a:avLst/>
          </a:prstGeom>
          <a:noFill/>
        </p:spPr>
        <p:txBody>
          <a:bodyPr wrap="square" rtlCol="0">
            <a:spAutoFit/>
          </a:bodyPr>
          <a:lstStyle/>
          <a:p>
            <a:r>
              <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rPr>
              <a:t>Explicación</a:t>
            </a:r>
            <a:endParaRPr lang="es-MX" sz="1800">
              <a:solidFill>
                <a:schemeClr val="bg1"/>
              </a:solidFill>
              <a:latin typeface="Montserrat SemiBold" panose="00000700000000000000" pitchFamily="2" charset="0"/>
            </a:endParaRPr>
          </a:p>
          <a:p>
            <a:endPar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19" name="Título 1">
            <a:extLst>
              <a:ext uri="{FF2B5EF4-FFF2-40B4-BE49-F238E27FC236}">
                <a16:creationId xmlns:a16="http://schemas.microsoft.com/office/drawing/2014/main" id="{590709BC-BF78-6242-8F90-267EDCD85EEA}"/>
              </a:ext>
            </a:extLst>
          </p:cNvPr>
          <p:cNvSpPr txBox="1">
            <a:spLocks/>
          </p:cNvSpPr>
          <p:nvPr/>
        </p:nvSpPr>
        <p:spPr>
          <a:xfrm>
            <a:off x="533400" y="1089216"/>
            <a:ext cx="8077200" cy="358583"/>
          </a:xfrm>
          <a:prstGeom prst="rect">
            <a:avLst/>
          </a:prstGeom>
        </p:spPr>
        <p:txBody>
          <a:bodyPr/>
          <a:lstStyle>
            <a:lvl1pPr>
              <a:defRPr>
                <a:latin typeface="+mj-lt"/>
                <a:ea typeface="+mj-ea"/>
                <a:cs typeface="+mj-cs"/>
              </a:defRPr>
            </a:lvl1pPr>
          </a:lstStyle>
          <a:p>
            <a:pPr algn="ctr" defTabSz="914400"/>
            <a:r>
              <a:rPr lang="es-MX" sz="1400" b="1" kern="0" dirty="0">
                <a:solidFill>
                  <a:sysClr val="windowText" lastClr="000000"/>
                </a:solidFill>
              </a:rPr>
              <a:t>Componentes de la banca de desarrollo</a:t>
            </a:r>
          </a:p>
        </p:txBody>
      </p:sp>
      <p:pic>
        <p:nvPicPr>
          <p:cNvPr id="3" name="Imagen 2">
            <a:extLst>
              <a:ext uri="{FF2B5EF4-FFF2-40B4-BE49-F238E27FC236}">
                <a16:creationId xmlns:a16="http://schemas.microsoft.com/office/drawing/2014/main" id="{DA92D40F-DB04-954C-9399-C3F37F711A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0250" y="1268507"/>
            <a:ext cx="7683500" cy="5549900"/>
          </a:xfrm>
          <a:prstGeom prst="rect">
            <a:avLst/>
          </a:prstGeom>
        </p:spPr>
      </p:pic>
    </p:spTree>
    <p:extLst>
      <p:ext uri="{BB962C8B-B14F-4D97-AF65-F5344CB8AC3E}">
        <p14:creationId xmlns:p14="http://schemas.microsoft.com/office/powerpoint/2010/main" val="5104325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45">
            <a:extLst>
              <a:ext uri="{FF2B5EF4-FFF2-40B4-BE49-F238E27FC236}">
                <a16:creationId xmlns:a16="http://schemas.microsoft.com/office/drawing/2014/main" id="{2CFA8204-31F4-E943-8361-C92C55308C30}"/>
              </a:ext>
            </a:extLst>
          </p:cNvPr>
          <p:cNvSpPr txBox="1">
            <a:spLocks/>
          </p:cNvSpPr>
          <p:nvPr/>
        </p:nvSpPr>
        <p:spPr>
          <a:xfrm>
            <a:off x="1790700" y="1981200"/>
            <a:ext cx="5562600" cy="4343400"/>
          </a:xfrm>
          <a:prstGeom prst="rect">
            <a:avLst/>
          </a:prstGeom>
        </p:spPr>
        <p:txBody>
          <a:bodyPr/>
          <a:lstStyle>
            <a:lvl1pPr>
              <a:defRPr sz="1100">
                <a:latin typeface="Montserrat" panose="00000500000000000000" pitchFamily="2" charset="0"/>
                <a:ea typeface="+mj-ea"/>
                <a:cs typeface="+mj-cs"/>
              </a:defRPr>
            </a:lvl1pPr>
          </a:lstStyle>
          <a:p>
            <a:pPr algn="ctr" defTabSz="914400" rtl="0"/>
            <a:endParaRPr lang="es-MX" sz="3200" kern="0">
              <a:solidFill>
                <a:srgbClr val="002060"/>
              </a:solidFill>
            </a:endParaRPr>
          </a:p>
        </p:txBody>
      </p:sp>
      <p:sp>
        <p:nvSpPr>
          <p:cNvPr id="9" name="CuadroTexto 8">
            <a:extLst>
              <a:ext uri="{FF2B5EF4-FFF2-40B4-BE49-F238E27FC236}">
                <a16:creationId xmlns:a16="http://schemas.microsoft.com/office/drawing/2014/main" id="{9E4E5B36-E448-4E19-B0B5-B99E1EF1F790}"/>
              </a:ext>
            </a:extLst>
          </p:cNvPr>
          <p:cNvSpPr txBox="1"/>
          <p:nvPr/>
        </p:nvSpPr>
        <p:spPr>
          <a:xfrm>
            <a:off x="457200" y="210234"/>
            <a:ext cx="2133599" cy="646331"/>
          </a:xfrm>
          <a:prstGeom prst="rect">
            <a:avLst/>
          </a:prstGeom>
          <a:noFill/>
        </p:spPr>
        <p:txBody>
          <a:bodyPr wrap="square" rtlCol="0">
            <a:spAutoFit/>
          </a:bodyPr>
          <a:lstStyle/>
          <a:p>
            <a:r>
              <a:rPr lang="es-MX" sz="1800" dirty="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rPr>
              <a:t>Cierre</a:t>
            </a:r>
            <a:endParaRPr lang="es-MX" sz="1800" dirty="0">
              <a:solidFill>
                <a:schemeClr val="bg1"/>
              </a:solidFill>
              <a:latin typeface="Montserrat SemiBold" panose="00000700000000000000" pitchFamily="2" charset="0"/>
            </a:endParaRPr>
          </a:p>
          <a:p>
            <a:endParaRPr lang="es-MX" sz="1800" dirty="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10" name="Título 1">
            <a:extLst>
              <a:ext uri="{FF2B5EF4-FFF2-40B4-BE49-F238E27FC236}">
                <a16:creationId xmlns:a16="http://schemas.microsoft.com/office/drawing/2014/main" id="{38F46A43-3F37-7C42-BEB4-F2C212855B44}"/>
              </a:ext>
            </a:extLst>
          </p:cNvPr>
          <p:cNvSpPr txBox="1">
            <a:spLocks/>
          </p:cNvSpPr>
          <p:nvPr/>
        </p:nvSpPr>
        <p:spPr>
          <a:xfrm>
            <a:off x="533400" y="4038600"/>
            <a:ext cx="8077200" cy="1104900"/>
          </a:xfrm>
          <a:prstGeom prst="rect">
            <a:avLst/>
          </a:prstGeom>
        </p:spPr>
        <p:txBody>
          <a:bodyPr/>
          <a:lstStyle>
            <a:lvl1pPr>
              <a:defRPr>
                <a:latin typeface="+mj-lt"/>
                <a:ea typeface="+mj-ea"/>
                <a:cs typeface="+mj-cs"/>
              </a:defRPr>
            </a:lvl1pPr>
          </a:lstStyle>
          <a:p>
            <a:r>
              <a:rPr lang="es-MX" sz="1400" dirty="0">
                <a:solidFill>
                  <a:srgbClr val="333333"/>
                </a:solidFill>
              </a:rPr>
              <a:t>La banca de fomento está compuesta por las instituciones financieras de fomento del cual son un vehículo importantísimo para promover el crecimiento económico y el bienestar social, apoyando con financiamiento a la creación y expansión de empresas </a:t>
            </a:r>
            <a:r>
              <a:rPr lang="es-MX" sz="1400" spc="-20" dirty="0">
                <a:solidFill>
                  <a:srgbClr val="333333"/>
                </a:solidFill>
              </a:rPr>
              <a:t>productivas, enfocándose principalmente en ciertos sectores que influyen en el desarrollo </a:t>
            </a:r>
            <a:r>
              <a:rPr lang="es-MX" sz="1400" dirty="0">
                <a:solidFill>
                  <a:srgbClr val="333333"/>
                </a:solidFill>
              </a:rPr>
              <a:t>nacional del país en sectores como la infraestructura, el comercio exterior y la vivienda, además de apoyar a las pequeñas y medianas empresas.</a:t>
            </a:r>
          </a:p>
        </p:txBody>
      </p:sp>
      <p:pic>
        <p:nvPicPr>
          <p:cNvPr id="12" name="Picture 4">
            <a:extLst>
              <a:ext uri="{FF2B5EF4-FFF2-40B4-BE49-F238E27FC236}">
                <a16:creationId xmlns:a16="http://schemas.microsoft.com/office/drawing/2014/main" id="{0EACB3CF-C1C5-3E43-814A-B8850DEA74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7597" b="7597"/>
          <a:stretch/>
        </p:blipFill>
        <p:spPr bwMode="auto">
          <a:xfrm>
            <a:off x="0" y="1066799"/>
            <a:ext cx="9144000" cy="2362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13876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342DA76-1E93-4B8B-B8D4-AC54621293F5}"/>
              </a:ext>
            </a:extLst>
          </p:cNvPr>
          <p:cNvSpPr txBox="1"/>
          <p:nvPr/>
        </p:nvSpPr>
        <p:spPr>
          <a:xfrm>
            <a:off x="457200" y="210234"/>
            <a:ext cx="2133599" cy="646331"/>
          </a:xfrm>
          <a:prstGeom prst="rect">
            <a:avLst/>
          </a:prstGeom>
          <a:noFill/>
        </p:spPr>
        <p:txBody>
          <a:bodyPr wrap="square" rtlCol="0">
            <a:spAutoFit/>
          </a:bodyPr>
          <a:lstStyle/>
          <a:p>
            <a:r>
              <a:rPr lang="es-MX" sz="1800" b="1" dirty="0">
                <a:solidFill>
                  <a:schemeClr val="bg1"/>
                </a:solidFill>
                <a:latin typeface="Montserrat SemiBold" panose="00000700000000000000" pitchFamily="2" charset="0"/>
              </a:rPr>
              <a:t>Actividad</a:t>
            </a:r>
            <a:endParaRPr lang="es-MX" sz="1800" dirty="0">
              <a:solidFill>
                <a:schemeClr val="bg1"/>
              </a:solidFill>
              <a:latin typeface="Montserrat SemiBold" panose="00000700000000000000" pitchFamily="2" charset="0"/>
            </a:endParaRPr>
          </a:p>
          <a:p>
            <a:endParaRPr lang="es-MX" sz="1800" dirty="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7" name="CuadroTexto 6">
            <a:extLst>
              <a:ext uri="{FF2B5EF4-FFF2-40B4-BE49-F238E27FC236}">
                <a16:creationId xmlns:a16="http://schemas.microsoft.com/office/drawing/2014/main" id="{A6A5458D-EB75-9A44-8AEF-EFA48FD80B18}"/>
              </a:ext>
            </a:extLst>
          </p:cNvPr>
          <p:cNvSpPr txBox="1"/>
          <p:nvPr/>
        </p:nvSpPr>
        <p:spPr>
          <a:xfrm>
            <a:off x="537882" y="1593574"/>
            <a:ext cx="3581400" cy="2462213"/>
          </a:xfrm>
          <a:prstGeom prst="rect">
            <a:avLst/>
          </a:prstGeom>
          <a:noFill/>
        </p:spPr>
        <p:txBody>
          <a:bodyPr wrap="square">
            <a:spAutoFit/>
          </a:bodyPr>
          <a:lstStyle/>
          <a:p>
            <a:pPr algn="just"/>
            <a:r>
              <a:rPr lang="es-MX" sz="1400" b="1" dirty="0">
                <a:solidFill>
                  <a:srgbClr val="3CB250"/>
                </a:solidFill>
                <a:latin typeface="+mj-lt"/>
              </a:rPr>
              <a:t>1. </a:t>
            </a:r>
            <a:r>
              <a:rPr lang="es-MX" sz="1400" dirty="0">
                <a:latin typeface="+mj-lt"/>
              </a:rPr>
              <a:t>Reúnete con tus compañeros y respondan las siguientes preguntas.</a:t>
            </a:r>
          </a:p>
          <a:p>
            <a:pPr algn="just"/>
            <a:endParaRPr lang="es-MX" sz="1400" dirty="0">
              <a:latin typeface="+mj-lt"/>
            </a:endParaRPr>
          </a:p>
          <a:p>
            <a:pPr marL="285750" indent="-285750" algn="just">
              <a:buFont typeface="Arial" panose="020B0604020202020204" pitchFamily="34" charset="0"/>
              <a:buChar char="•"/>
            </a:pPr>
            <a:r>
              <a:rPr lang="es-MX" sz="1400" dirty="0">
                <a:solidFill>
                  <a:srgbClr val="333333"/>
                </a:solidFill>
                <a:latin typeface="+mj-lt"/>
              </a:rPr>
              <a:t>Diferenciar entre la banca de desarrollo y la banca múltiple.</a:t>
            </a:r>
          </a:p>
          <a:p>
            <a:pPr marL="285750" indent="-285750" algn="just">
              <a:buFont typeface="Arial" panose="020B0604020202020204" pitchFamily="34" charset="0"/>
              <a:buChar char="•"/>
            </a:pPr>
            <a:endParaRPr lang="es-MX" sz="1400" dirty="0">
              <a:solidFill>
                <a:srgbClr val="333333"/>
              </a:solidFill>
              <a:latin typeface="+mj-lt"/>
            </a:endParaRPr>
          </a:p>
          <a:p>
            <a:pPr marL="285750" indent="-285750" algn="just">
              <a:buFont typeface="Arial" panose="020B0604020202020204" pitchFamily="34" charset="0"/>
              <a:buChar char="•"/>
            </a:pPr>
            <a:r>
              <a:rPr lang="es-MX" sz="1400" dirty="0">
                <a:solidFill>
                  <a:srgbClr val="333333"/>
                </a:solidFill>
                <a:latin typeface="+mj-lt"/>
              </a:rPr>
              <a:t>Comprender qué es la banca de segundo piso.</a:t>
            </a:r>
          </a:p>
          <a:p>
            <a:pPr algn="just"/>
            <a:endParaRPr lang="es-MX" sz="1400" dirty="0">
              <a:latin typeface="+mj-lt"/>
            </a:endParaRPr>
          </a:p>
          <a:p>
            <a:pPr algn="just"/>
            <a:endParaRPr lang="es-MX" sz="1400" dirty="0">
              <a:latin typeface="+mj-lt"/>
            </a:endParaRPr>
          </a:p>
          <a:p>
            <a:pPr algn="just"/>
            <a:endParaRPr lang="es-MX" sz="1400" dirty="0">
              <a:latin typeface="+mj-lt"/>
            </a:endParaRPr>
          </a:p>
        </p:txBody>
      </p:sp>
      <p:pic>
        <p:nvPicPr>
          <p:cNvPr id="10" name="Imagen 9">
            <a:extLst>
              <a:ext uri="{FF2B5EF4-FFF2-40B4-BE49-F238E27FC236}">
                <a16:creationId xmlns:a16="http://schemas.microsoft.com/office/drawing/2014/main" id="{07507D59-93CA-1F4F-A1BF-DC302A46D733}"/>
              </a:ext>
            </a:extLst>
          </p:cNvPr>
          <p:cNvPicPr>
            <a:picLocks noChangeAspect="1"/>
          </p:cNvPicPr>
          <p:nvPr/>
        </p:nvPicPr>
        <p:blipFill>
          <a:blip r:embed="rId2">
            <a:extLst>
              <a:ext uri="{28A0092B-C50C-407E-A947-70E740481C1C}">
                <a14:useLocalDpi xmlns:a14="http://schemas.microsoft.com/office/drawing/2010/main" val="0"/>
              </a:ext>
            </a:extLst>
          </a:blip>
          <a:srcRect l="17086" r="17086"/>
          <a:stretch/>
        </p:blipFill>
        <p:spPr>
          <a:xfrm>
            <a:off x="4554254" y="1104900"/>
            <a:ext cx="4589745" cy="4648200"/>
          </a:xfrm>
          <a:prstGeom prst="rect">
            <a:avLst/>
          </a:prstGeom>
        </p:spPr>
      </p:pic>
    </p:spTree>
    <p:extLst>
      <p:ext uri="{BB962C8B-B14F-4D97-AF65-F5344CB8AC3E}">
        <p14:creationId xmlns:p14="http://schemas.microsoft.com/office/powerpoint/2010/main" val="500685077"/>
      </p:ext>
    </p:extLst>
  </p:cSld>
  <p:clrMapOvr>
    <a:masterClrMapping/>
  </p:clrMapOvr>
</p:sld>
</file>

<file path=ppt/theme/theme1.xml><?xml version="1.0" encoding="utf-8"?>
<a:theme xmlns:a="http://schemas.openxmlformats.org/drawingml/2006/main" name="Introducc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ersonalizado 1">
      <a:majorFont>
        <a:latin typeface="Montserrat"/>
        <a:ea typeface=""/>
        <a:cs typeface=""/>
      </a:majorFont>
      <a:minorFont>
        <a:latin typeface="Montserra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Unknown Document Type" ma:contentTypeID="0x010104" ma:contentTypeVersion="0" ma:contentTypeDescription="" ma:contentTypeScope="" ma:versionID="05d83ceaa0bbd2e3bc716e6e66bd857a">
  <xsd:schema xmlns:xsd="http://www.w3.org/2001/XMLSchema" xmlns:xs="http://www.w3.org/2001/XMLSchema" xmlns:p="http://schemas.microsoft.com/office/2006/metadata/properties" targetNamespace="http://schemas.microsoft.com/office/2006/metadata/properties" ma:root="true" ma:fieldsID="b3d69fe45253d5ff147bb69036b756a7">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8AE5EDB-E8AF-41FE-A65D-F078206BC2BF}">
  <ds:schemaRefs>
    <ds:schemaRef ds:uri="http://schemas.microsoft.com/office/2006/metadata/properties"/>
    <ds:schemaRef ds:uri="http://purl.org/dc/dcmitype/"/>
    <ds:schemaRef ds:uri="http://purl.org/dc/terms/"/>
    <ds:schemaRef ds:uri="http://schemas.openxmlformats.org/package/2006/metadata/core-properties"/>
    <ds:schemaRef ds:uri="http://www.w3.org/XML/1998/namespace"/>
    <ds:schemaRef ds:uri="http://purl.org/dc/elements/1.1/"/>
    <ds:schemaRef ds:uri="http://schemas.microsoft.com/office/2006/documentManagement/types"/>
    <ds:schemaRef ds:uri="http://schemas.microsoft.com/office/infopath/2007/PartnerControls"/>
  </ds:schemaRefs>
</ds:datastoreItem>
</file>

<file path=customXml/itemProps2.xml><?xml version="1.0" encoding="utf-8"?>
<ds:datastoreItem xmlns:ds="http://schemas.openxmlformats.org/officeDocument/2006/customXml" ds:itemID="{FFDEEA9F-412F-4F5D-B51F-9E4C3421CAA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589DB99C-D35C-49E1-B73E-AD3CB0C7428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12917</TotalTime>
  <Words>1930</Words>
  <Application>Microsoft Office PowerPoint</Application>
  <PresentationFormat>On-screen Show (4:3)</PresentationFormat>
  <Paragraphs>122</Paragraphs>
  <Slides>34</Slides>
  <Notes>6</Notes>
  <HiddenSlides>0</HiddenSlides>
  <MMClips>0</MMClip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Introduccion</vt:lpstr>
      <vt:lpstr>PowerPoint Presentation</vt:lpstr>
      <vt:lpstr>PowerPoint Presentation</vt:lpstr>
      <vt:lpstr>Análisis financiero y esquemas de financiamiento</vt:lpstr>
      <vt:lpstr>El sistema financiero mexicano tiene un peso importante dentro del desarrollo económico de México, ya que se encarga de movilizar recursos y encaminarlos a actividades productivas que generen empleo. Es el encargado de identificar inversiones que sean rentables, y mover y canalizar los recursos para que los proyectos se concluyan.  La banca de desarrollo interviene como ayudante de la banca comercial, dando apoyo en la corrección de las “fallas” que con frecuencia se presentan en la movilización de los recursos financieros y canalizarlos a sectores estratégicos.  </vt:lpstr>
      <vt:lpstr>PowerPoint Presentation</vt:lpstr>
      <vt:lpstr>PowerPoint Presentation</vt:lpstr>
      <vt:lpstr>PowerPoint Presentation</vt:lpstr>
      <vt:lpstr>PowerPoint Presentation</vt:lpstr>
      <vt:lpstr>PowerPoint Presentation</vt:lpstr>
      <vt:lpstr>Análisis financiero y esquemas de financiamiento.</vt:lpstr>
      <vt:lpstr>De acuerdo con el análisis de Grupo Inverfox (2020), la palabra ahorro define la acción de una persona para acumular una parte de sus ingresos de forma periódica, sin destinarlo a un consumo inmediato; de esta manera, se obtiene una reserva monetaria representativa que posteriormente tendrá un uso. Principalmente ahorramos por dos cosas, contar con la solvencia económica para algún fin específico, o tener recursos para algún imprevisto.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Análisis financiero y esquemas de financiamiento.</vt:lpstr>
      <vt:lpstr>PowerPoint Presentation</vt:lpstr>
      <vt:lpstr>PowerPoint Presentation</vt:lpstr>
      <vt:lpstr>PowerPoint Presentation</vt:lpstr>
      <vt:lpstr>PowerPoint Presentation</vt:lpstr>
      <vt:lpstr>PowerPoint Presentation</vt:lpstr>
      <vt:lpstr>PowerPoint Presentation</vt:lpstr>
      <vt:lpstr>Análisis financiero y esquemas de financiamiento.</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Sin título-1</dc:title>
  <dc:creator>Karen Requenes</dc:creator>
  <cp:lastModifiedBy>IVAN ALEJANDRO ROCHA MARTINEZ</cp:lastModifiedBy>
  <cp:revision>188</cp:revision>
  <cp:lastPrinted>2022-02-23T20:52:41Z</cp:lastPrinted>
  <dcterms:created xsi:type="dcterms:W3CDTF">2021-06-10T22:47:14Z</dcterms:created>
  <dcterms:modified xsi:type="dcterms:W3CDTF">2022-04-28T19:39:31Z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2021-06-10T00:00:00Z</vt:filetime>
  </property>
  <property fmtid="{D5CDD505-2E9C-101B-9397-08002B2CF9AE}" pid="3" name="Creator">
    <vt:lpwstr>Adobe Illustrator 25.2 (Windows)</vt:lpwstr>
  </property>
  <property fmtid="{D5CDD505-2E9C-101B-9397-08002B2CF9AE}" pid="4" name="LastSaved">
    <vt:filetime>2021-06-10T00:00:00Z</vt:filetime>
  </property>
</Properties>
</file>