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4"/>
  </p:notesMasterIdLst>
  <p:sldIdLst>
    <p:sldId id="262" r:id="rId5"/>
    <p:sldId id="298" r:id="rId6"/>
    <p:sldId id="257" r:id="rId7"/>
    <p:sldId id="263" r:id="rId8"/>
    <p:sldId id="370" r:id="rId9"/>
    <p:sldId id="433" r:id="rId10"/>
    <p:sldId id="434" r:id="rId11"/>
    <p:sldId id="456" r:id="rId12"/>
    <p:sldId id="457" r:id="rId13"/>
    <p:sldId id="381" r:id="rId14"/>
    <p:sldId id="266" r:id="rId15"/>
    <p:sldId id="268" r:id="rId16"/>
    <p:sldId id="334" r:id="rId17"/>
    <p:sldId id="412" r:id="rId18"/>
    <p:sldId id="441" r:id="rId19"/>
    <p:sldId id="390" r:id="rId20"/>
    <p:sldId id="282" r:id="rId21"/>
    <p:sldId id="391" r:id="rId22"/>
    <p:sldId id="393" r:id="rId23"/>
    <p:sldId id="443" r:id="rId24"/>
    <p:sldId id="444" r:id="rId25"/>
    <p:sldId id="394" r:id="rId26"/>
    <p:sldId id="395" r:id="rId27"/>
    <p:sldId id="445" r:id="rId28"/>
    <p:sldId id="446" r:id="rId29"/>
    <p:sldId id="447" r:id="rId30"/>
    <p:sldId id="448" r:id="rId31"/>
    <p:sldId id="450" r:id="rId32"/>
    <p:sldId id="451" r:id="rId33"/>
  </p:sldIdLst>
  <p:sldSz cx="9144000" cy="6858000" type="screen4x3"/>
  <p:notesSz cx="10058400" cy="7772400"/>
  <p:embeddedFontLst>
    <p:embeddedFont>
      <p:font typeface="Calibri" panose="020F0502020204030204" pitchFamily="34" charset="0"/>
      <p:regular r:id="rId35"/>
      <p:bold r:id="rId36"/>
      <p:italic r:id="rId37"/>
      <p:boldItalic r:id="rId38"/>
    </p:embeddedFont>
    <p:embeddedFont>
      <p:font typeface="Montserrat" panose="00000500000000000000" pitchFamily="2" charset="0"/>
      <p:regular r:id="rId39"/>
      <p:bold r:id="rId40"/>
      <p:italic r:id="rId41"/>
      <p:boldItalic r:id="rId42"/>
    </p:embeddedFont>
    <p:embeddedFont>
      <p:font typeface="Montserrat SemiBold" panose="00000700000000000000" pitchFamily="2" charset="0"/>
      <p:regular r:id="rId43"/>
      <p:bold r:id="rId44"/>
      <p:italic r:id="rId45"/>
      <p:boldItalic r:id="rId46"/>
    </p:embeddedFont>
  </p:embeddedFontLst>
  <p:defaultTextStyle>
    <a:defPPr>
      <a:defRPr lang="es-MX"/>
    </a:defPPr>
    <a:lvl1pPr marL="0" algn="l" defTabSz="820583" rtl="0" eaLnBrk="1" latinLnBrk="0" hangingPunct="1">
      <a:defRPr sz="1615" kern="1200">
        <a:solidFill>
          <a:schemeClr val="tx1"/>
        </a:solidFill>
        <a:latin typeface="+mn-lt"/>
        <a:ea typeface="+mn-ea"/>
        <a:cs typeface="+mn-cs"/>
      </a:defRPr>
    </a:lvl1pPr>
    <a:lvl2pPr marL="410291" algn="l" defTabSz="820583" rtl="0" eaLnBrk="1" latinLnBrk="0" hangingPunct="1">
      <a:defRPr sz="1615" kern="1200">
        <a:solidFill>
          <a:schemeClr val="tx1"/>
        </a:solidFill>
        <a:latin typeface="+mn-lt"/>
        <a:ea typeface="+mn-ea"/>
        <a:cs typeface="+mn-cs"/>
      </a:defRPr>
    </a:lvl2pPr>
    <a:lvl3pPr marL="820583" algn="l" defTabSz="820583" rtl="0" eaLnBrk="1" latinLnBrk="0" hangingPunct="1">
      <a:defRPr sz="1615" kern="1200">
        <a:solidFill>
          <a:schemeClr val="tx1"/>
        </a:solidFill>
        <a:latin typeface="+mn-lt"/>
        <a:ea typeface="+mn-ea"/>
        <a:cs typeface="+mn-cs"/>
      </a:defRPr>
    </a:lvl3pPr>
    <a:lvl4pPr marL="1230874" algn="l" defTabSz="820583" rtl="0" eaLnBrk="1" latinLnBrk="0" hangingPunct="1">
      <a:defRPr sz="1615" kern="1200">
        <a:solidFill>
          <a:schemeClr val="tx1"/>
        </a:solidFill>
        <a:latin typeface="+mn-lt"/>
        <a:ea typeface="+mn-ea"/>
        <a:cs typeface="+mn-cs"/>
      </a:defRPr>
    </a:lvl4pPr>
    <a:lvl5pPr marL="1641165" algn="l" defTabSz="820583" rtl="0" eaLnBrk="1" latinLnBrk="0" hangingPunct="1">
      <a:defRPr sz="1615" kern="1200">
        <a:solidFill>
          <a:schemeClr val="tx1"/>
        </a:solidFill>
        <a:latin typeface="+mn-lt"/>
        <a:ea typeface="+mn-ea"/>
        <a:cs typeface="+mn-cs"/>
      </a:defRPr>
    </a:lvl5pPr>
    <a:lvl6pPr marL="2051456" algn="l" defTabSz="820583" rtl="0" eaLnBrk="1" latinLnBrk="0" hangingPunct="1">
      <a:defRPr sz="1615" kern="1200">
        <a:solidFill>
          <a:schemeClr val="tx1"/>
        </a:solidFill>
        <a:latin typeface="+mn-lt"/>
        <a:ea typeface="+mn-ea"/>
        <a:cs typeface="+mn-cs"/>
      </a:defRPr>
    </a:lvl6pPr>
    <a:lvl7pPr marL="2461748" algn="l" defTabSz="820583" rtl="0" eaLnBrk="1" latinLnBrk="0" hangingPunct="1">
      <a:defRPr sz="1615" kern="1200">
        <a:solidFill>
          <a:schemeClr val="tx1"/>
        </a:solidFill>
        <a:latin typeface="+mn-lt"/>
        <a:ea typeface="+mn-ea"/>
        <a:cs typeface="+mn-cs"/>
      </a:defRPr>
    </a:lvl7pPr>
    <a:lvl8pPr marL="2872039" algn="l" defTabSz="820583" rtl="0" eaLnBrk="1" latinLnBrk="0" hangingPunct="1">
      <a:defRPr sz="1615" kern="1200">
        <a:solidFill>
          <a:schemeClr val="tx1"/>
        </a:solidFill>
        <a:latin typeface="+mn-lt"/>
        <a:ea typeface="+mn-ea"/>
        <a:cs typeface="+mn-cs"/>
      </a:defRPr>
    </a:lvl8pPr>
    <a:lvl9pPr marL="3282330" algn="l" defTabSz="820583" rtl="0" eaLnBrk="1" latinLnBrk="0" hangingPunct="1">
      <a:defRPr sz="1615"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72" userDrawn="1">
          <p15:clr>
            <a:srgbClr val="A4A3A4"/>
          </p15:clr>
        </p15:guide>
        <p15:guide id="2" pos="336" userDrawn="1">
          <p15:clr>
            <a:srgbClr val="A4A3A4"/>
          </p15:clr>
        </p15:guide>
        <p15:guide id="3" orient="horz" pos="912" userDrawn="1">
          <p15:clr>
            <a:srgbClr val="A4A3A4"/>
          </p15:clr>
        </p15:guide>
        <p15:guide id="4" orient="horz" pos="1008" userDrawn="1">
          <p15:clr>
            <a:srgbClr val="A4A3A4"/>
          </p15:clr>
        </p15:guide>
        <p15:guide id="5" pos="5424" userDrawn="1">
          <p15:clr>
            <a:srgbClr val="A4A3A4"/>
          </p15:clr>
        </p15:guide>
        <p15:guide id="6" pos="2880" userDrawn="1">
          <p15:clr>
            <a:srgbClr val="A4A3A4"/>
          </p15:clr>
        </p15:guide>
        <p15:guide id="7" pos="3072" userDrawn="1">
          <p15:clr>
            <a:srgbClr val="A4A3A4"/>
          </p15:clr>
        </p15:guide>
        <p15:guide id="8" orient="horz" pos="3936" userDrawn="1">
          <p15:clr>
            <a:srgbClr val="A4A3A4"/>
          </p15:clr>
        </p15:guide>
        <p15:guide id="9" orient="horz" pos="41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M ITZEL ALVARADO AVILA" initials="MIAA" lastIdx="1" clrIdx="0">
    <p:extLst>
      <p:ext uri="{19B8F6BF-5375-455C-9EA6-DF929625EA0E}">
        <p15:presenceInfo xmlns:p15="http://schemas.microsoft.com/office/powerpoint/2012/main" userId="S::mar.alvarado@tecmilenio.mx::6e0509cb-3edf-4873-9be9-ff661d41e7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A640"/>
    <a:srgbClr val="265AA6"/>
    <a:srgbClr val="3CB250"/>
    <a:srgbClr val="2BA6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A9170B-A941-6910-3D7E-8FEEC730DB7F}" v="4" dt="2022-04-28T19:14:34.474"/>
    <p1510:client id="{BC1179E4-63D9-AC4F-92CB-B1517E01CFE1}" v="10" dt="2022-04-27T21:54:30.66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p:restoredTop sz="94569"/>
  </p:normalViewPr>
  <p:slideViewPr>
    <p:cSldViewPr>
      <p:cViewPr varScale="1">
        <p:scale>
          <a:sx n="105" d="100"/>
          <a:sy n="105" d="100"/>
        </p:scale>
        <p:origin x="1384" y="176"/>
      </p:cViewPr>
      <p:guideLst>
        <p:guide orient="horz" pos="672"/>
        <p:guide pos="336"/>
        <p:guide orient="horz" pos="912"/>
        <p:guide orient="horz" pos="1008"/>
        <p:guide pos="5424"/>
        <p:guide pos="2880"/>
        <p:guide pos="3072"/>
        <p:guide orient="horz" pos="3936"/>
        <p:guide orient="horz" pos="4128"/>
      </p:guideLst>
    </p:cSldViewPr>
  </p:slideViewPr>
  <p:notesTextViewPr>
    <p:cViewPr>
      <p:scale>
        <a:sx n="100" d="100"/>
        <a:sy n="100" d="100"/>
      </p:scale>
      <p:origin x="0" y="0"/>
    </p:cViewPr>
  </p:notesTextViewPr>
  <p:notesViewPr>
    <p:cSldViewPr>
      <p:cViewPr varScale="1">
        <p:scale>
          <a:sx n="59" d="100"/>
          <a:sy n="59" d="100"/>
        </p:scale>
        <p:origin x="1940" y="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BRIEL DAVILA MARTINEZ" userId="S::gabriel.davila@tecmilenio.mx::86fcd2da-4373-4fd2-8344-230dc9973ed3" providerId="AD" clId="Web-{A2A9170B-A941-6910-3D7E-8FEEC730DB7F}"/>
    <pc:docChg chg="modSld">
      <pc:chgData name="GABRIEL DAVILA MARTINEZ" userId="S::gabriel.davila@tecmilenio.mx::86fcd2da-4373-4fd2-8344-230dc9973ed3" providerId="AD" clId="Web-{A2A9170B-A941-6910-3D7E-8FEEC730DB7F}" dt="2022-04-28T19:14:32.443" v="0" actId="20577"/>
      <pc:docMkLst>
        <pc:docMk/>
      </pc:docMkLst>
      <pc:sldChg chg="modSp">
        <pc:chgData name="GABRIEL DAVILA MARTINEZ" userId="S::gabriel.davila@tecmilenio.mx::86fcd2da-4373-4fd2-8344-230dc9973ed3" providerId="AD" clId="Web-{A2A9170B-A941-6910-3D7E-8FEEC730DB7F}" dt="2022-04-28T19:14:32.443" v="0" actId="20577"/>
        <pc:sldMkLst>
          <pc:docMk/>
          <pc:sldMk cId="1571718700" sldId="395"/>
        </pc:sldMkLst>
        <pc:spChg chg="mod">
          <ac:chgData name="GABRIEL DAVILA MARTINEZ" userId="S::gabriel.davila@tecmilenio.mx::86fcd2da-4373-4fd2-8344-230dc9973ed3" providerId="AD" clId="Web-{A2A9170B-A941-6910-3D7E-8FEEC730DB7F}" dt="2022-04-28T19:14:32.443" v="0" actId="20577"/>
          <ac:spMkLst>
            <pc:docMk/>
            <pc:sldMk cId="1571718700" sldId="395"/>
            <ac:spMk id="6" creationId="{1C722077-4AD5-9948-83F4-B7BA6ACE885F}"/>
          </ac:spMkLst>
        </pc:spChg>
      </pc:sldChg>
    </pc:docChg>
  </pc:docChgLst>
  <pc:docChgLst>
    <pc:chgData name="IVAN ALEJANDRO ROCHA MARTINEZ" userId="fa0bb7a6-24f0-450e-b911-e04e50e846d3" providerId="ADAL" clId="{BC1179E4-63D9-AC4F-92CB-B1517E01CFE1}"/>
    <pc:docChg chg="custSel modMainMaster">
      <pc:chgData name="IVAN ALEJANDRO ROCHA MARTINEZ" userId="fa0bb7a6-24f0-450e-b911-e04e50e846d3" providerId="ADAL" clId="{BC1179E4-63D9-AC4F-92CB-B1517E01CFE1}" dt="2022-04-27T21:54:30.664" v="16" actId="167"/>
      <pc:docMkLst>
        <pc:docMk/>
      </pc:docMkLst>
      <pc:sldMasterChg chg="modSldLayout">
        <pc:chgData name="IVAN ALEJANDRO ROCHA MARTINEZ" userId="fa0bb7a6-24f0-450e-b911-e04e50e846d3" providerId="ADAL" clId="{BC1179E4-63D9-AC4F-92CB-B1517E01CFE1}" dt="2022-04-27T21:54:30.664" v="16" actId="167"/>
        <pc:sldMasterMkLst>
          <pc:docMk/>
          <pc:sldMasterMk cId="0" sldId="2147483648"/>
        </pc:sldMasterMkLst>
        <pc:sldLayoutChg chg="addSp delSp modSp mod">
          <pc:chgData name="IVAN ALEJANDRO ROCHA MARTINEZ" userId="fa0bb7a6-24f0-450e-b911-e04e50e846d3" providerId="ADAL" clId="{BC1179E4-63D9-AC4F-92CB-B1517E01CFE1}" dt="2022-04-27T21:53:17.912" v="1"/>
          <pc:sldLayoutMkLst>
            <pc:docMk/>
            <pc:sldMasterMk cId="0" sldId="2147483648"/>
            <pc:sldLayoutMk cId="0" sldId="2147483665"/>
          </pc:sldLayoutMkLst>
          <pc:picChg chg="add mod">
            <ac:chgData name="IVAN ALEJANDRO ROCHA MARTINEZ" userId="fa0bb7a6-24f0-450e-b911-e04e50e846d3" providerId="ADAL" clId="{BC1179E4-63D9-AC4F-92CB-B1517E01CFE1}" dt="2022-04-27T21:53:17.912" v="1"/>
            <ac:picMkLst>
              <pc:docMk/>
              <pc:sldMasterMk cId="0" sldId="2147483648"/>
              <pc:sldLayoutMk cId="0" sldId="2147483665"/>
              <ac:picMk id="3" creationId="{010E01DF-652F-9076-6CE2-963A81CFCF07}"/>
            </ac:picMkLst>
          </pc:picChg>
          <pc:picChg chg="del">
            <ac:chgData name="IVAN ALEJANDRO ROCHA MARTINEZ" userId="fa0bb7a6-24f0-450e-b911-e04e50e846d3" providerId="ADAL" clId="{BC1179E4-63D9-AC4F-92CB-B1517E01CFE1}" dt="2022-04-27T21:53:14.798" v="0" actId="478"/>
            <ac:picMkLst>
              <pc:docMk/>
              <pc:sldMasterMk cId="0" sldId="2147483648"/>
              <pc:sldLayoutMk cId="0" sldId="2147483665"/>
              <ac:picMk id="10" creationId="{51B9F4CB-D31B-4665-86AF-35A57852637A}"/>
            </ac:picMkLst>
          </pc:picChg>
        </pc:sldLayoutChg>
        <pc:sldLayoutChg chg="addSp delSp modSp mod">
          <pc:chgData name="IVAN ALEJANDRO ROCHA MARTINEZ" userId="fa0bb7a6-24f0-450e-b911-e04e50e846d3" providerId="ADAL" clId="{BC1179E4-63D9-AC4F-92CB-B1517E01CFE1}" dt="2022-04-27T21:53:57.306" v="7" actId="167"/>
          <pc:sldLayoutMkLst>
            <pc:docMk/>
            <pc:sldMasterMk cId="0" sldId="2147483648"/>
            <pc:sldLayoutMk cId="1793896934" sldId="2147483666"/>
          </pc:sldLayoutMkLst>
          <pc:picChg chg="add mod">
            <ac:chgData name="IVAN ALEJANDRO ROCHA MARTINEZ" userId="fa0bb7a6-24f0-450e-b911-e04e50e846d3" providerId="ADAL" clId="{BC1179E4-63D9-AC4F-92CB-B1517E01CFE1}" dt="2022-04-27T21:53:57.306" v="7" actId="167"/>
            <ac:picMkLst>
              <pc:docMk/>
              <pc:sldMasterMk cId="0" sldId="2147483648"/>
              <pc:sldLayoutMk cId="1793896934" sldId="2147483666"/>
              <ac:picMk id="4" creationId="{D2855091-DC52-F631-06EA-2225505B22F0}"/>
            </ac:picMkLst>
          </pc:picChg>
          <pc:picChg chg="del">
            <ac:chgData name="IVAN ALEJANDRO ROCHA MARTINEZ" userId="fa0bb7a6-24f0-450e-b911-e04e50e846d3" providerId="ADAL" clId="{BC1179E4-63D9-AC4F-92CB-B1517E01CFE1}" dt="2022-04-27T21:53:53.895" v="5" actId="478"/>
            <ac:picMkLst>
              <pc:docMk/>
              <pc:sldMasterMk cId="0" sldId="2147483648"/>
              <pc:sldLayoutMk cId="1793896934" sldId="2147483666"/>
              <ac:picMk id="7" creationId="{68B6D35C-6A6D-4CA1-B916-A39D09FA1F16}"/>
            </ac:picMkLst>
          </pc:picChg>
        </pc:sldLayoutChg>
        <pc:sldLayoutChg chg="addSp delSp modSp mod">
          <pc:chgData name="IVAN ALEJANDRO ROCHA MARTINEZ" userId="fa0bb7a6-24f0-450e-b911-e04e50e846d3" providerId="ADAL" clId="{BC1179E4-63D9-AC4F-92CB-B1517E01CFE1}" dt="2022-04-27T21:54:08.708" v="10" actId="167"/>
          <pc:sldLayoutMkLst>
            <pc:docMk/>
            <pc:sldMasterMk cId="0" sldId="2147483648"/>
            <pc:sldLayoutMk cId="1601919345" sldId="2147483667"/>
          </pc:sldLayoutMkLst>
          <pc:picChg chg="add mod">
            <ac:chgData name="IVAN ALEJANDRO ROCHA MARTINEZ" userId="fa0bb7a6-24f0-450e-b911-e04e50e846d3" providerId="ADAL" clId="{BC1179E4-63D9-AC4F-92CB-B1517E01CFE1}" dt="2022-04-27T21:54:08.708" v="10" actId="167"/>
            <ac:picMkLst>
              <pc:docMk/>
              <pc:sldMasterMk cId="0" sldId="2147483648"/>
              <pc:sldLayoutMk cId="1601919345" sldId="2147483667"/>
              <ac:picMk id="4" creationId="{9D85860A-30C1-DB07-A11F-C6BCD10C86A3}"/>
            </ac:picMkLst>
          </pc:picChg>
          <pc:picChg chg="del">
            <ac:chgData name="IVAN ALEJANDRO ROCHA MARTINEZ" userId="fa0bb7a6-24f0-450e-b911-e04e50e846d3" providerId="ADAL" clId="{BC1179E4-63D9-AC4F-92CB-B1517E01CFE1}" dt="2022-04-27T21:54:05.362" v="8" actId="478"/>
            <ac:picMkLst>
              <pc:docMk/>
              <pc:sldMasterMk cId="0" sldId="2147483648"/>
              <pc:sldLayoutMk cId="1601919345" sldId="2147483667"/>
              <ac:picMk id="7" creationId="{BC70CB36-AB91-4EEA-A8A7-D6AAF1BCC4B3}"/>
            </ac:picMkLst>
          </pc:picChg>
        </pc:sldLayoutChg>
        <pc:sldLayoutChg chg="addSp delSp modSp mod">
          <pc:chgData name="IVAN ALEJANDRO ROCHA MARTINEZ" userId="fa0bb7a6-24f0-450e-b911-e04e50e846d3" providerId="ADAL" clId="{BC1179E4-63D9-AC4F-92CB-B1517E01CFE1}" dt="2022-04-27T21:54:30.664" v="16" actId="167"/>
          <pc:sldLayoutMkLst>
            <pc:docMk/>
            <pc:sldMasterMk cId="0" sldId="2147483648"/>
            <pc:sldLayoutMk cId="1590997414" sldId="2147483668"/>
          </pc:sldLayoutMkLst>
          <pc:picChg chg="add mod">
            <ac:chgData name="IVAN ALEJANDRO ROCHA MARTINEZ" userId="fa0bb7a6-24f0-450e-b911-e04e50e846d3" providerId="ADAL" clId="{BC1179E4-63D9-AC4F-92CB-B1517E01CFE1}" dt="2022-04-27T21:54:30.664" v="16" actId="167"/>
            <ac:picMkLst>
              <pc:docMk/>
              <pc:sldMasterMk cId="0" sldId="2147483648"/>
              <pc:sldLayoutMk cId="1590997414" sldId="2147483668"/>
              <ac:picMk id="4" creationId="{CF96187C-E10E-4EDA-B218-9FB282911D1B}"/>
            </ac:picMkLst>
          </pc:picChg>
          <pc:picChg chg="del mod">
            <ac:chgData name="IVAN ALEJANDRO ROCHA MARTINEZ" userId="fa0bb7a6-24f0-450e-b911-e04e50e846d3" providerId="ADAL" clId="{BC1179E4-63D9-AC4F-92CB-B1517E01CFE1}" dt="2022-04-27T21:54:27.278" v="14" actId="478"/>
            <ac:picMkLst>
              <pc:docMk/>
              <pc:sldMasterMk cId="0" sldId="2147483648"/>
              <pc:sldLayoutMk cId="1590997414" sldId="2147483668"/>
              <ac:picMk id="7" creationId="{3E6BA93D-4EA2-43A0-A980-1F8BDE191674}"/>
            </ac:picMkLst>
          </pc:picChg>
        </pc:sldLayoutChg>
        <pc:sldLayoutChg chg="addSp delSp modSp mod">
          <pc:chgData name="IVAN ALEJANDRO ROCHA MARTINEZ" userId="fa0bb7a6-24f0-450e-b911-e04e50e846d3" providerId="ADAL" clId="{BC1179E4-63D9-AC4F-92CB-B1517E01CFE1}" dt="2022-04-27T21:53:43.718" v="4" actId="167"/>
          <pc:sldLayoutMkLst>
            <pc:docMk/>
            <pc:sldMasterMk cId="0" sldId="2147483648"/>
            <pc:sldLayoutMk cId="4106800032" sldId="2147483669"/>
          </pc:sldLayoutMkLst>
          <pc:picChg chg="add mod">
            <ac:chgData name="IVAN ALEJANDRO ROCHA MARTINEZ" userId="fa0bb7a6-24f0-450e-b911-e04e50e846d3" providerId="ADAL" clId="{BC1179E4-63D9-AC4F-92CB-B1517E01CFE1}" dt="2022-04-27T21:53:43.718" v="4" actId="167"/>
            <ac:picMkLst>
              <pc:docMk/>
              <pc:sldMasterMk cId="0" sldId="2147483648"/>
              <pc:sldLayoutMk cId="4106800032" sldId="2147483669"/>
              <ac:picMk id="5" creationId="{23C8673E-A4F0-D5EC-C272-8FB89B10C8A3}"/>
            </ac:picMkLst>
          </pc:picChg>
          <pc:picChg chg="del">
            <ac:chgData name="IVAN ALEJANDRO ROCHA MARTINEZ" userId="fa0bb7a6-24f0-450e-b911-e04e50e846d3" providerId="ADAL" clId="{BC1179E4-63D9-AC4F-92CB-B1517E01CFE1}" dt="2022-04-27T21:53:39.594" v="2" actId="478"/>
            <ac:picMkLst>
              <pc:docMk/>
              <pc:sldMasterMk cId="0" sldId="2147483648"/>
              <pc:sldLayoutMk cId="4106800032" sldId="2147483669"/>
              <ac:picMk id="10" creationId="{51B9F4CB-D31B-4665-86AF-35A57852637A}"/>
            </ac:picMkLst>
          </pc:picChg>
        </pc:sldLayoutChg>
        <pc:sldLayoutChg chg="addSp delSp modSp mod">
          <pc:chgData name="IVAN ALEJANDRO ROCHA MARTINEZ" userId="fa0bb7a6-24f0-450e-b911-e04e50e846d3" providerId="ADAL" clId="{BC1179E4-63D9-AC4F-92CB-B1517E01CFE1}" dt="2022-04-27T21:54:15.447" v="12"/>
          <pc:sldLayoutMkLst>
            <pc:docMk/>
            <pc:sldMasterMk cId="0" sldId="2147483648"/>
            <pc:sldLayoutMk cId="4209272561" sldId="2147483670"/>
          </pc:sldLayoutMkLst>
          <pc:picChg chg="add mod">
            <ac:chgData name="IVAN ALEJANDRO ROCHA MARTINEZ" userId="fa0bb7a6-24f0-450e-b911-e04e50e846d3" providerId="ADAL" clId="{BC1179E4-63D9-AC4F-92CB-B1517E01CFE1}" dt="2022-04-27T21:54:15.447" v="12"/>
            <ac:picMkLst>
              <pc:docMk/>
              <pc:sldMasterMk cId="0" sldId="2147483648"/>
              <pc:sldLayoutMk cId="4209272561" sldId="2147483670"/>
              <ac:picMk id="3" creationId="{5FE16084-D8C6-0EC9-EE64-C2DB85F285C0}"/>
            </ac:picMkLst>
          </pc:picChg>
          <pc:picChg chg="del">
            <ac:chgData name="IVAN ALEJANDRO ROCHA MARTINEZ" userId="fa0bb7a6-24f0-450e-b911-e04e50e846d3" providerId="ADAL" clId="{BC1179E4-63D9-AC4F-92CB-B1517E01CFE1}" dt="2022-04-27T21:54:15.097" v="11" actId="478"/>
            <ac:picMkLst>
              <pc:docMk/>
              <pc:sldMasterMk cId="0" sldId="2147483648"/>
              <pc:sldLayoutMk cId="4209272561" sldId="2147483670"/>
              <ac:picMk id="7" creationId="{BC70CB36-AB91-4EEA-A8A7-D6AAF1BCC4B3}"/>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CC223DE1-5C4D-42A9-A4E7-0BA6305029E4}" type="datetimeFigureOut">
              <a:rPr lang="es-MX" smtClean="0"/>
              <a:t>28/04/2022</a:t>
            </a:fld>
            <a:endParaRPr lang="es-MX"/>
          </a:p>
        </p:txBody>
      </p:sp>
      <p:sp>
        <p:nvSpPr>
          <p:cNvPr id="4" name="Marcador de imagen de diapositiva 3"/>
          <p:cNvSpPr>
            <a:spLocks noGrp="1" noRot="1" noChangeAspect="1"/>
          </p:cNvSpPr>
          <p:nvPr>
            <p:ph type="sldImg" idx="2"/>
          </p:nvPr>
        </p:nvSpPr>
        <p:spPr>
          <a:xfrm>
            <a:off x="3281363" y="971550"/>
            <a:ext cx="3495675" cy="262255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1006475" y="3740150"/>
            <a:ext cx="8045450" cy="30607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7383463"/>
            <a:ext cx="4359275" cy="38893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5697538" y="7383463"/>
            <a:ext cx="4359275" cy="388937"/>
          </a:xfrm>
          <a:prstGeom prst="rect">
            <a:avLst/>
          </a:prstGeom>
        </p:spPr>
        <p:txBody>
          <a:bodyPr vert="horz" lIns="91440" tIns="45720" rIns="91440" bIns="45720" rtlCol="0" anchor="b"/>
          <a:lstStyle>
            <a:lvl1pPr algn="r">
              <a:defRPr sz="1200"/>
            </a:lvl1pPr>
          </a:lstStyle>
          <a:p>
            <a:fld id="{D6B3FC1A-D0FD-4F0B-8004-A2D5F8C77F73}" type="slidenum">
              <a:rPr lang="es-MX" smtClean="0"/>
              <a:t>‹#›</a:t>
            </a:fld>
            <a:endParaRPr lang="es-MX"/>
          </a:p>
        </p:txBody>
      </p:sp>
    </p:spTree>
    <p:extLst>
      <p:ext uri="{BB962C8B-B14F-4D97-AF65-F5344CB8AC3E}">
        <p14:creationId xmlns:p14="http://schemas.microsoft.com/office/powerpoint/2010/main" val="1940971961"/>
      </p:ext>
    </p:extLst>
  </p:cSld>
  <p:clrMap bg1="lt1" tx1="dk1" bg2="lt2" tx2="dk2" accent1="accent1" accent2="accent2" accent3="accent3" accent4="accent4" accent5="accent5" accent6="accent6" hlink="hlink" folHlink="folHlink"/>
  <p:notesStyle>
    <a:lvl1pPr marL="0" algn="l" defTabSz="820583" rtl="0" eaLnBrk="1" latinLnBrk="0" hangingPunct="1">
      <a:defRPr sz="1077" kern="1200">
        <a:solidFill>
          <a:schemeClr val="tx1"/>
        </a:solidFill>
        <a:latin typeface="+mn-lt"/>
        <a:ea typeface="+mn-ea"/>
        <a:cs typeface="+mn-cs"/>
      </a:defRPr>
    </a:lvl1pPr>
    <a:lvl2pPr marL="410291" algn="l" defTabSz="820583" rtl="0" eaLnBrk="1" latinLnBrk="0" hangingPunct="1">
      <a:defRPr sz="1077" kern="1200">
        <a:solidFill>
          <a:schemeClr val="tx1"/>
        </a:solidFill>
        <a:latin typeface="+mn-lt"/>
        <a:ea typeface="+mn-ea"/>
        <a:cs typeface="+mn-cs"/>
      </a:defRPr>
    </a:lvl2pPr>
    <a:lvl3pPr marL="820583" algn="l" defTabSz="820583" rtl="0" eaLnBrk="1" latinLnBrk="0" hangingPunct="1">
      <a:defRPr sz="1077" kern="1200">
        <a:solidFill>
          <a:schemeClr val="tx1"/>
        </a:solidFill>
        <a:latin typeface="+mn-lt"/>
        <a:ea typeface="+mn-ea"/>
        <a:cs typeface="+mn-cs"/>
      </a:defRPr>
    </a:lvl3pPr>
    <a:lvl4pPr marL="1230874" algn="l" defTabSz="820583" rtl="0" eaLnBrk="1" latinLnBrk="0" hangingPunct="1">
      <a:defRPr sz="1077" kern="1200">
        <a:solidFill>
          <a:schemeClr val="tx1"/>
        </a:solidFill>
        <a:latin typeface="+mn-lt"/>
        <a:ea typeface="+mn-ea"/>
        <a:cs typeface="+mn-cs"/>
      </a:defRPr>
    </a:lvl4pPr>
    <a:lvl5pPr marL="1641165" algn="l" defTabSz="820583" rtl="0" eaLnBrk="1" latinLnBrk="0" hangingPunct="1">
      <a:defRPr sz="1077" kern="1200">
        <a:solidFill>
          <a:schemeClr val="tx1"/>
        </a:solidFill>
        <a:latin typeface="+mn-lt"/>
        <a:ea typeface="+mn-ea"/>
        <a:cs typeface="+mn-cs"/>
      </a:defRPr>
    </a:lvl5pPr>
    <a:lvl6pPr marL="2051456" algn="l" defTabSz="820583" rtl="0" eaLnBrk="1" latinLnBrk="0" hangingPunct="1">
      <a:defRPr sz="1077" kern="1200">
        <a:solidFill>
          <a:schemeClr val="tx1"/>
        </a:solidFill>
        <a:latin typeface="+mn-lt"/>
        <a:ea typeface="+mn-ea"/>
        <a:cs typeface="+mn-cs"/>
      </a:defRPr>
    </a:lvl6pPr>
    <a:lvl7pPr marL="2461748" algn="l" defTabSz="820583" rtl="0" eaLnBrk="1" latinLnBrk="0" hangingPunct="1">
      <a:defRPr sz="1077" kern="1200">
        <a:solidFill>
          <a:schemeClr val="tx1"/>
        </a:solidFill>
        <a:latin typeface="+mn-lt"/>
        <a:ea typeface="+mn-ea"/>
        <a:cs typeface="+mn-cs"/>
      </a:defRPr>
    </a:lvl7pPr>
    <a:lvl8pPr marL="2872039" algn="l" defTabSz="820583" rtl="0" eaLnBrk="1" latinLnBrk="0" hangingPunct="1">
      <a:defRPr sz="1077" kern="1200">
        <a:solidFill>
          <a:schemeClr val="tx1"/>
        </a:solidFill>
        <a:latin typeface="+mn-lt"/>
        <a:ea typeface="+mn-ea"/>
        <a:cs typeface="+mn-cs"/>
      </a:defRPr>
    </a:lvl8pPr>
    <a:lvl9pPr marL="3282330" algn="l" defTabSz="820583" rtl="0" eaLnBrk="1" latinLnBrk="0" hangingPunct="1">
      <a:defRPr sz="107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3</a:t>
            </a:fld>
            <a:endParaRPr lang="es-MX"/>
          </a:p>
        </p:txBody>
      </p:sp>
    </p:spTree>
    <p:extLst>
      <p:ext uri="{BB962C8B-B14F-4D97-AF65-F5344CB8AC3E}">
        <p14:creationId xmlns:p14="http://schemas.microsoft.com/office/powerpoint/2010/main" val="4065970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4</a:t>
            </a:fld>
            <a:endParaRPr lang="es-MX"/>
          </a:p>
        </p:txBody>
      </p:sp>
    </p:spTree>
    <p:extLst>
      <p:ext uri="{BB962C8B-B14F-4D97-AF65-F5344CB8AC3E}">
        <p14:creationId xmlns:p14="http://schemas.microsoft.com/office/powerpoint/2010/main" val="222586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12</a:t>
            </a:fld>
            <a:endParaRPr lang="es-MX"/>
          </a:p>
        </p:txBody>
      </p:sp>
    </p:spTree>
    <p:extLst>
      <p:ext uri="{BB962C8B-B14F-4D97-AF65-F5344CB8AC3E}">
        <p14:creationId xmlns:p14="http://schemas.microsoft.com/office/powerpoint/2010/main" val="3607493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13</a:t>
            </a:fld>
            <a:endParaRPr lang="es-MX"/>
          </a:p>
        </p:txBody>
      </p:sp>
    </p:spTree>
    <p:extLst>
      <p:ext uri="{BB962C8B-B14F-4D97-AF65-F5344CB8AC3E}">
        <p14:creationId xmlns:p14="http://schemas.microsoft.com/office/powerpoint/2010/main" val="2554248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18</a:t>
            </a:fld>
            <a:endParaRPr lang="es-MX"/>
          </a:p>
        </p:txBody>
      </p:sp>
    </p:spTree>
    <p:extLst>
      <p:ext uri="{BB962C8B-B14F-4D97-AF65-F5344CB8AC3E}">
        <p14:creationId xmlns:p14="http://schemas.microsoft.com/office/powerpoint/2010/main" val="3576569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281363" y="971550"/>
            <a:ext cx="3495675" cy="262255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D6B3FC1A-D0FD-4F0B-8004-A2D5F8C77F73}" type="slidenum">
              <a:rPr lang="es-MX" smtClean="0"/>
              <a:t>24</a:t>
            </a:fld>
            <a:endParaRPr lang="es-MX"/>
          </a:p>
        </p:txBody>
      </p:sp>
    </p:spTree>
    <p:extLst>
      <p:ext uri="{BB962C8B-B14F-4D97-AF65-F5344CB8AC3E}">
        <p14:creationId xmlns:p14="http://schemas.microsoft.com/office/powerpoint/2010/main" val="3204892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pic>
        <p:nvPicPr>
          <p:cNvPr id="3" name="Imagen 2" descr="Grupo de personas posando para una foto&#10;&#10;Descripción generada automáticamente">
            <a:extLst>
              <a:ext uri="{FF2B5EF4-FFF2-40B4-BE49-F238E27FC236}">
                <a16:creationId xmlns:a16="http://schemas.microsoft.com/office/drawing/2014/main" id="{863158B4-5A19-4556-A5D5-EC49902121A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ortada">
    <p:bg>
      <p:bgPr>
        <a:solidFill>
          <a:schemeClr val="bg1"/>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BC2D8E6-CF82-436E-A820-5EA7E02E03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142"/>
            <a:ext cx="9144000" cy="6855714"/>
          </a:xfrm>
          <a:prstGeom prst="rect">
            <a:avLst/>
          </a:prstGeom>
        </p:spPr>
      </p:pic>
      <p:sp>
        <p:nvSpPr>
          <p:cNvPr id="2" name="Holder 2"/>
          <p:cNvSpPr>
            <a:spLocks noGrp="1"/>
          </p:cNvSpPr>
          <p:nvPr>
            <p:ph type="title" hasCustomPrompt="1"/>
          </p:nvPr>
        </p:nvSpPr>
        <p:spPr>
          <a:xfrm>
            <a:off x="727439" y="2158100"/>
            <a:ext cx="4017818" cy="504265"/>
          </a:xfrm>
          <a:prstGeom prst="rect">
            <a:avLst/>
          </a:prstGeom>
        </p:spPr>
        <p:txBody>
          <a:bodyPr lIns="0" tIns="0" rIns="0" bIns="0"/>
          <a:lstStyle>
            <a:lvl1pPr algn="ctr">
              <a:defRPr sz="3177" b="1" i="0">
                <a:solidFill>
                  <a:schemeClr val="bg1"/>
                </a:solidFill>
                <a:latin typeface="Montserrat"/>
                <a:cs typeface="Montserrat"/>
              </a:defRPr>
            </a:lvl1pPr>
          </a:lstStyle>
          <a:p>
            <a:r>
              <a:rPr lang="es-MX" dirty="0"/>
              <a:t>Nombre del curso</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cion">
    <p:bg>
      <p:bgPr>
        <a:solidFill>
          <a:schemeClr val="bg1"/>
        </a:soli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10E01DF-652F-9076-6CE2-963A81CFCF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jercicio mental">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3C8673E-A4F0-D5EC-C272-8FB89B10C8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ángulo 3">
            <a:extLst>
              <a:ext uri="{FF2B5EF4-FFF2-40B4-BE49-F238E27FC236}">
                <a16:creationId xmlns:a16="http://schemas.microsoft.com/office/drawing/2014/main" id="{3BD01B07-15C8-49B5-972E-E2DC06A7772B}"/>
              </a:ext>
            </a:extLst>
          </p:cNvPr>
          <p:cNvSpPr/>
          <p:nvPr userDrawn="1"/>
        </p:nvSpPr>
        <p:spPr>
          <a:xfrm>
            <a:off x="1866900" y="1805780"/>
            <a:ext cx="5410200" cy="3810000"/>
          </a:xfrm>
          <a:prstGeom prst="rect">
            <a:avLst/>
          </a:prstGeom>
          <a:solidFill>
            <a:schemeClr val="bg1"/>
          </a:solidFill>
          <a:ln>
            <a:noFill/>
          </a:ln>
          <a:effectLst>
            <a:outerShdw blurRad="254000" dist="38100" dir="54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4106800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xplicacion">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2855091-DC52-F631-06EA-2225505B22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7F909026-F850-4398-B862-7954E591D727}"/>
              </a:ext>
            </a:extLst>
          </p:cNvPr>
          <p:cNvSpPr>
            <a:spLocks noGrp="1"/>
          </p:cNvSpPr>
          <p:nvPr>
            <p:ph type="title"/>
          </p:nvPr>
        </p:nvSpPr>
        <p:spPr>
          <a:xfrm>
            <a:off x="533400" y="1143000"/>
            <a:ext cx="7467600" cy="51816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793896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das">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D85860A-30C1-DB07-A11F-C6BCD10C8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9" y="0"/>
            <a:ext cx="9144000" cy="6858000"/>
          </a:xfrm>
          <a:prstGeom prst="rect">
            <a:avLst/>
          </a:prstGeom>
        </p:spPr>
      </p:pic>
      <p:sp>
        <p:nvSpPr>
          <p:cNvPr id="2" name="Título 1">
            <a:extLst>
              <a:ext uri="{FF2B5EF4-FFF2-40B4-BE49-F238E27FC236}">
                <a16:creationId xmlns:a16="http://schemas.microsoft.com/office/drawing/2014/main" id="{364F3FF5-18E6-430E-BB62-4B3E47978E21}"/>
              </a:ext>
            </a:extLst>
          </p:cNvPr>
          <p:cNvSpPr>
            <a:spLocks noGrp="1"/>
          </p:cNvSpPr>
          <p:nvPr>
            <p:ph type="title"/>
          </p:nvPr>
        </p:nvSpPr>
        <p:spPr>
          <a:xfrm>
            <a:off x="381000" y="1143000"/>
            <a:ext cx="7620000" cy="5334000"/>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601919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Actividas">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FE16084-D8C6-0EC9-EE64-C2DB85F285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0927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ierre">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CF96187C-E10E-4EDA-B218-9FB282911D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ítulo 1">
            <a:extLst>
              <a:ext uri="{FF2B5EF4-FFF2-40B4-BE49-F238E27FC236}">
                <a16:creationId xmlns:a16="http://schemas.microsoft.com/office/drawing/2014/main" id="{2816AC65-5743-4CB1-B53E-B08C9811667F}"/>
              </a:ext>
            </a:extLst>
          </p:cNvPr>
          <p:cNvSpPr>
            <a:spLocks noGrp="1"/>
          </p:cNvSpPr>
          <p:nvPr>
            <p:ph type="title"/>
          </p:nvPr>
        </p:nvSpPr>
        <p:spPr>
          <a:xfrm>
            <a:off x="533400" y="1219199"/>
            <a:ext cx="7543800" cy="5236533"/>
          </a:xfrm>
          <a:prstGeom prst="rect">
            <a:avLst/>
          </a:prstGeom>
        </p:spPr>
        <p:txBody>
          <a:bodyPr/>
          <a:lstStyle>
            <a:lvl1pPr>
              <a:defRPr sz="1100">
                <a:latin typeface="Montserrat" panose="00000500000000000000" pitchFamily="2" charset="0"/>
              </a:defRPr>
            </a:lvl1pPr>
          </a:lstStyle>
          <a:p>
            <a:r>
              <a:rPr lang="es-ES" dirty="0"/>
              <a:t>Haga clic para modificar el estilo de título del patrón</a:t>
            </a:r>
            <a:endParaRPr lang="es-MX" dirty="0"/>
          </a:p>
        </p:txBody>
      </p:sp>
    </p:spTree>
    <p:extLst>
      <p:ext uri="{BB962C8B-B14F-4D97-AF65-F5344CB8AC3E}">
        <p14:creationId xmlns:p14="http://schemas.microsoft.com/office/powerpoint/2010/main" val="159099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096000" y="6656295"/>
            <a:ext cx="2918690" cy="108619"/>
          </a:xfrm>
          <a:prstGeom prst="rect">
            <a:avLst/>
          </a:prstGeom>
        </p:spPr>
        <p:txBody>
          <a:bodyPr wrap="square" lIns="0" tIns="0" rIns="0" bIns="0">
            <a:spAutoFit/>
          </a:bodyPr>
          <a:lstStyle>
            <a:lvl1pPr>
              <a:defRPr sz="706" b="0" i="0">
                <a:solidFill>
                  <a:schemeClr val="bg1">
                    <a:lumMod val="65000"/>
                  </a:schemeClr>
                </a:solidFill>
                <a:latin typeface="Montserrat SemiBold"/>
                <a:cs typeface="Montserrat SemiBold"/>
              </a:defRPr>
            </a:lvl1pPr>
          </a:lstStyle>
          <a:p>
            <a:pPr marL="11206">
              <a:spcBef>
                <a:spcPts val="66"/>
              </a:spcBef>
            </a:pPr>
            <a:r>
              <a:rPr lang="es-ES" spc="-4"/>
              <a:t>Derechos</a:t>
            </a:r>
            <a:r>
              <a:rPr lang="es-ES" spc="4"/>
              <a:t> </a:t>
            </a:r>
            <a:r>
              <a:rPr lang="es-ES"/>
              <a:t>de</a:t>
            </a:r>
            <a:r>
              <a:rPr lang="es-ES" spc="9"/>
              <a:t> </a:t>
            </a:r>
            <a:r>
              <a:rPr lang="es-ES" spc="-4"/>
              <a:t>Autor</a:t>
            </a:r>
            <a:r>
              <a:rPr lang="es-ES" spc="9"/>
              <a:t> </a:t>
            </a:r>
            <a:r>
              <a:rPr lang="es-ES" spc="-4"/>
              <a:t>Reservados.</a:t>
            </a:r>
            <a:r>
              <a:rPr lang="es-ES" spc="9"/>
              <a:t> </a:t>
            </a:r>
            <a:r>
              <a:rPr lang="es-ES" spc="-4"/>
              <a:t>UNIVERSIDAD</a:t>
            </a:r>
            <a:r>
              <a:rPr lang="es-ES" spc="4"/>
              <a:t> </a:t>
            </a:r>
            <a:r>
              <a:rPr lang="es-ES" spc="-4"/>
              <a:t>TECMILENIO®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9" r:id="rId4"/>
    <p:sldLayoutId id="2147483666" r:id="rId5"/>
    <p:sldLayoutId id="2147483667" r:id="rId6"/>
    <p:sldLayoutId id="2147483670" r:id="rId7"/>
    <p:sldLayoutId id="2147483668" r:id="rId8"/>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hyperlink" Target="https://youtu.be/ja21zRWoTCk"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3629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3886200"/>
            <a:ext cx="8077200" cy="1104900"/>
          </a:xfrm>
          <a:prstGeom prst="rect">
            <a:avLst/>
          </a:prstGeom>
        </p:spPr>
        <p:txBody>
          <a:bodyPr/>
          <a:lstStyle>
            <a:lvl1pPr>
              <a:defRPr>
                <a:latin typeface="+mj-lt"/>
                <a:ea typeface="+mj-ea"/>
                <a:cs typeface="+mj-cs"/>
              </a:defRPr>
            </a:lvl1pPr>
          </a:lstStyle>
          <a:p>
            <a:r>
              <a:rPr lang="es-MX" sz="1400" spc="-30" dirty="0">
                <a:solidFill>
                  <a:srgbClr val="333333"/>
                </a:solidFill>
              </a:rPr>
              <a:t>Los servicios o productos financieros que se mueven en los diferentes mercados financieros </a:t>
            </a:r>
            <a:r>
              <a:rPr lang="es-MX" sz="1400" dirty="0">
                <a:solidFill>
                  <a:srgbClr val="333333"/>
                </a:solidFill>
              </a:rPr>
              <a:t>surgen de una necesidad. La figura de la carta de crédito no es una excepción, ya que debido a la globalización y a que actualmente se puede comercializar con cualquier país, también se tiene que aplicar herramientas que faciliten esto.</a:t>
            </a:r>
          </a:p>
          <a:p>
            <a:endParaRPr lang="es-MX" sz="1400" dirty="0">
              <a:solidFill>
                <a:srgbClr val="333333"/>
              </a:solidFill>
            </a:endParaRPr>
          </a:p>
          <a:p>
            <a:r>
              <a:rPr lang="es-MX" sz="1400" dirty="0">
                <a:solidFill>
                  <a:srgbClr val="333333"/>
                </a:solidFill>
              </a:rPr>
              <a:t>Las cartas de crédito son una excelente herramienta para facilitar el comercio entre las partes involucradas, formalizando la operación, protegiéndola y aminorando el riesgo de incumplimiento.</a:t>
            </a:r>
          </a:p>
          <a:p>
            <a:endParaRPr lang="es-MX" sz="1400" dirty="0">
              <a:solidFill>
                <a:srgbClr val="333333"/>
              </a:solidFill>
            </a:endParaRPr>
          </a:p>
        </p:txBody>
      </p:sp>
      <p:pic>
        <p:nvPicPr>
          <p:cNvPr id="12" name="Picture 4">
            <a:extLst>
              <a:ext uri="{FF2B5EF4-FFF2-40B4-BE49-F238E27FC236}">
                <a16:creationId xmlns:a16="http://schemas.microsoft.com/office/drawing/2014/main" id="{0EACB3CF-C1C5-3E43-814A-B8850DEA74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 t="17500" r="-362" b="4375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387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42DA76-1E93-4B8B-B8D4-AC54621293F5}"/>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7" name="CuadroTexto 6">
            <a:extLst>
              <a:ext uri="{FF2B5EF4-FFF2-40B4-BE49-F238E27FC236}">
                <a16:creationId xmlns:a16="http://schemas.microsoft.com/office/drawing/2014/main" id="{A6A5458D-EB75-9A44-8AEF-EFA48FD80B18}"/>
              </a:ext>
            </a:extLst>
          </p:cNvPr>
          <p:cNvSpPr txBox="1"/>
          <p:nvPr/>
        </p:nvSpPr>
        <p:spPr>
          <a:xfrm>
            <a:off x="537882" y="1593574"/>
            <a:ext cx="3581400" cy="2031325"/>
          </a:xfrm>
          <a:prstGeom prst="rect">
            <a:avLst/>
          </a:prstGeom>
          <a:noFill/>
        </p:spPr>
        <p:txBody>
          <a:bodyPr wrap="square">
            <a:spAutoFit/>
          </a:bodyPr>
          <a:lstStyle/>
          <a:p>
            <a:r>
              <a:rPr lang="es-MX" sz="1400" b="1" dirty="0">
                <a:solidFill>
                  <a:srgbClr val="2CA640"/>
                </a:solidFill>
              </a:rPr>
              <a:t>1. </a:t>
            </a:r>
            <a:r>
              <a:rPr lang="es-MX" sz="1400" dirty="0"/>
              <a:t>Reúnete con tus compañeros y comenten.</a:t>
            </a:r>
          </a:p>
          <a:p>
            <a:endParaRPr lang="es-MX" sz="1400" dirty="0"/>
          </a:p>
          <a:p>
            <a:pPr marL="285750" indent="-285750">
              <a:buFont typeface="Arial" panose="020B0604020202020204" pitchFamily="34" charset="0"/>
              <a:buChar char="•"/>
            </a:pPr>
            <a:r>
              <a:rPr lang="es-MX" sz="1400" dirty="0"/>
              <a:t>¿Qué es un factoraje financiero?</a:t>
            </a:r>
          </a:p>
          <a:p>
            <a:pPr marL="285750" indent="-285750">
              <a:buFont typeface="Arial" panose="020B0604020202020204" pitchFamily="34" charset="0"/>
              <a:buChar char="•"/>
            </a:pPr>
            <a:endParaRPr lang="es-MX" sz="1400" dirty="0"/>
          </a:p>
          <a:p>
            <a:pPr marL="285750" indent="-285750">
              <a:buFont typeface="Arial" panose="020B0604020202020204" pitchFamily="34" charset="0"/>
              <a:buChar char="•"/>
            </a:pPr>
            <a:r>
              <a:rPr lang="es-MX" sz="1400" dirty="0"/>
              <a:t>¿Qué es una empresa de factoraje?</a:t>
            </a:r>
          </a:p>
          <a:p>
            <a:endParaRPr lang="es-MX" sz="1400" dirty="0"/>
          </a:p>
          <a:p>
            <a:endParaRPr lang="es-MX" sz="1400" dirty="0"/>
          </a:p>
        </p:txBody>
      </p:sp>
      <p:pic>
        <p:nvPicPr>
          <p:cNvPr id="10" name="Imagen 9">
            <a:extLst>
              <a:ext uri="{FF2B5EF4-FFF2-40B4-BE49-F238E27FC236}">
                <a16:creationId xmlns:a16="http://schemas.microsoft.com/office/drawing/2014/main" id="{07507D59-93CA-1F4F-A1BF-DC302A46D733}"/>
              </a:ext>
            </a:extLst>
          </p:cNvPr>
          <p:cNvPicPr>
            <a:picLocks noChangeAspect="1"/>
          </p:cNvPicPr>
          <p:nvPr/>
        </p:nvPicPr>
        <p:blipFill rotWithShape="1">
          <a:blip r:embed="rId2">
            <a:extLst>
              <a:ext uri="{28A0092B-C50C-407E-A947-70E740481C1C}">
                <a14:useLocalDpi xmlns:a14="http://schemas.microsoft.com/office/drawing/2010/main" val="0"/>
              </a:ext>
            </a:extLst>
          </a:blip>
          <a:srcRect l="11767" r="22405"/>
          <a:stretch/>
        </p:blipFill>
        <p:spPr>
          <a:xfrm>
            <a:off x="4554254" y="1104900"/>
            <a:ext cx="4589745" cy="4648200"/>
          </a:xfrm>
          <a:prstGeom prst="rect">
            <a:avLst/>
          </a:prstGeom>
        </p:spPr>
      </p:pic>
    </p:spTree>
    <p:extLst>
      <p:ext uri="{BB962C8B-B14F-4D97-AF65-F5344CB8AC3E}">
        <p14:creationId xmlns:p14="http://schemas.microsoft.com/office/powerpoint/2010/main" val="500685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533399" y="3664101"/>
            <a:ext cx="4343401"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10. Factoraje financiero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1218297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8" y="1091175"/>
            <a:ext cx="3679862" cy="5132849"/>
          </a:xfrm>
          <a:prstGeom prst="rect">
            <a:avLst/>
          </a:prstGeom>
        </p:spPr>
        <p:txBody>
          <a:bodyPr/>
          <a:lstStyle/>
          <a:p>
            <a:pPr algn="l">
              <a:lnSpc>
                <a:spcPts val="1480"/>
              </a:lnSpc>
            </a:pPr>
            <a:r>
              <a:rPr lang="es-MX" sz="1400" dirty="0">
                <a:solidFill>
                  <a:srgbClr val="333333"/>
                </a:solidFill>
              </a:rPr>
              <a:t>Imagina que trabajas en una empresa que se dedica a la comercialización de canceles para baño, hoy uno de sus proveedores publica una oferta muy </a:t>
            </a:r>
            <a:r>
              <a:rPr lang="es-MX" sz="1400" spc="-90" dirty="0">
                <a:solidFill>
                  <a:srgbClr val="333333"/>
                </a:solidFill>
              </a:rPr>
              <a:t>atractiva en los productos que comercializas. </a:t>
            </a:r>
            <a:r>
              <a:rPr lang="es-MX" sz="1400" dirty="0">
                <a:solidFill>
                  <a:srgbClr val="333333"/>
                </a:solidFill>
              </a:rPr>
              <a:t>Estás encargado de la administración del negocio y por lo </a:t>
            </a:r>
            <a:r>
              <a:rPr lang="es-MX" sz="1400" spc="-40" dirty="0">
                <a:solidFill>
                  <a:srgbClr val="333333"/>
                </a:solidFill>
              </a:rPr>
              <a:t>tanto en la gestión del capital de trabajo. </a:t>
            </a:r>
            <a:r>
              <a:rPr lang="es-MX" sz="1400" dirty="0">
                <a:solidFill>
                  <a:srgbClr val="333333"/>
                </a:solidFill>
              </a:rPr>
              <a:t>De acuerdo a su programa de cobros y pagos no tienen la liquidez en este momento para aprovechar dicho descuento.</a:t>
            </a:r>
            <a:br>
              <a:rPr lang="es-MX" sz="1400" dirty="0">
                <a:solidFill>
                  <a:srgbClr val="333333"/>
                </a:solidFill>
              </a:rPr>
            </a:br>
            <a:br>
              <a:rPr lang="es-MX" sz="1400" dirty="0">
                <a:solidFill>
                  <a:srgbClr val="333333"/>
                </a:solidFill>
              </a:rPr>
            </a:br>
            <a:r>
              <a:rPr lang="es-MX" sz="1400" dirty="0">
                <a:solidFill>
                  <a:srgbClr val="333333"/>
                </a:solidFill>
              </a:rPr>
              <a:t>Como buen administrador quieres informarte de varias alternativas de financiamiento, al ir al banco este te da a conocer varios instrumentos de financiamiento a corto plazo, entre ellos está la operación de factoraje, el cual consiste en vender en anticipado sus cuentas por cobrar.</a:t>
            </a:r>
            <a:br>
              <a:rPr lang="es-MX" sz="1400" dirty="0">
                <a:solidFill>
                  <a:srgbClr val="333333"/>
                </a:solidFill>
              </a:rPr>
            </a:br>
            <a:br>
              <a:rPr lang="es-MX" sz="1400" dirty="0">
                <a:solidFill>
                  <a:srgbClr val="333333"/>
                </a:solidFill>
              </a:rPr>
            </a:br>
            <a:r>
              <a:rPr lang="es-MX" sz="1400" dirty="0">
                <a:solidFill>
                  <a:srgbClr val="333333"/>
                </a:solidFill>
              </a:rPr>
              <a:t>En el banco explican que ellos te dan </a:t>
            </a:r>
            <a:r>
              <a:rPr lang="es-MX" sz="1400" spc="-60" dirty="0">
                <a:solidFill>
                  <a:srgbClr val="333333"/>
                </a:solidFill>
              </a:rPr>
              <a:t>parte del monto que ampara las cuentas </a:t>
            </a:r>
            <a:r>
              <a:rPr lang="es-MX" sz="1400" dirty="0">
                <a:solidFill>
                  <a:srgbClr val="333333"/>
                </a:solidFill>
              </a:rPr>
              <a:t>por cobrar y el resto al ser cobradas se </a:t>
            </a:r>
            <a:r>
              <a:rPr lang="es-MX" sz="1400" spc="-40" dirty="0">
                <a:solidFill>
                  <a:srgbClr val="333333"/>
                </a:solidFill>
              </a:rPr>
              <a:t>lo completarán quitando las comisiones </a:t>
            </a:r>
            <a:r>
              <a:rPr lang="es-MX" sz="1400" dirty="0">
                <a:solidFill>
                  <a:srgbClr val="333333"/>
                </a:solidFill>
              </a:rPr>
              <a:t>que cobre esta institución por otorgar este servicio de financiamiento.</a:t>
            </a:r>
            <a:br>
              <a:rPr lang="es-MX" sz="1400" dirty="0"/>
            </a:br>
            <a:br>
              <a:rPr lang="es-MX" sz="1400" dirty="0"/>
            </a:b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a:blip r:embed="rId3">
            <a:extLst>
              <a:ext uri="{28A0092B-C50C-407E-A947-70E740481C1C}">
                <a14:useLocalDpi xmlns:a14="http://schemas.microsoft.com/office/drawing/2010/main" val="0"/>
              </a:ext>
            </a:extLst>
          </a:blip>
          <a:srcRect l="20536" r="20536"/>
          <a:stretch/>
        </p:blipFill>
        <p:spPr>
          <a:xfrm>
            <a:off x="0" y="1066800"/>
            <a:ext cx="4572000" cy="5181600"/>
          </a:xfrm>
          <a:prstGeom prst="rect">
            <a:avLst/>
          </a:prstGeom>
        </p:spPr>
      </p:pic>
    </p:spTree>
    <p:extLst>
      <p:ext uri="{BB962C8B-B14F-4D97-AF65-F5344CB8AC3E}">
        <p14:creationId xmlns:p14="http://schemas.microsoft.com/office/powerpoint/2010/main" val="3092987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A606313-6770-2F4E-98D9-2B8D2979353D}"/>
              </a:ext>
            </a:extLst>
          </p:cNvPr>
          <p:cNvSpPr/>
          <p:nvPr/>
        </p:nvSpPr>
        <p:spPr>
          <a:xfrm>
            <a:off x="0" y="1600200"/>
            <a:ext cx="4572000" cy="5257800"/>
          </a:xfrm>
          <a:prstGeom prst="rect">
            <a:avLst/>
          </a:prstGeom>
          <a:solidFill>
            <a:srgbClr val="265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Definición</a:t>
            </a:r>
            <a:endParaRPr lang="es-MX" sz="1400" dirty="0"/>
          </a:p>
        </p:txBody>
      </p:sp>
      <p:sp>
        <p:nvSpPr>
          <p:cNvPr id="6" name="Título 1">
            <a:extLst>
              <a:ext uri="{FF2B5EF4-FFF2-40B4-BE49-F238E27FC236}">
                <a16:creationId xmlns:a16="http://schemas.microsoft.com/office/drawing/2014/main" id="{A8E5E74E-EF46-DB46-A345-5016CA5A8011}"/>
              </a:ext>
            </a:extLst>
          </p:cNvPr>
          <p:cNvSpPr txBox="1">
            <a:spLocks/>
          </p:cNvSpPr>
          <p:nvPr/>
        </p:nvSpPr>
        <p:spPr>
          <a:xfrm>
            <a:off x="533400" y="2895600"/>
            <a:ext cx="3657600" cy="2362200"/>
          </a:xfrm>
          <a:prstGeom prst="rect">
            <a:avLst/>
          </a:prstGeom>
        </p:spPr>
        <p:txBody>
          <a:bodyPr/>
          <a:lstStyle>
            <a:lvl1pPr>
              <a:defRPr>
                <a:latin typeface="+mj-lt"/>
                <a:ea typeface="+mj-ea"/>
                <a:cs typeface="+mj-cs"/>
              </a:defRPr>
            </a:lvl1pPr>
          </a:lstStyle>
          <a:p>
            <a:r>
              <a:rPr lang="es-MX" sz="1400" spc="-50" dirty="0">
                <a:solidFill>
                  <a:schemeClr val="bg1"/>
                </a:solidFill>
              </a:rPr>
              <a:t>El Factoraje financiero es un servicio que </a:t>
            </a:r>
            <a:r>
              <a:rPr lang="es-MX" sz="1400" spc="-80" dirty="0">
                <a:solidFill>
                  <a:schemeClr val="bg1"/>
                </a:solidFill>
              </a:rPr>
              <a:t>se originó como una opción alternativa </a:t>
            </a:r>
            <a:r>
              <a:rPr lang="es-MX" sz="1400" dirty="0">
                <a:solidFill>
                  <a:schemeClr val="bg1"/>
                </a:solidFill>
              </a:rPr>
              <a:t>de </a:t>
            </a:r>
            <a:r>
              <a:rPr lang="es-MX" sz="1400" spc="-60" dirty="0">
                <a:solidFill>
                  <a:schemeClr val="bg1"/>
                </a:solidFill>
              </a:rPr>
              <a:t>financiamiento a corto plazo. Este meca-nismo </a:t>
            </a:r>
            <a:r>
              <a:rPr lang="es-MX" sz="1400" spc="-30" dirty="0">
                <a:solidFill>
                  <a:schemeClr val="bg1"/>
                </a:solidFill>
              </a:rPr>
              <a:t>funciona a través de la venta de </a:t>
            </a:r>
            <a:r>
              <a:rPr lang="es-MX" sz="1400" spc="-120" dirty="0">
                <a:solidFill>
                  <a:schemeClr val="bg1"/>
                </a:solidFill>
              </a:rPr>
              <a:t>cuentas por cobrar, de empresas comerciales, </a:t>
            </a:r>
            <a:r>
              <a:rPr lang="es-MX" sz="1400" spc="-50" dirty="0">
                <a:solidFill>
                  <a:schemeClr val="bg1"/>
                </a:solidFill>
              </a:rPr>
              <a:t>industriales, </a:t>
            </a:r>
            <a:r>
              <a:rPr lang="es-MX" sz="1400" spc="-60" dirty="0">
                <a:solidFill>
                  <a:schemeClr val="bg1"/>
                </a:solidFill>
              </a:rPr>
              <a:t>de servicios o de personas físicas con actividad </a:t>
            </a:r>
            <a:r>
              <a:rPr lang="es-MX" sz="1400" dirty="0">
                <a:solidFill>
                  <a:schemeClr val="bg1"/>
                </a:solidFill>
              </a:rPr>
              <a:t>empresarial.</a:t>
            </a:r>
          </a:p>
          <a:p>
            <a:endParaRPr lang="es-MX" sz="1400" dirty="0">
              <a:solidFill>
                <a:schemeClr val="bg1"/>
              </a:solidFill>
            </a:endParaRPr>
          </a:p>
          <a:p>
            <a:r>
              <a:rPr lang="es-MX" sz="1400" dirty="0">
                <a:solidFill>
                  <a:schemeClr val="bg1"/>
                </a:solidFill>
              </a:rPr>
              <a:t>Las cuentas por cobrar que se pueden comercializar son:</a:t>
            </a:r>
          </a:p>
          <a:p>
            <a:endParaRPr lang="es-MX" sz="1400" dirty="0">
              <a:solidFill>
                <a:schemeClr val="bg1"/>
              </a:solidFill>
            </a:endParaRPr>
          </a:p>
        </p:txBody>
      </p:sp>
      <p:pic>
        <p:nvPicPr>
          <p:cNvPr id="3" name="Imagen 2">
            <a:extLst>
              <a:ext uri="{FF2B5EF4-FFF2-40B4-BE49-F238E27FC236}">
                <a16:creationId xmlns:a16="http://schemas.microsoft.com/office/drawing/2014/main" id="{D1653B31-E08C-C847-9931-E0A241DEBA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273" y="2252758"/>
            <a:ext cx="3647884" cy="3647884"/>
          </a:xfrm>
          <a:prstGeom prst="rect">
            <a:avLst/>
          </a:prstGeom>
        </p:spPr>
      </p:pic>
    </p:spTree>
    <p:extLst>
      <p:ext uri="{BB962C8B-B14F-4D97-AF65-F5344CB8AC3E}">
        <p14:creationId xmlns:p14="http://schemas.microsoft.com/office/powerpoint/2010/main" val="260231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5" name="Título 1">
            <a:extLst>
              <a:ext uri="{FF2B5EF4-FFF2-40B4-BE49-F238E27FC236}">
                <a16:creationId xmlns:a16="http://schemas.microsoft.com/office/drawing/2014/main" id="{3E9AF574-7324-4E46-B16B-4BF5D40504B7}"/>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t>Tipos de factoraje</a:t>
            </a:r>
            <a:endParaRPr lang="es-MX" sz="1400" dirty="0"/>
          </a:p>
        </p:txBody>
      </p:sp>
      <p:sp>
        <p:nvSpPr>
          <p:cNvPr id="19" name="Título 1">
            <a:extLst>
              <a:ext uri="{FF2B5EF4-FFF2-40B4-BE49-F238E27FC236}">
                <a16:creationId xmlns:a16="http://schemas.microsoft.com/office/drawing/2014/main" id="{2D91D357-0F2F-264B-9CB1-0D5AE6B4D6E4}"/>
              </a:ext>
            </a:extLst>
          </p:cNvPr>
          <p:cNvSpPr txBox="1">
            <a:spLocks/>
          </p:cNvSpPr>
          <p:nvPr/>
        </p:nvSpPr>
        <p:spPr>
          <a:xfrm>
            <a:off x="1149351" y="5453269"/>
            <a:ext cx="6845299" cy="566531"/>
          </a:xfrm>
          <a:prstGeom prst="rect">
            <a:avLst/>
          </a:prstGeom>
        </p:spPr>
        <p:txBody>
          <a:bodyPr/>
          <a:lstStyle>
            <a:lvl1pPr>
              <a:defRPr>
                <a:latin typeface="+mj-lt"/>
                <a:ea typeface="+mj-ea"/>
                <a:cs typeface="+mj-cs"/>
              </a:defRPr>
            </a:lvl1pPr>
          </a:lstStyle>
          <a:p>
            <a:r>
              <a:rPr lang="es-MX" sz="1400" dirty="0">
                <a:solidFill>
                  <a:schemeClr val="bg1"/>
                </a:solidFill>
              </a:rPr>
              <a:t>Cabe mencionar  que este instrumento financiero está regulado por los artículos 170 a 174 de la Ley General de Títulos y Operaciones de Crédito.</a:t>
            </a:r>
          </a:p>
        </p:txBody>
      </p:sp>
      <p:pic>
        <p:nvPicPr>
          <p:cNvPr id="3" name="Imagen 2">
            <a:extLst>
              <a:ext uri="{FF2B5EF4-FFF2-40B4-BE49-F238E27FC236}">
                <a16:creationId xmlns:a16="http://schemas.microsoft.com/office/drawing/2014/main" id="{130D878A-FDC9-324F-8D91-428F604DA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7312" y="1600200"/>
            <a:ext cx="6286500" cy="4902200"/>
          </a:xfrm>
          <a:prstGeom prst="rect">
            <a:avLst/>
          </a:prstGeom>
        </p:spPr>
      </p:pic>
    </p:spTree>
    <p:extLst>
      <p:ext uri="{BB962C8B-B14F-4D97-AF65-F5344CB8AC3E}">
        <p14:creationId xmlns:p14="http://schemas.microsoft.com/office/powerpoint/2010/main" val="27195777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33400" y="4191001"/>
            <a:ext cx="8077200" cy="990600"/>
          </a:xfrm>
          <a:prstGeom prst="rect">
            <a:avLst/>
          </a:prstGeom>
        </p:spPr>
        <p:txBody>
          <a:bodyPr/>
          <a:lstStyle>
            <a:lvl1pPr>
              <a:defRPr>
                <a:latin typeface="+mj-lt"/>
                <a:ea typeface="+mj-ea"/>
                <a:cs typeface="+mj-cs"/>
              </a:defRPr>
            </a:lvl1pPr>
          </a:lstStyle>
          <a:p>
            <a:r>
              <a:rPr lang="es-MX" sz="1400" spc="-20" dirty="0">
                <a:solidFill>
                  <a:srgbClr val="333333"/>
                </a:solidFill>
              </a:rPr>
              <a:t>Podemos concluir que la figura del factoraje financiero se ha situado como una alternativa </a:t>
            </a:r>
            <a:r>
              <a:rPr lang="es-MX" sz="1400" dirty="0">
                <a:solidFill>
                  <a:srgbClr val="333333"/>
                </a:solidFill>
              </a:rPr>
              <a:t>viable de financiamiento, aun cuando muchas veces este financiamiento es de más alto </a:t>
            </a:r>
            <a:r>
              <a:rPr lang="es-MX" sz="1400" spc="-30" dirty="0">
                <a:solidFill>
                  <a:srgbClr val="333333"/>
                </a:solidFill>
              </a:rPr>
              <a:t>costo en comparación a una alternativa de crédito simple a corto plazo o crédito revolvente, </a:t>
            </a:r>
            <a:r>
              <a:rPr lang="es-MX" sz="1400" dirty="0">
                <a:solidFill>
                  <a:srgbClr val="333333"/>
                </a:solidFill>
              </a:rPr>
              <a:t>es también una opción viable para mejorar la liquidez de las empresas.</a:t>
            </a:r>
            <a:endParaRPr lang="es-MX" sz="1400" dirty="0"/>
          </a:p>
        </p:txBody>
      </p:sp>
      <p:pic>
        <p:nvPicPr>
          <p:cNvPr id="6" name="Picture 4">
            <a:extLst>
              <a:ext uri="{FF2B5EF4-FFF2-40B4-BE49-F238E27FC236}">
                <a16:creationId xmlns:a16="http://schemas.microsoft.com/office/drawing/2014/main" id="{89D03E67-914F-D142-B2D6-681FCC139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939" b="3939"/>
          <a:stretch/>
        </p:blipFill>
        <p:spPr bwMode="auto">
          <a:xfrm>
            <a:off x="0" y="1066800"/>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85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55812" y="1600200"/>
            <a:ext cx="3715578" cy="1600438"/>
          </a:xfrm>
          <a:prstGeom prst="rect">
            <a:avLst/>
          </a:prstGeom>
          <a:noFill/>
        </p:spPr>
        <p:txBody>
          <a:bodyPr wrap="square">
            <a:spAutoFit/>
          </a:bodyPr>
          <a:lstStyle/>
          <a:p>
            <a:r>
              <a:rPr lang="es-MX" sz="1400" b="1" dirty="0">
                <a:solidFill>
                  <a:srgbClr val="2CA640"/>
                </a:solidFill>
                <a:latin typeface="+mj-lt"/>
              </a:rPr>
              <a:t>1. </a:t>
            </a:r>
            <a:r>
              <a:rPr lang="es-MX" sz="1400" dirty="0">
                <a:solidFill>
                  <a:srgbClr val="333333"/>
                </a:solidFill>
                <a:latin typeface="+mj-lt"/>
              </a:rPr>
              <a:t>Reúnete con tus compañeros e investiguen cuáles son los requisitos para solicitar un factoraje y los costos en los que se incurre la solicitud.</a:t>
            </a:r>
            <a:br>
              <a:rPr lang="es-MX" sz="1400" dirty="0">
                <a:solidFill>
                  <a:srgbClr val="333333"/>
                </a:solidFill>
                <a:latin typeface="+mj-lt"/>
              </a:rPr>
            </a:br>
            <a:br>
              <a:rPr lang="es-MX" sz="1400" dirty="0">
                <a:solidFill>
                  <a:srgbClr val="333333"/>
                </a:solidFill>
                <a:latin typeface="+mj-lt"/>
              </a:rPr>
            </a:br>
            <a:br>
              <a:rPr lang="es-MX" sz="1400" dirty="0">
                <a:solidFill>
                  <a:srgbClr val="333333"/>
                </a:solidFill>
                <a:latin typeface="+mj-lt"/>
              </a:rPr>
            </a:br>
            <a:endParaRPr lang="es-MX" sz="1400" dirty="0">
              <a:latin typeface="+mj-lt"/>
            </a:endParaRP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213" r="17213"/>
          <a:stretch/>
        </p:blipFill>
        <p:spPr>
          <a:xfrm>
            <a:off x="4572000" y="1091330"/>
            <a:ext cx="4572000" cy="4648200"/>
          </a:xfrm>
          <a:prstGeom prst="rect">
            <a:avLst/>
          </a:prstGeom>
        </p:spPr>
      </p:pic>
    </p:spTree>
    <p:extLst>
      <p:ext uri="{BB962C8B-B14F-4D97-AF65-F5344CB8AC3E}">
        <p14:creationId xmlns:p14="http://schemas.microsoft.com/office/powerpoint/2010/main" val="362221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664101"/>
            <a:ext cx="4747709"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11. Planeación de deuda a corto plazo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285921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4980449"/>
          </a:xfrm>
          <a:prstGeom prst="rect">
            <a:avLst/>
          </a:prstGeom>
        </p:spPr>
        <p:txBody>
          <a:bodyPr/>
          <a:lstStyle>
            <a:lvl1pPr>
              <a:defRPr>
                <a:latin typeface="+mj-lt"/>
                <a:ea typeface="+mj-ea"/>
                <a:cs typeface="+mj-cs"/>
              </a:defRPr>
            </a:lvl1pPr>
          </a:lstStyle>
          <a:p>
            <a:r>
              <a:rPr lang="es-MX" sz="1400" b="1" dirty="0">
                <a:solidFill>
                  <a:srgbClr val="333333"/>
                </a:solidFill>
              </a:rPr>
              <a:t>¿Cómo haces uso de tu tarjeta de crédito personal?</a:t>
            </a:r>
          </a:p>
          <a:p>
            <a:endParaRPr lang="es-MX" sz="1400" dirty="0">
              <a:solidFill>
                <a:srgbClr val="333333"/>
              </a:solidFill>
            </a:endParaRPr>
          </a:p>
          <a:p>
            <a:r>
              <a:rPr lang="es-MX" sz="1400" dirty="0">
                <a:solidFill>
                  <a:srgbClr val="333333"/>
                </a:solidFill>
              </a:rPr>
              <a:t>Si eres responsable y no tomas en cuenta los programas de fidelidad (como puntos o millas), seguramente evalúas tu efectivo disponible y lo </a:t>
            </a:r>
            <a:r>
              <a:rPr lang="es-MX" sz="1400" spc="-50" dirty="0">
                <a:solidFill>
                  <a:srgbClr val="333333"/>
                </a:solidFill>
              </a:rPr>
              <a:t>enfrentas a los gastos que vas a realizar </a:t>
            </a:r>
            <a:r>
              <a:rPr lang="es-MX" sz="1400" dirty="0">
                <a:solidFill>
                  <a:srgbClr val="333333"/>
                </a:solidFill>
              </a:rPr>
              <a:t>en el mes o en el periodo en el que corta tu tarjeta. El faltante es lo que financias con un crédito de cuenta corriente como lo es una tarjeta de crédito. Básicamente así funciona también la planeación de deuda a corto plazo de una empresa, pero involucrando un mayor número de factores.</a:t>
            </a:r>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rotWithShape="1">
          <a:blip r:embed="rId2">
            <a:extLst>
              <a:ext uri="{28A0092B-C50C-407E-A947-70E740481C1C}">
                <a14:useLocalDpi xmlns:a14="http://schemas.microsoft.com/office/drawing/2010/main" val="0"/>
              </a:ext>
            </a:extLst>
          </a:blip>
          <a:srcRect l="13374" r="27958"/>
          <a:stretch/>
        </p:blipFill>
        <p:spPr>
          <a:xfrm>
            <a:off x="0" y="1066800"/>
            <a:ext cx="4572000" cy="5181600"/>
          </a:xfrm>
          <a:prstGeom prst="rect">
            <a:avLst/>
          </a:prstGeom>
        </p:spPr>
      </p:pic>
    </p:spTree>
    <p:extLst>
      <p:ext uri="{BB962C8B-B14F-4D97-AF65-F5344CB8AC3E}">
        <p14:creationId xmlns:p14="http://schemas.microsoft.com/office/powerpoint/2010/main" val="1777606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0051FF42-C3A2-4BC9-86A8-23E94B70A7C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Ejercicio Mental</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6" name="Gráfico 5" descr="Gesto de doble toque contorno">
            <a:extLst>
              <a:ext uri="{FF2B5EF4-FFF2-40B4-BE49-F238E27FC236}">
                <a16:creationId xmlns:a16="http://schemas.microsoft.com/office/drawing/2014/main" id="{171A85A6-B8D1-4DCF-A29E-C5A1CD4C29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29300" y="4381500"/>
            <a:ext cx="914400" cy="914400"/>
          </a:xfrm>
          <a:prstGeom prst="rect">
            <a:avLst/>
          </a:prstGeom>
        </p:spPr>
      </p:pic>
      <p:sp>
        <p:nvSpPr>
          <p:cNvPr id="7" name="Título 4">
            <a:extLst>
              <a:ext uri="{FF2B5EF4-FFF2-40B4-BE49-F238E27FC236}">
                <a16:creationId xmlns:a16="http://schemas.microsoft.com/office/drawing/2014/main" id="{94FEB432-4492-D043-A159-E4EBD5A508EC}"/>
              </a:ext>
            </a:extLst>
          </p:cNvPr>
          <p:cNvSpPr txBox="1">
            <a:spLocks/>
          </p:cNvSpPr>
          <p:nvPr/>
        </p:nvSpPr>
        <p:spPr>
          <a:xfrm>
            <a:off x="2286000" y="2766218"/>
            <a:ext cx="4648200" cy="1881982"/>
          </a:xfrm>
          <a:prstGeom prst="rect">
            <a:avLst/>
          </a:prstGeom>
        </p:spPr>
        <p:txBody>
          <a:bodyPr/>
          <a:lstStyle>
            <a:lvl1pPr>
              <a:defRPr>
                <a:latin typeface="+mj-lt"/>
                <a:ea typeface="+mj-ea"/>
                <a:cs typeface="+mj-cs"/>
              </a:defRPr>
            </a:lvl1pPr>
          </a:lstStyle>
          <a:p>
            <a:pPr algn="ctr"/>
            <a:r>
              <a:rPr lang="es-MX" sz="1400" dirty="0"/>
              <a:t>Te invitamos a que realices el siguiente ejercicio mental, el cual te tomará cinco minutos y te servirá para obtener una mejor claridad en los conceptos que aprenderemos el día de hoy.</a:t>
            </a:r>
            <a:br>
              <a:rPr lang="es-MX" sz="1400" dirty="0"/>
            </a:br>
            <a:br>
              <a:rPr lang="es-MX" sz="1400" kern="0" dirty="0">
                <a:solidFill>
                  <a:sysClr val="windowText" lastClr="000000"/>
                </a:solidFill>
              </a:rPr>
            </a:br>
            <a:r>
              <a:rPr lang="es-MX" sz="1400" b="1" dirty="0"/>
              <a:t>Ejercicio mental: </a:t>
            </a:r>
          </a:p>
          <a:p>
            <a:pPr algn="ctr"/>
            <a:r>
              <a:rPr lang="es-MX" sz="1400" b="1" dirty="0"/>
              <a:t>Ejercicio mental de respiración rítmica.</a:t>
            </a:r>
            <a:br>
              <a:rPr lang="es-MX" sz="1400" dirty="0"/>
            </a:br>
            <a:r>
              <a:rPr lang="es-MX" sz="1400" dirty="0">
                <a:solidFill>
                  <a:srgbClr val="002060"/>
                </a:solidFill>
                <a:hlinkClick r:id="rId4"/>
              </a:rPr>
              <a:t>https://youtu.be/ja21zRWoTCk</a:t>
            </a:r>
            <a:endParaRPr lang="es-MX" sz="1400" dirty="0">
              <a:solidFill>
                <a:srgbClr val="002060"/>
              </a:solidFill>
            </a:endParaRPr>
          </a:p>
          <a:p>
            <a:pPr algn="ctr"/>
            <a:br>
              <a:rPr lang="es-MX" sz="1400" dirty="0"/>
            </a:br>
            <a:endParaRPr lang="it-IT" sz="1400" dirty="0"/>
          </a:p>
        </p:txBody>
      </p:sp>
    </p:spTree>
    <p:extLst>
      <p:ext uri="{BB962C8B-B14F-4D97-AF65-F5344CB8AC3E}">
        <p14:creationId xmlns:p14="http://schemas.microsoft.com/office/powerpoint/2010/main" val="158543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Efectivo y capital de trabajo neto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Título 1">
            <a:extLst>
              <a:ext uri="{FF2B5EF4-FFF2-40B4-BE49-F238E27FC236}">
                <a16:creationId xmlns:a16="http://schemas.microsoft.com/office/drawing/2014/main" id="{39DADC86-0917-3744-BCF4-F6BD1DD6F0E7}"/>
              </a:ext>
            </a:extLst>
          </p:cNvPr>
          <p:cNvSpPr txBox="1">
            <a:spLocks/>
          </p:cNvSpPr>
          <p:nvPr/>
        </p:nvSpPr>
        <p:spPr>
          <a:xfrm>
            <a:off x="533400" y="1600200"/>
            <a:ext cx="8077200" cy="1981200"/>
          </a:xfrm>
          <a:prstGeom prst="rect">
            <a:avLst/>
          </a:prstGeom>
        </p:spPr>
        <p:txBody>
          <a:bodyPr/>
          <a:lstStyle>
            <a:lvl1pPr>
              <a:defRPr>
                <a:latin typeface="+mj-lt"/>
                <a:ea typeface="+mj-ea"/>
                <a:cs typeface="+mj-cs"/>
              </a:defRPr>
            </a:lvl1pPr>
          </a:lstStyle>
          <a:p>
            <a:r>
              <a:rPr lang="es-MX" sz="1400" dirty="0">
                <a:solidFill>
                  <a:srgbClr val="333333"/>
                </a:solidFill>
              </a:rPr>
              <a:t>El capital de trabajo neto es la diferencia entre los activos circulantes y el pasivo circulante, operación que básicamente da el monto que necesitas financiar para continuar con la operación de la empresa. Ahora bien, para calcular la simetría del Balance General se realiza lo siguiente:</a:t>
            </a:r>
            <a:endParaRPr lang="es-MX" sz="1400" dirty="0"/>
          </a:p>
          <a:p>
            <a:endParaRPr lang="es-MX" sz="1400" dirty="0">
              <a:solidFill>
                <a:srgbClr val="333333"/>
              </a:solidFill>
            </a:endParaRPr>
          </a:p>
          <a:p>
            <a:endParaRPr lang="es-MX" sz="1400" dirty="0"/>
          </a:p>
        </p:txBody>
      </p:sp>
      <p:sp>
        <p:nvSpPr>
          <p:cNvPr id="15" name="CuadroTexto 14">
            <a:extLst>
              <a:ext uri="{FF2B5EF4-FFF2-40B4-BE49-F238E27FC236}">
                <a16:creationId xmlns:a16="http://schemas.microsoft.com/office/drawing/2014/main" id="{7FF427BE-872E-814E-AC73-B6AAD0EC045D}"/>
              </a:ext>
            </a:extLst>
          </p:cNvPr>
          <p:cNvSpPr txBox="1"/>
          <p:nvPr/>
        </p:nvSpPr>
        <p:spPr>
          <a:xfrm>
            <a:off x="609600" y="4122112"/>
            <a:ext cx="4572000" cy="307777"/>
          </a:xfrm>
          <a:prstGeom prst="rect">
            <a:avLst/>
          </a:prstGeom>
          <a:noFill/>
        </p:spPr>
        <p:txBody>
          <a:bodyPr wrap="square">
            <a:spAutoFit/>
          </a:bodyPr>
          <a:lstStyle/>
          <a:p>
            <a:r>
              <a:rPr lang="es-MX" sz="1400" dirty="0">
                <a:solidFill>
                  <a:srgbClr val="333333"/>
                </a:solidFill>
                <a:latin typeface="+mj-lt"/>
              </a:rPr>
              <a:t>El</a:t>
            </a:r>
            <a:r>
              <a:rPr lang="es-MX" sz="1400" b="0" i="0" dirty="0">
                <a:solidFill>
                  <a:srgbClr val="333333"/>
                </a:solidFill>
                <a:effectLst/>
                <a:latin typeface="+mj-lt"/>
              </a:rPr>
              <a:t> Capital de Trabajo se calcula así:</a:t>
            </a:r>
            <a:endParaRPr lang="es-MX" sz="1400" dirty="0">
              <a:latin typeface="+mj-lt"/>
            </a:endParaRPr>
          </a:p>
        </p:txBody>
      </p:sp>
      <p:pic>
        <p:nvPicPr>
          <p:cNvPr id="3" name="Imagen 2">
            <a:extLst>
              <a:ext uri="{FF2B5EF4-FFF2-40B4-BE49-F238E27FC236}">
                <a16:creationId xmlns:a16="http://schemas.microsoft.com/office/drawing/2014/main" id="{1723663C-37F4-DC49-92C2-D455154276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2766353"/>
            <a:ext cx="8128000" cy="952500"/>
          </a:xfrm>
          <a:prstGeom prst="rect">
            <a:avLst/>
          </a:prstGeom>
        </p:spPr>
      </p:pic>
      <p:pic>
        <p:nvPicPr>
          <p:cNvPr id="5" name="Imagen 4">
            <a:extLst>
              <a:ext uri="{FF2B5EF4-FFF2-40B4-BE49-F238E27FC236}">
                <a16:creationId xmlns:a16="http://schemas.microsoft.com/office/drawing/2014/main" id="{879E7F2D-94CD-224B-8F7E-DFEF2E352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4885006"/>
            <a:ext cx="8077200" cy="917864"/>
          </a:xfrm>
          <a:prstGeom prst="rect">
            <a:avLst/>
          </a:prstGeom>
        </p:spPr>
      </p:pic>
    </p:spTree>
    <p:extLst>
      <p:ext uri="{BB962C8B-B14F-4D97-AF65-F5344CB8AC3E}">
        <p14:creationId xmlns:p14="http://schemas.microsoft.com/office/powerpoint/2010/main" val="1632879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C1AD49D-ED48-6543-B89A-BD7B693F66B6}"/>
              </a:ext>
            </a:extLst>
          </p:cNvPr>
          <p:cNvSpPr/>
          <p:nvPr/>
        </p:nvSpPr>
        <p:spPr>
          <a:xfrm>
            <a:off x="0" y="4191000"/>
            <a:ext cx="4876800" cy="2057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4343400" cy="358583"/>
          </a:xfrm>
          <a:prstGeom prst="rect">
            <a:avLst/>
          </a:prstGeom>
        </p:spPr>
        <p:txBody>
          <a:bodyPr/>
          <a:lstStyle>
            <a:lvl1pPr>
              <a:defRPr>
                <a:latin typeface="+mj-lt"/>
                <a:ea typeface="+mj-ea"/>
                <a:cs typeface="+mj-cs"/>
              </a:defRPr>
            </a:lvl1pPr>
          </a:lstStyle>
          <a:p>
            <a:pPr defTabSz="914400"/>
            <a:r>
              <a:rPr lang="es-MX" sz="1400" b="1" dirty="0"/>
              <a:t>Políticas de financiamiento de corto plazo</a:t>
            </a:r>
            <a:endParaRPr lang="es-MX" sz="1400" dirty="0"/>
          </a:p>
          <a:p>
            <a:pPr algn="ctr" defTabSz="914400"/>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Título 1">
            <a:extLst>
              <a:ext uri="{FF2B5EF4-FFF2-40B4-BE49-F238E27FC236}">
                <a16:creationId xmlns:a16="http://schemas.microsoft.com/office/drawing/2014/main" id="{E1894617-7D1C-0047-ACCB-5B250FB62DF5}"/>
              </a:ext>
            </a:extLst>
          </p:cNvPr>
          <p:cNvSpPr txBox="1">
            <a:spLocks/>
          </p:cNvSpPr>
          <p:nvPr/>
        </p:nvSpPr>
        <p:spPr>
          <a:xfrm>
            <a:off x="533400" y="1600199"/>
            <a:ext cx="4038600" cy="2304365"/>
          </a:xfrm>
          <a:prstGeom prst="rect">
            <a:avLst/>
          </a:prstGeom>
        </p:spPr>
        <p:txBody>
          <a:bodyPr/>
          <a:lstStyle>
            <a:lvl1pPr>
              <a:defRPr>
                <a:latin typeface="+mj-lt"/>
                <a:ea typeface="+mj-ea"/>
                <a:cs typeface="+mj-cs"/>
              </a:defRPr>
            </a:lvl1pPr>
          </a:lstStyle>
          <a:p>
            <a:r>
              <a:rPr lang="es-MX" sz="1400" spc="-30" dirty="0">
                <a:solidFill>
                  <a:srgbClr val="333333"/>
                </a:solidFill>
              </a:rPr>
              <a:t>La administración de la deuda a corto plazo </a:t>
            </a:r>
            <a:r>
              <a:rPr lang="es-MX" sz="1400" dirty="0">
                <a:solidFill>
                  <a:srgbClr val="333333"/>
                </a:solidFill>
              </a:rPr>
              <a:t>varía respecto a cada empresa, puesto que </a:t>
            </a:r>
            <a:r>
              <a:rPr lang="es-MX" sz="1400" spc="-70" dirty="0">
                <a:solidFill>
                  <a:srgbClr val="333333"/>
                </a:solidFill>
              </a:rPr>
              <a:t>cada una tiene su estrategia y sus posibilidades </a:t>
            </a:r>
            <a:r>
              <a:rPr lang="es-MX" sz="1400" dirty="0">
                <a:solidFill>
                  <a:srgbClr val="333333"/>
                </a:solidFill>
              </a:rPr>
              <a:t>de acuerdo a su tamaño, su mercado, su </a:t>
            </a:r>
            <a:r>
              <a:rPr lang="es-MX" sz="1400" spc="-20" dirty="0">
                <a:solidFill>
                  <a:srgbClr val="333333"/>
                </a:solidFill>
              </a:rPr>
              <a:t>solidez financiera, entre otros factores. En relación a esto, la política que la empresa adopte </a:t>
            </a:r>
            <a:r>
              <a:rPr lang="es-MX" sz="1400" dirty="0">
                <a:solidFill>
                  <a:srgbClr val="333333"/>
                </a:solidFill>
              </a:rPr>
              <a:t>acerca de su deuda a corto plazo </a:t>
            </a:r>
            <a:r>
              <a:rPr lang="es-MX" sz="1400" spc="-70" dirty="0">
                <a:solidFill>
                  <a:srgbClr val="333333"/>
                </a:solidFill>
              </a:rPr>
              <a:t>podrá ser determinada por muchos elementos, </a:t>
            </a:r>
            <a:r>
              <a:rPr lang="es-MX" sz="1400" dirty="0">
                <a:solidFill>
                  <a:srgbClr val="333333"/>
                </a:solidFill>
              </a:rPr>
              <a:t>pero estará compuesta de al menos los siguientes 2 elementos:</a:t>
            </a:r>
            <a:endParaRPr lang="es-MX" sz="1400" dirty="0"/>
          </a:p>
        </p:txBody>
      </p:sp>
      <p:pic>
        <p:nvPicPr>
          <p:cNvPr id="3" name="Imagen 2">
            <a:extLst>
              <a:ext uri="{FF2B5EF4-FFF2-40B4-BE49-F238E27FC236}">
                <a16:creationId xmlns:a16="http://schemas.microsoft.com/office/drawing/2014/main" id="{8F09BB4C-1C26-2246-806B-EB827EED3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4677045"/>
            <a:ext cx="4038600" cy="1085309"/>
          </a:xfrm>
          <a:prstGeom prst="rect">
            <a:avLst/>
          </a:prstGeom>
        </p:spPr>
      </p:pic>
      <p:pic>
        <p:nvPicPr>
          <p:cNvPr id="11" name="Imagen 10">
            <a:extLst>
              <a:ext uri="{FF2B5EF4-FFF2-40B4-BE49-F238E27FC236}">
                <a16:creationId xmlns:a16="http://schemas.microsoft.com/office/drawing/2014/main" id="{3F519BC2-0F78-D14B-8E62-B47584D21752}"/>
              </a:ext>
            </a:extLst>
          </p:cNvPr>
          <p:cNvPicPr>
            <a:picLocks noChangeAspect="1"/>
          </p:cNvPicPr>
          <p:nvPr/>
        </p:nvPicPr>
        <p:blipFill>
          <a:blip r:embed="rId3">
            <a:extLst>
              <a:ext uri="{28A0092B-C50C-407E-A947-70E740481C1C}">
                <a14:useLocalDpi xmlns:a14="http://schemas.microsoft.com/office/drawing/2010/main" val="0"/>
              </a:ext>
            </a:extLst>
          </a:blip>
          <a:srcRect l="23237" r="23237"/>
          <a:stretch/>
        </p:blipFill>
        <p:spPr>
          <a:xfrm>
            <a:off x="4876800" y="1600200"/>
            <a:ext cx="4267200" cy="4648200"/>
          </a:xfrm>
          <a:prstGeom prst="rect">
            <a:avLst/>
          </a:prstGeom>
        </p:spPr>
      </p:pic>
    </p:spTree>
    <p:extLst>
      <p:ext uri="{BB962C8B-B14F-4D97-AF65-F5344CB8AC3E}">
        <p14:creationId xmlns:p14="http://schemas.microsoft.com/office/powerpoint/2010/main" val="35004589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3886200"/>
            <a:ext cx="8077200" cy="1752600"/>
          </a:xfrm>
          <a:prstGeom prst="rect">
            <a:avLst/>
          </a:prstGeom>
        </p:spPr>
        <p:txBody>
          <a:bodyPr/>
          <a:lstStyle>
            <a:lvl1pPr>
              <a:defRPr>
                <a:latin typeface="+mj-lt"/>
                <a:ea typeface="+mj-ea"/>
                <a:cs typeface="+mj-cs"/>
              </a:defRPr>
            </a:lvl1pPr>
          </a:lstStyle>
          <a:p>
            <a:r>
              <a:rPr lang="es-MX" sz="1400" dirty="0">
                <a:solidFill>
                  <a:srgbClr val="333333"/>
                </a:solidFill>
              </a:rPr>
              <a:t>A través de una planeación de deuda de corto plazo es cómo se pueden solventar los </a:t>
            </a:r>
            <a:r>
              <a:rPr lang="es-MX" sz="1400" spc="-10" dirty="0">
                <a:solidFill>
                  <a:srgbClr val="333333"/>
                </a:solidFill>
              </a:rPr>
              <a:t>pagos de deuda, sin caer en morosidad o crisis de liquidez en la compañía. Dependiendo </a:t>
            </a:r>
            <a:r>
              <a:rPr lang="es-MX" sz="1400" dirty="0">
                <a:solidFill>
                  <a:srgbClr val="333333"/>
                </a:solidFill>
              </a:rPr>
              <a:t>de la política que se tenga, así como del tipo de industria, se necesitará recurrir más a una deuda de corto plazo. Lo importante detrás de esta planeación es no solicitar y </a:t>
            </a:r>
            <a:r>
              <a:rPr lang="es-MX" sz="1400" spc="-50" dirty="0">
                <a:solidFill>
                  <a:srgbClr val="333333"/>
                </a:solidFill>
              </a:rPr>
              <a:t>pagar una deuda que puede ser solventada si se desarrolla de manera correcta la planeación. </a:t>
            </a:r>
            <a:r>
              <a:rPr lang="es-MX" sz="1400" dirty="0">
                <a:solidFill>
                  <a:srgbClr val="333333"/>
                </a:solidFill>
              </a:rPr>
              <a:t>En pocas palabras, a través de una buena planeación se pueden generar ahorros y mayor rentabilidad para la compañía.</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203" b="36137"/>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3940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810000" cy="1169551"/>
          </a:xfrm>
          <a:prstGeom prst="rect">
            <a:avLst/>
          </a:prstGeom>
          <a:noFill/>
        </p:spPr>
        <p:txBody>
          <a:bodyPr wrap="square" lIns="91440" tIns="45720" rIns="91440" bIns="45720" anchor="t">
            <a:spAutoFit/>
          </a:bodyPr>
          <a:lstStyle/>
          <a:p>
            <a:r>
              <a:rPr lang="es-MX" sz="1400" b="1" dirty="0">
                <a:solidFill>
                  <a:srgbClr val="2CA640"/>
                </a:solidFill>
              </a:rPr>
              <a:t>1. </a:t>
            </a:r>
            <a:r>
              <a:rPr lang="es-MX" sz="1400" dirty="0">
                <a:solidFill>
                  <a:srgbClr val="333333"/>
                </a:solidFill>
              </a:rPr>
              <a:t>Con base en lo entendido en el tema, comenten entre ustedes qué es una deuda a corto plazo y de qué manera administran sus gastos en caso de tener tarjeta de crédito.</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rotWithShape="1">
          <a:blip r:embed="rId2">
            <a:extLst>
              <a:ext uri="{28A0092B-C50C-407E-A947-70E740481C1C}">
                <a14:useLocalDpi xmlns:a14="http://schemas.microsoft.com/office/drawing/2010/main" val="0"/>
              </a:ext>
            </a:extLst>
          </a:blip>
          <a:srcRect l="26230" t="528" r="8196" b="-528"/>
          <a:stretch/>
        </p:blipFill>
        <p:spPr>
          <a:xfrm>
            <a:off x="4572000" y="1091330"/>
            <a:ext cx="4572000" cy="4648200"/>
          </a:xfrm>
          <a:prstGeom prst="rect">
            <a:avLst/>
          </a:prstGeom>
        </p:spPr>
      </p:pic>
    </p:spTree>
    <p:extLst>
      <p:ext uri="{BB962C8B-B14F-4D97-AF65-F5344CB8AC3E}">
        <p14:creationId xmlns:p14="http://schemas.microsoft.com/office/powerpoint/2010/main" val="1571718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
            <a:extLst>
              <a:ext uri="{FF2B5EF4-FFF2-40B4-BE49-F238E27FC236}">
                <a16:creationId xmlns:a16="http://schemas.microsoft.com/office/drawing/2014/main" id="{67BA0B3D-41F7-6148-921C-EC7D8E7F9258}"/>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FCA7C7D1-AE04-4A4C-947A-9C2AB9735964}"/>
              </a:ext>
            </a:extLst>
          </p:cNvPr>
          <p:cNvSpPr txBox="1"/>
          <p:nvPr/>
        </p:nvSpPr>
        <p:spPr>
          <a:xfrm>
            <a:off x="456985" y="3849613"/>
            <a:ext cx="4888455" cy="461665"/>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Tema 12. Manejo de efectivo</a:t>
            </a:r>
          </a:p>
        </p:txBody>
      </p:sp>
      <p:sp>
        <p:nvSpPr>
          <p:cNvPr id="7" name="Título 45">
            <a:extLst>
              <a:ext uri="{FF2B5EF4-FFF2-40B4-BE49-F238E27FC236}">
                <a16:creationId xmlns:a16="http://schemas.microsoft.com/office/drawing/2014/main" id="{D68346E8-4208-D945-866B-DD105FBD15D4}"/>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Tree>
    <p:extLst>
      <p:ext uri="{BB962C8B-B14F-4D97-AF65-F5344CB8AC3E}">
        <p14:creationId xmlns:p14="http://schemas.microsoft.com/office/powerpoint/2010/main" val="3220274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14" name="Título 1">
            <a:extLst>
              <a:ext uri="{FF2B5EF4-FFF2-40B4-BE49-F238E27FC236}">
                <a16:creationId xmlns:a16="http://schemas.microsoft.com/office/drawing/2014/main" id="{D25262B2-C670-4548-85AB-8CB354D540FD}"/>
              </a:ext>
            </a:extLst>
          </p:cNvPr>
          <p:cNvSpPr txBox="1">
            <a:spLocks/>
          </p:cNvSpPr>
          <p:nvPr/>
        </p:nvSpPr>
        <p:spPr>
          <a:xfrm>
            <a:off x="4930738" y="1115551"/>
            <a:ext cx="3679862" cy="4980449"/>
          </a:xfrm>
          <a:prstGeom prst="rect">
            <a:avLst/>
          </a:prstGeom>
        </p:spPr>
        <p:txBody>
          <a:bodyPr/>
          <a:lstStyle>
            <a:lvl1pPr>
              <a:defRPr>
                <a:latin typeface="+mj-lt"/>
                <a:ea typeface="+mj-ea"/>
                <a:cs typeface="+mj-cs"/>
              </a:defRPr>
            </a:lvl1pPr>
          </a:lstStyle>
          <a:p>
            <a:r>
              <a:rPr lang="es-MX" sz="1400" dirty="0">
                <a:solidFill>
                  <a:srgbClr val="333333"/>
                </a:solidFill>
              </a:rPr>
              <a:t>El manejo de efectivo es un tema muy delicado en cualquier empresa. Un ejemplo sencillo es el siguiente: </a:t>
            </a:r>
            <a:r>
              <a:rPr lang="es-MX" sz="1400" spc="-30" dirty="0">
                <a:solidFill>
                  <a:srgbClr val="333333"/>
                </a:solidFill>
              </a:rPr>
              <a:t>imagínate que trabajas en una empresa </a:t>
            </a:r>
            <a:r>
              <a:rPr lang="es-MX" sz="1400" dirty="0">
                <a:solidFill>
                  <a:srgbClr val="333333"/>
                </a:solidFill>
              </a:rPr>
              <a:t>financieramente sólida, en expansión, </a:t>
            </a:r>
            <a:r>
              <a:rPr lang="es-MX" sz="1400" spc="-30" dirty="0">
                <a:solidFill>
                  <a:srgbClr val="333333"/>
                </a:solidFill>
              </a:rPr>
              <a:t>que cuenta con más de 200 empleados </a:t>
            </a:r>
            <a:r>
              <a:rPr lang="es-MX" sz="1400" dirty="0">
                <a:solidFill>
                  <a:srgbClr val="333333"/>
                </a:solidFill>
              </a:rPr>
              <a:t>y casualmente la empresa envía un comunicado diciendo que por razones ajenas a su control no hay dinero para pagar la nómina cuando corresponde, sino que tendrá que ser hasta el día siguiente. Esto no necesariamente significa que la empresa carezca de dinero para pagarles a sus empleados, pues sabes que hay solidez financiera en esos momentos, ¿qué podría estar pasando? Quizá sea un tema de mal manejo de efectivo.</a:t>
            </a:r>
            <a:endParaRPr lang="es-MX" sz="1400" dirty="0"/>
          </a:p>
        </p:txBody>
      </p:sp>
      <p:sp>
        <p:nvSpPr>
          <p:cNvPr id="15" name="CuadroTexto 14">
            <a:extLst>
              <a:ext uri="{FF2B5EF4-FFF2-40B4-BE49-F238E27FC236}">
                <a16:creationId xmlns:a16="http://schemas.microsoft.com/office/drawing/2014/main" id="{C5BFD906-0433-2740-99E0-37F12CD4C014}"/>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6" name="Rectángulo 15">
            <a:extLst>
              <a:ext uri="{FF2B5EF4-FFF2-40B4-BE49-F238E27FC236}">
                <a16:creationId xmlns:a16="http://schemas.microsoft.com/office/drawing/2014/main" id="{315FC26D-3FE3-D149-ADCD-B31E47F2D366}"/>
              </a:ext>
            </a:extLst>
          </p:cNvPr>
          <p:cNvSpPr/>
          <p:nvPr/>
        </p:nvSpPr>
        <p:spPr>
          <a:xfrm>
            <a:off x="4572000" y="1066800"/>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7" name="Imagen 16">
            <a:extLst>
              <a:ext uri="{FF2B5EF4-FFF2-40B4-BE49-F238E27FC236}">
                <a16:creationId xmlns:a16="http://schemas.microsoft.com/office/drawing/2014/main" id="{DF4C8AB4-D381-554D-A3CB-DD4A5929F27D}"/>
              </a:ext>
            </a:extLst>
          </p:cNvPr>
          <p:cNvPicPr>
            <a:picLocks noChangeAspect="1"/>
          </p:cNvPicPr>
          <p:nvPr/>
        </p:nvPicPr>
        <p:blipFill>
          <a:blip r:embed="rId2">
            <a:extLst>
              <a:ext uri="{28A0092B-C50C-407E-A947-70E740481C1C}">
                <a14:useLocalDpi xmlns:a14="http://schemas.microsoft.com/office/drawing/2010/main" val="0"/>
              </a:ext>
            </a:extLst>
          </a:blip>
          <a:srcRect l="20588" r="20588"/>
          <a:stretch/>
        </p:blipFill>
        <p:spPr>
          <a:xfrm>
            <a:off x="0" y="1066800"/>
            <a:ext cx="4572000" cy="5181600"/>
          </a:xfrm>
          <a:prstGeom prst="rect">
            <a:avLst/>
          </a:prstGeom>
        </p:spPr>
      </p:pic>
    </p:spTree>
    <p:extLst>
      <p:ext uri="{BB962C8B-B14F-4D97-AF65-F5344CB8AC3E}">
        <p14:creationId xmlns:p14="http://schemas.microsoft.com/office/powerpoint/2010/main" val="3403834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D69C2848-CEAD-644F-A87A-F8BCCA918F25}"/>
              </a:ext>
            </a:extLst>
          </p:cNvPr>
          <p:cNvSpPr>
            <a:spLocks noGrp="1"/>
          </p:cNvSpPr>
          <p:nvPr>
            <p:ph type="title"/>
          </p:nvPr>
        </p:nvSpPr>
        <p:spPr>
          <a:prstGeom prst="rect">
            <a:avLst/>
          </a:prstGeom>
        </p:spPr>
        <p:txBody>
          <a:bodyPr/>
          <a:lstStyle/>
          <a:p>
            <a:pPr algn="ctr"/>
            <a:br>
              <a:rPr lang="es-MX" sz="1100" dirty="0">
                <a:solidFill>
                  <a:schemeClr val="bg1"/>
                </a:solidFill>
              </a:rPr>
            </a:br>
            <a:endParaRPr lang="es-MX" dirty="0"/>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533400" y="1066800"/>
            <a:ext cx="8077200" cy="358583"/>
          </a:xfrm>
          <a:prstGeom prst="rect">
            <a:avLst/>
          </a:prstGeom>
        </p:spPr>
        <p:txBody>
          <a:bodyPr/>
          <a:lstStyle>
            <a:lvl1pPr>
              <a:defRPr>
                <a:latin typeface="+mj-lt"/>
                <a:ea typeface="+mj-ea"/>
                <a:cs typeface="+mj-cs"/>
              </a:defRPr>
            </a:lvl1pPr>
          </a:lstStyle>
          <a:p>
            <a:pPr algn="ctr" defTabSz="914400"/>
            <a:r>
              <a:rPr lang="es-MX" sz="1400" b="1" dirty="0"/>
              <a:t>Administración del efectivo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16" name="Título 1">
            <a:extLst>
              <a:ext uri="{FF2B5EF4-FFF2-40B4-BE49-F238E27FC236}">
                <a16:creationId xmlns:a16="http://schemas.microsoft.com/office/drawing/2014/main" id="{D07F260A-BA38-7343-87AA-692EF17C4DE7}"/>
              </a:ext>
            </a:extLst>
          </p:cNvPr>
          <p:cNvSpPr txBox="1">
            <a:spLocks/>
          </p:cNvSpPr>
          <p:nvPr/>
        </p:nvSpPr>
        <p:spPr>
          <a:xfrm>
            <a:off x="533400" y="1600200"/>
            <a:ext cx="4114800" cy="3048000"/>
          </a:xfrm>
          <a:prstGeom prst="rect">
            <a:avLst/>
          </a:prstGeom>
        </p:spPr>
        <p:txBody>
          <a:bodyPr/>
          <a:lstStyle>
            <a:lvl1pPr>
              <a:defRPr>
                <a:latin typeface="+mj-lt"/>
                <a:ea typeface="+mj-ea"/>
                <a:cs typeface="+mj-cs"/>
              </a:defRPr>
            </a:lvl1pPr>
          </a:lstStyle>
          <a:p>
            <a:r>
              <a:rPr lang="es-MX" sz="1400" dirty="0">
                <a:solidFill>
                  <a:srgbClr val="333333"/>
                </a:solidFill>
              </a:rPr>
              <a:t>El objetivo básico de la administración de </a:t>
            </a:r>
            <a:r>
              <a:rPr lang="es-MX" sz="1400" spc="-20" dirty="0">
                <a:solidFill>
                  <a:srgbClr val="333333"/>
                </a:solidFill>
              </a:rPr>
              <a:t>efectivo es mantener la inversión en efectivo </a:t>
            </a:r>
            <a:r>
              <a:rPr lang="es-MX" sz="1400" dirty="0">
                <a:solidFill>
                  <a:srgbClr val="333333"/>
                </a:solidFill>
              </a:rPr>
              <a:t>lo más pequeña posible, pero sin afectar la operación del negocio. Esto generalmente </a:t>
            </a:r>
            <a:r>
              <a:rPr lang="es-MX" sz="1400" spc="-60" dirty="0">
                <a:solidFill>
                  <a:srgbClr val="333333"/>
                </a:solidFill>
              </a:rPr>
              <a:t>se traduce en “cobra pronto y tárdate en pagar” </a:t>
            </a:r>
            <a:r>
              <a:rPr lang="es-MX" sz="1400" spc="-30" dirty="0">
                <a:solidFill>
                  <a:srgbClr val="333333"/>
                </a:solidFill>
              </a:rPr>
              <a:t>Se consideran tres motivos para tener </a:t>
            </a:r>
            <a:r>
              <a:rPr lang="es-MX" sz="1400" spc="-100" dirty="0">
                <a:solidFill>
                  <a:srgbClr val="333333"/>
                </a:solidFill>
              </a:rPr>
              <a:t>liquidez: </a:t>
            </a:r>
            <a:r>
              <a:rPr lang="es-MX" sz="1400" spc="-130" dirty="0">
                <a:solidFill>
                  <a:srgbClr val="333333"/>
                </a:solidFill>
              </a:rPr>
              <a:t>por </a:t>
            </a:r>
            <a:r>
              <a:rPr lang="es-MX" sz="1400" b="1" spc="-130" dirty="0">
                <a:solidFill>
                  <a:srgbClr val="333333"/>
                </a:solidFill>
              </a:rPr>
              <a:t>especulación</a:t>
            </a:r>
            <a:r>
              <a:rPr lang="es-MX" sz="1400" spc="-130" dirty="0">
                <a:solidFill>
                  <a:srgbClr val="333333"/>
                </a:solidFill>
              </a:rPr>
              <a:t>, por </a:t>
            </a:r>
            <a:r>
              <a:rPr lang="es-MX" sz="1400" b="1" spc="-130" dirty="0">
                <a:solidFill>
                  <a:srgbClr val="333333"/>
                </a:solidFill>
              </a:rPr>
              <a:t>precaución</a:t>
            </a:r>
            <a:r>
              <a:rPr lang="es-MX" sz="1400" spc="-130" dirty="0">
                <a:solidFill>
                  <a:srgbClr val="333333"/>
                </a:solidFill>
              </a:rPr>
              <a:t> y por </a:t>
            </a:r>
            <a:r>
              <a:rPr lang="es-MX" sz="1400" b="1" spc="-130" dirty="0">
                <a:solidFill>
                  <a:srgbClr val="333333"/>
                </a:solidFill>
              </a:rPr>
              <a:t>transacción</a:t>
            </a:r>
            <a:r>
              <a:rPr lang="es-MX" sz="1400" spc="-130" dirty="0">
                <a:solidFill>
                  <a:srgbClr val="333333"/>
                </a:solidFill>
              </a:rPr>
              <a:t>.</a:t>
            </a:r>
            <a:endParaRPr lang="es-MX" sz="1400" spc="-130" dirty="0"/>
          </a:p>
        </p:txBody>
      </p:sp>
      <p:pic>
        <p:nvPicPr>
          <p:cNvPr id="11" name="Imagen 10">
            <a:extLst>
              <a:ext uri="{FF2B5EF4-FFF2-40B4-BE49-F238E27FC236}">
                <a16:creationId xmlns:a16="http://schemas.microsoft.com/office/drawing/2014/main" id="{2AB9E53D-125C-994E-B774-6B694A19A1C5}"/>
              </a:ext>
            </a:extLst>
          </p:cNvPr>
          <p:cNvPicPr>
            <a:picLocks noChangeAspect="1"/>
          </p:cNvPicPr>
          <p:nvPr/>
        </p:nvPicPr>
        <p:blipFill rotWithShape="1">
          <a:blip r:embed="rId2">
            <a:extLst>
              <a:ext uri="{28A0092B-C50C-407E-A947-70E740481C1C}">
                <a14:useLocalDpi xmlns:a14="http://schemas.microsoft.com/office/drawing/2010/main" val="0"/>
              </a:ext>
            </a:extLst>
          </a:blip>
          <a:srcRect l="35701" t="-280" r="5497" b="280"/>
          <a:stretch/>
        </p:blipFill>
        <p:spPr>
          <a:xfrm>
            <a:off x="4876800" y="1600200"/>
            <a:ext cx="4267200" cy="4648200"/>
          </a:xfrm>
          <a:prstGeom prst="rect">
            <a:avLst/>
          </a:prstGeom>
        </p:spPr>
      </p:pic>
    </p:spTree>
    <p:extLst>
      <p:ext uri="{BB962C8B-B14F-4D97-AF65-F5344CB8AC3E}">
        <p14:creationId xmlns:p14="http://schemas.microsoft.com/office/powerpoint/2010/main" val="11122021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Título 1">
            <a:extLst>
              <a:ext uri="{FF2B5EF4-FFF2-40B4-BE49-F238E27FC236}">
                <a16:creationId xmlns:a16="http://schemas.microsoft.com/office/drawing/2014/main" id="{FB78029B-2C99-9143-9594-0A436D3AD631}"/>
              </a:ext>
            </a:extLst>
          </p:cNvPr>
          <p:cNvSpPr txBox="1">
            <a:spLocks/>
          </p:cNvSpPr>
          <p:nvPr/>
        </p:nvSpPr>
        <p:spPr>
          <a:xfrm>
            <a:off x="4572000" y="1066800"/>
            <a:ext cx="4038600" cy="358583"/>
          </a:xfrm>
          <a:prstGeom prst="rect">
            <a:avLst/>
          </a:prstGeom>
        </p:spPr>
        <p:txBody>
          <a:bodyPr/>
          <a:lstStyle>
            <a:lvl1pPr>
              <a:defRPr>
                <a:latin typeface="+mj-lt"/>
                <a:ea typeface="+mj-ea"/>
                <a:cs typeface="+mj-cs"/>
              </a:defRPr>
            </a:lvl1pPr>
          </a:lstStyle>
          <a:p>
            <a:pPr defTabSz="914400"/>
            <a:r>
              <a:rPr lang="es-MX" sz="1400" b="1" dirty="0"/>
              <a:t>Cobro y concentración de efectivo</a:t>
            </a:r>
            <a:endParaRPr lang="es-MX" sz="1400" dirty="0"/>
          </a:p>
        </p:txBody>
      </p:sp>
      <p:sp>
        <p:nvSpPr>
          <p:cNvPr id="19" name="Título 1">
            <a:extLst>
              <a:ext uri="{FF2B5EF4-FFF2-40B4-BE49-F238E27FC236}">
                <a16:creationId xmlns:a16="http://schemas.microsoft.com/office/drawing/2014/main" id="{EEFC23D0-F6B6-AA48-A745-BCC411853175}"/>
              </a:ext>
            </a:extLst>
          </p:cNvPr>
          <p:cNvSpPr txBox="1">
            <a:spLocks/>
          </p:cNvSpPr>
          <p:nvPr/>
        </p:nvSpPr>
        <p:spPr>
          <a:xfrm>
            <a:off x="533400" y="1143000"/>
            <a:ext cx="7467600" cy="5181600"/>
          </a:xfrm>
          <a:prstGeom prst="rect">
            <a:avLst/>
          </a:prstGeom>
        </p:spPr>
        <p:txBody>
          <a:bodyPr/>
          <a:lstStyle>
            <a:lvl1pPr>
              <a:defRPr>
                <a:latin typeface="+mj-lt"/>
                <a:ea typeface="+mj-ea"/>
                <a:cs typeface="+mj-cs"/>
              </a:defRPr>
            </a:lvl1pPr>
          </a:lstStyle>
          <a:p>
            <a:pPr defTabSz="914400"/>
            <a:br>
              <a:rPr lang="es-MX" sz="1800" kern="0">
                <a:solidFill>
                  <a:sysClr val="windowText" lastClr="000000"/>
                </a:solidFill>
              </a:rPr>
            </a:br>
            <a:r>
              <a:rPr lang="es-MX" sz="1800" kern="0">
                <a:solidFill>
                  <a:sysClr val="windowText" lastClr="000000"/>
                </a:solidFill>
              </a:rPr>
              <a:t> </a:t>
            </a:r>
            <a:endParaRPr lang="es-MX" sz="1800" kern="0" dirty="0">
              <a:solidFill>
                <a:sysClr val="windowText" lastClr="000000"/>
              </a:solidFill>
            </a:endParaRPr>
          </a:p>
        </p:txBody>
      </p:sp>
      <p:sp>
        <p:nvSpPr>
          <p:cNvPr id="20" name="Título 1">
            <a:extLst>
              <a:ext uri="{FF2B5EF4-FFF2-40B4-BE49-F238E27FC236}">
                <a16:creationId xmlns:a16="http://schemas.microsoft.com/office/drawing/2014/main" id="{C34BB327-C2A7-3E4A-B582-DC6BA947E92D}"/>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10" name="Título 1">
            <a:extLst>
              <a:ext uri="{FF2B5EF4-FFF2-40B4-BE49-F238E27FC236}">
                <a16:creationId xmlns:a16="http://schemas.microsoft.com/office/drawing/2014/main" id="{F4859EF6-A45A-BF48-9ECA-47F8CBDC7D88}"/>
              </a:ext>
            </a:extLst>
          </p:cNvPr>
          <p:cNvSpPr txBox="1">
            <a:spLocks/>
          </p:cNvSpPr>
          <p:nvPr/>
        </p:nvSpPr>
        <p:spPr>
          <a:xfrm>
            <a:off x="685800" y="1295400"/>
            <a:ext cx="7620000" cy="5181600"/>
          </a:xfrm>
          <a:prstGeom prst="rect">
            <a:avLst/>
          </a:prstGeom>
        </p:spPr>
        <p:txBody>
          <a:bodyPr/>
          <a:lstStyle>
            <a:lvl1pPr>
              <a:defRPr sz="1100">
                <a:latin typeface="Montserrat" panose="00000500000000000000" pitchFamily="2" charset="0"/>
                <a:ea typeface="+mj-ea"/>
                <a:cs typeface="+mj-cs"/>
              </a:defRPr>
            </a:lvl1pPr>
          </a:lstStyle>
          <a:p>
            <a:pPr defTabSz="914400"/>
            <a:endParaRPr lang="es-MX" sz="1800" kern="0" dirty="0">
              <a:solidFill>
                <a:sysClr val="windowText" lastClr="000000"/>
              </a:solidFill>
              <a:latin typeface="+mj-lt"/>
            </a:endParaRPr>
          </a:p>
        </p:txBody>
      </p:sp>
      <p:sp>
        <p:nvSpPr>
          <p:cNvPr id="8" name="Título 1">
            <a:extLst>
              <a:ext uri="{FF2B5EF4-FFF2-40B4-BE49-F238E27FC236}">
                <a16:creationId xmlns:a16="http://schemas.microsoft.com/office/drawing/2014/main" id="{AE5AF5F1-87EC-944B-82C0-3BD02B65DE5A}"/>
              </a:ext>
            </a:extLst>
          </p:cNvPr>
          <p:cNvSpPr txBox="1">
            <a:spLocks/>
          </p:cNvSpPr>
          <p:nvPr/>
        </p:nvSpPr>
        <p:spPr>
          <a:xfrm>
            <a:off x="4572000" y="1600200"/>
            <a:ext cx="4038600" cy="4648200"/>
          </a:xfrm>
          <a:prstGeom prst="rect">
            <a:avLst/>
          </a:prstGeom>
        </p:spPr>
        <p:txBody>
          <a:bodyPr/>
          <a:lstStyle>
            <a:lvl1pPr>
              <a:defRPr>
                <a:latin typeface="+mj-lt"/>
                <a:ea typeface="+mj-ea"/>
                <a:cs typeface="+mj-cs"/>
              </a:defRPr>
            </a:lvl1pPr>
          </a:lstStyle>
          <a:p>
            <a:r>
              <a:rPr lang="es-MX" sz="1400" dirty="0">
                <a:solidFill>
                  <a:srgbClr val="333333"/>
                </a:solidFill>
              </a:rPr>
              <a:t>Generalmente, y dependiendo del tamaño, </a:t>
            </a:r>
            <a:r>
              <a:rPr lang="es-MX" sz="1400" spc="-20" dirty="0">
                <a:solidFill>
                  <a:srgbClr val="333333"/>
                </a:solidFill>
              </a:rPr>
              <a:t>una empresa tendrá varios puntos y formas </a:t>
            </a:r>
            <a:r>
              <a:rPr lang="es-MX" sz="1400" dirty="0">
                <a:solidFill>
                  <a:srgbClr val="333333"/>
                </a:solidFill>
              </a:rPr>
              <a:t>de cobro, por lo que el efectivo llegará a diferentes bancos y cuentas. A partir de este punto la empresa, necesita procesos para mover los recursos a sus cuentas concentradoras. Hoy en día, muchos de estos procesos de transferencia y barridos se pueden programar en los portales </a:t>
            </a:r>
            <a:r>
              <a:rPr lang="es-MX" sz="1400" spc="-50" dirty="0">
                <a:solidFill>
                  <a:srgbClr val="333333"/>
                </a:solidFill>
              </a:rPr>
              <a:t>bancarios y realizarse de manera automática, </a:t>
            </a:r>
            <a:r>
              <a:rPr lang="es-MX" sz="1400" dirty="0">
                <a:solidFill>
                  <a:srgbClr val="333333"/>
                </a:solidFill>
              </a:rPr>
              <a:t>pero un control de saldos adecuado es muy importante para no perder el hilo de los recursos y las transferencias.</a:t>
            </a:r>
            <a:endParaRPr lang="es-MX" sz="1400" dirty="0"/>
          </a:p>
        </p:txBody>
      </p:sp>
      <p:pic>
        <p:nvPicPr>
          <p:cNvPr id="11" name="Imagen 10">
            <a:extLst>
              <a:ext uri="{FF2B5EF4-FFF2-40B4-BE49-F238E27FC236}">
                <a16:creationId xmlns:a16="http://schemas.microsoft.com/office/drawing/2014/main" id="{92003D17-287B-3646-BD88-BB71EADB90B4}"/>
              </a:ext>
            </a:extLst>
          </p:cNvPr>
          <p:cNvPicPr>
            <a:picLocks noChangeAspect="1"/>
          </p:cNvPicPr>
          <p:nvPr/>
        </p:nvPicPr>
        <p:blipFill>
          <a:blip r:embed="rId2">
            <a:extLst>
              <a:ext uri="{28A0092B-C50C-407E-A947-70E740481C1C}">
                <a14:useLocalDpi xmlns:a14="http://schemas.microsoft.com/office/drawing/2010/main" val="0"/>
              </a:ext>
            </a:extLst>
          </a:blip>
          <a:srcRect l="26830" r="26830"/>
          <a:stretch/>
        </p:blipFill>
        <p:spPr>
          <a:xfrm>
            <a:off x="0" y="1066800"/>
            <a:ext cx="4267200" cy="5181600"/>
          </a:xfrm>
          <a:prstGeom prst="rect">
            <a:avLst/>
          </a:prstGeom>
        </p:spPr>
      </p:pic>
      <p:pic>
        <p:nvPicPr>
          <p:cNvPr id="4" name="Imagen 3">
            <a:extLst>
              <a:ext uri="{FF2B5EF4-FFF2-40B4-BE49-F238E27FC236}">
                <a16:creationId xmlns:a16="http://schemas.microsoft.com/office/drawing/2014/main" id="{800DF97D-16BB-0A41-A877-F69FB9F1F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600" y="4686300"/>
            <a:ext cx="4089400" cy="1219200"/>
          </a:xfrm>
          <a:prstGeom prst="rect">
            <a:avLst/>
          </a:prstGeom>
        </p:spPr>
      </p:pic>
    </p:spTree>
    <p:extLst>
      <p:ext uri="{BB962C8B-B14F-4D97-AF65-F5344CB8AC3E}">
        <p14:creationId xmlns:p14="http://schemas.microsoft.com/office/powerpoint/2010/main" val="1006058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45">
            <a:extLst>
              <a:ext uri="{FF2B5EF4-FFF2-40B4-BE49-F238E27FC236}">
                <a16:creationId xmlns:a16="http://schemas.microsoft.com/office/drawing/2014/main" id="{2CFA8204-31F4-E943-8361-C92C55308C30}"/>
              </a:ext>
            </a:extLst>
          </p:cNvPr>
          <p:cNvSpPr txBox="1">
            <a:spLocks/>
          </p:cNvSpPr>
          <p:nvPr/>
        </p:nvSpPr>
        <p:spPr>
          <a:xfrm>
            <a:off x="1790700" y="1981200"/>
            <a:ext cx="5562600" cy="4343400"/>
          </a:xfrm>
          <a:prstGeom prst="rect">
            <a:avLst/>
          </a:prstGeom>
        </p:spPr>
        <p:txBody>
          <a:bodyPr/>
          <a:lstStyle>
            <a:lvl1pPr>
              <a:defRPr sz="1100">
                <a:latin typeface="Montserrat" panose="00000500000000000000" pitchFamily="2" charset="0"/>
                <a:ea typeface="+mj-ea"/>
                <a:cs typeface="+mj-cs"/>
              </a:defRPr>
            </a:lvl1pPr>
          </a:lstStyle>
          <a:p>
            <a:pPr algn="ctr" defTabSz="914400" rtl="0"/>
            <a:endParaRPr lang="es-MX" sz="3200" kern="0">
              <a:solidFill>
                <a:srgbClr val="002060"/>
              </a:solidFill>
            </a:endParaRPr>
          </a:p>
        </p:txBody>
      </p:sp>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Cierre</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528918" y="3886200"/>
            <a:ext cx="8077200" cy="1600201"/>
          </a:xfrm>
          <a:prstGeom prst="rect">
            <a:avLst/>
          </a:prstGeom>
        </p:spPr>
        <p:txBody>
          <a:bodyPr/>
          <a:lstStyle>
            <a:lvl1pPr>
              <a:defRPr>
                <a:latin typeface="+mj-lt"/>
                <a:ea typeface="+mj-ea"/>
                <a:cs typeface="+mj-cs"/>
              </a:defRPr>
            </a:lvl1pPr>
          </a:lstStyle>
          <a:p>
            <a:r>
              <a:rPr lang="es-MX" sz="1400" spc="-10" dirty="0">
                <a:solidFill>
                  <a:srgbClr val="333333"/>
                </a:solidFill>
              </a:rPr>
              <a:t>Casi nunca los extremos son la solución. En el caso del manejo de efectivo, se debe buscar </a:t>
            </a:r>
            <a:r>
              <a:rPr lang="es-MX" sz="1400" dirty="0">
                <a:solidFill>
                  <a:srgbClr val="333333"/>
                </a:solidFill>
              </a:rPr>
              <a:t>un equilibrio entre el costo de oportunidad de tener el efectivo disponible contra tenerlo en una inversión. Este mismo concepto lo puedes aplicar en tus finanzas personales. Te puedes preguntar, ¿cuánto es el monto de dinero que necesito tener disponible en el banco?, lo restante podrías tenerlo invertido, con posibilidad de acceder al mismo cada mes, cada ciertos meses o años.</a:t>
            </a:r>
            <a:endParaRPr lang="es-MX" sz="1400" dirty="0"/>
          </a:p>
        </p:txBody>
      </p:sp>
      <p:pic>
        <p:nvPicPr>
          <p:cNvPr id="7" name="Picture 4">
            <a:extLst>
              <a:ext uri="{FF2B5EF4-FFF2-40B4-BE49-F238E27FC236}">
                <a16:creationId xmlns:a16="http://schemas.microsoft.com/office/drawing/2014/main" id="{627B863D-F484-F14D-BAB7-8E5BC64764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590" b="4590"/>
          <a:stretch/>
        </p:blipFill>
        <p:spPr bwMode="auto">
          <a:xfrm>
            <a:off x="0" y="1066799"/>
            <a:ext cx="9144000" cy="2362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149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038C0DA-AA73-4770-BC3A-778F0BC671D8}"/>
              </a:ext>
            </a:extLst>
          </p:cNvPr>
          <p:cNvSpPr txBox="1"/>
          <p:nvPr/>
        </p:nvSpPr>
        <p:spPr>
          <a:xfrm>
            <a:off x="457200" y="210234"/>
            <a:ext cx="2133599" cy="646331"/>
          </a:xfrm>
          <a:prstGeom prst="rect">
            <a:avLst/>
          </a:prstGeom>
          <a:noFill/>
        </p:spPr>
        <p:txBody>
          <a:bodyPr wrap="square" rtlCol="0">
            <a:spAutoFit/>
          </a:bodyPr>
          <a:lstStyle/>
          <a:p>
            <a:r>
              <a:rPr lang="es-MX" sz="1800" b="1" dirty="0">
                <a:solidFill>
                  <a:schemeClr val="bg1"/>
                </a:solidFill>
                <a:latin typeface="Montserrat SemiBold" panose="00000700000000000000" pitchFamily="2" charset="0"/>
              </a:rPr>
              <a:t>Actividad</a:t>
            </a:r>
            <a:endParaRPr lang="es-MX" sz="1800" dirty="0">
              <a:solidFill>
                <a:schemeClr val="bg1"/>
              </a:solidFill>
              <a:latin typeface="Montserrat SemiBold" panose="00000700000000000000" pitchFamily="2" charset="0"/>
            </a:endParaRPr>
          </a:p>
          <a:p>
            <a:endParaRPr lang="es-MX" sz="1800" dirty="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1C722077-4AD5-9948-83F4-B7BA6ACE885F}"/>
              </a:ext>
            </a:extLst>
          </p:cNvPr>
          <p:cNvSpPr txBox="1"/>
          <p:nvPr/>
        </p:nvSpPr>
        <p:spPr>
          <a:xfrm>
            <a:off x="533400" y="1600200"/>
            <a:ext cx="3810000" cy="954107"/>
          </a:xfrm>
          <a:prstGeom prst="rect">
            <a:avLst/>
          </a:prstGeom>
          <a:noFill/>
        </p:spPr>
        <p:txBody>
          <a:bodyPr wrap="square">
            <a:spAutoFit/>
          </a:bodyPr>
          <a:lstStyle/>
          <a:p>
            <a:r>
              <a:rPr lang="es-MX" sz="1400" b="1" dirty="0">
                <a:solidFill>
                  <a:srgbClr val="2CA640"/>
                </a:solidFill>
              </a:rPr>
              <a:t>1. </a:t>
            </a:r>
            <a:r>
              <a:rPr lang="es-MX" sz="1400" dirty="0">
                <a:solidFill>
                  <a:srgbClr val="333333"/>
                </a:solidFill>
              </a:rPr>
              <a:t>Con base a lo entendido en el tema, investiguen qué tipo de empresas son aquellas que tienen mayor liquidez y comenten algunos ejemplos.</a:t>
            </a:r>
          </a:p>
        </p:txBody>
      </p:sp>
      <p:pic>
        <p:nvPicPr>
          <p:cNvPr id="11" name="Imagen 10">
            <a:extLst>
              <a:ext uri="{FF2B5EF4-FFF2-40B4-BE49-F238E27FC236}">
                <a16:creationId xmlns:a16="http://schemas.microsoft.com/office/drawing/2014/main" id="{46861CB9-0296-E040-8DD4-A3BC7AE68139}"/>
              </a:ext>
            </a:extLst>
          </p:cNvPr>
          <p:cNvPicPr>
            <a:picLocks noChangeAspect="1"/>
          </p:cNvPicPr>
          <p:nvPr/>
        </p:nvPicPr>
        <p:blipFill>
          <a:blip r:embed="rId2">
            <a:extLst>
              <a:ext uri="{28A0092B-C50C-407E-A947-70E740481C1C}">
                <a14:useLocalDpi xmlns:a14="http://schemas.microsoft.com/office/drawing/2010/main" val="0"/>
              </a:ext>
            </a:extLst>
          </a:blip>
          <a:srcRect l="17300" r="17300"/>
          <a:stretch/>
        </p:blipFill>
        <p:spPr>
          <a:xfrm>
            <a:off x="4572000" y="1091330"/>
            <a:ext cx="4572000" cy="4648200"/>
          </a:xfrm>
          <a:prstGeom prst="rect">
            <a:avLst/>
          </a:prstGeom>
        </p:spPr>
      </p:pic>
    </p:spTree>
    <p:extLst>
      <p:ext uri="{BB962C8B-B14F-4D97-AF65-F5344CB8AC3E}">
        <p14:creationId xmlns:p14="http://schemas.microsoft.com/office/powerpoint/2010/main" val="3145302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45">
            <a:extLst>
              <a:ext uri="{FF2B5EF4-FFF2-40B4-BE49-F238E27FC236}">
                <a16:creationId xmlns:a16="http://schemas.microsoft.com/office/drawing/2014/main" id="{A12A7FB6-8CC4-1549-949E-3BE54CE5B70D}"/>
              </a:ext>
            </a:extLst>
          </p:cNvPr>
          <p:cNvSpPr>
            <a:spLocks noGrp="1"/>
          </p:cNvSpPr>
          <p:nvPr>
            <p:ph type="title"/>
          </p:nvPr>
        </p:nvSpPr>
        <p:spPr>
          <a:xfrm>
            <a:off x="316241" y="1888075"/>
            <a:ext cx="5029199" cy="1146817"/>
          </a:xfrm>
        </p:spPr>
        <p:txBody>
          <a:bodyPr/>
          <a:lstStyle/>
          <a:p>
            <a:r>
              <a:rPr lang="es-MX" sz="3200" dirty="0"/>
              <a:t>Análisis financiero y esquemas de financiamiento</a:t>
            </a:r>
          </a:p>
        </p:txBody>
      </p:sp>
      <p:sp>
        <p:nvSpPr>
          <p:cNvPr id="5" name="Rectángulo redondeado 4">
            <a:extLst>
              <a:ext uri="{FF2B5EF4-FFF2-40B4-BE49-F238E27FC236}">
                <a16:creationId xmlns:a16="http://schemas.microsoft.com/office/drawing/2014/main" id="{08AEDA9A-DB1D-B046-B8B4-503931EF28D9}"/>
              </a:ext>
            </a:extLst>
          </p:cNvPr>
          <p:cNvSpPr/>
          <p:nvPr/>
        </p:nvSpPr>
        <p:spPr>
          <a:xfrm>
            <a:off x="357264" y="3533297"/>
            <a:ext cx="4824336" cy="1092607"/>
          </a:xfrm>
          <a:prstGeom prst="roundRect">
            <a:avLst>
              <a:gd name="adj" fmla="val 50000"/>
            </a:avLst>
          </a:prstGeom>
          <a:solidFill>
            <a:srgbClr val="2BA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CuadroTexto 1">
            <a:extLst>
              <a:ext uri="{FF2B5EF4-FFF2-40B4-BE49-F238E27FC236}">
                <a16:creationId xmlns:a16="http://schemas.microsoft.com/office/drawing/2014/main" id="{8BE72991-42B8-4379-B6EB-7804537C358E}"/>
              </a:ext>
            </a:extLst>
          </p:cNvPr>
          <p:cNvSpPr txBox="1"/>
          <p:nvPr/>
        </p:nvSpPr>
        <p:spPr>
          <a:xfrm>
            <a:off x="353951" y="3657600"/>
            <a:ext cx="4824336" cy="830997"/>
          </a:xfrm>
          <a:prstGeom prst="rect">
            <a:avLst/>
          </a:prstGeom>
          <a:noFill/>
        </p:spPr>
        <p:txBody>
          <a:bodyPr wrap="square" rtlCol="0">
            <a:spAutoFit/>
          </a:bodyPr>
          <a:lstStyle/>
          <a:p>
            <a:pPr algn="ctr"/>
            <a:r>
              <a:rPr lang="es-MX" sz="2400" dirty="0">
                <a:solidFill>
                  <a:schemeClr val="bg1">
                    <a:lumMod val="95000"/>
                  </a:schemeClr>
                </a:solidFill>
                <a:latin typeface="Montserrat SemiBold" panose="00000700000000000000" pitchFamily="2" charset="0"/>
              </a:rPr>
              <a:t>Módulo 3</a:t>
            </a:r>
          </a:p>
          <a:p>
            <a:pPr algn="ctr"/>
            <a:r>
              <a:rPr lang="es-MX" sz="2400" dirty="0">
                <a:solidFill>
                  <a:schemeClr val="bg1">
                    <a:lumMod val="95000"/>
                  </a:schemeClr>
                </a:solidFill>
                <a:latin typeface="Montserrat SemiBold" panose="00000700000000000000" pitchFamily="2" charset="0"/>
              </a:rPr>
              <a:t>Tema 9. Cartas de crédito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80D7906F-0F50-BE4E-8778-A1E4C8FE072B}"/>
              </a:ext>
            </a:extLst>
          </p:cNvPr>
          <p:cNvSpPr>
            <a:spLocks noGrp="1"/>
          </p:cNvSpPr>
          <p:nvPr>
            <p:ph type="title" idx="4294967295"/>
          </p:nvPr>
        </p:nvSpPr>
        <p:spPr>
          <a:xfrm>
            <a:off x="4930739" y="1066800"/>
            <a:ext cx="3679861" cy="5029200"/>
          </a:xfrm>
          <a:prstGeom prst="rect">
            <a:avLst/>
          </a:prstGeom>
        </p:spPr>
        <p:txBody>
          <a:bodyPr/>
          <a:lstStyle/>
          <a:p>
            <a:pPr algn="l"/>
            <a:r>
              <a:rPr lang="es-MX" sz="1400" dirty="0">
                <a:solidFill>
                  <a:srgbClr val="333333"/>
                </a:solidFill>
              </a:rPr>
              <a:t>Con el objetivo de facilitar el comercio internacional, evitando divergencias en la operación de créditos, se creó desde 1993 la Comisión de Prácticas Bancarias de la Cámara de Comercio Internacional, a través de sus “Usos y Reglas Uniformes Relativas a las Cartas </a:t>
            </a:r>
            <a:r>
              <a:rPr lang="es-MX" sz="1400" spc="-50" dirty="0">
                <a:solidFill>
                  <a:srgbClr val="333333"/>
                </a:solidFill>
              </a:rPr>
              <a:t>de Crédito”. Estas se actualizan conforme </a:t>
            </a:r>
            <a:r>
              <a:rPr lang="es-MX" sz="1400" dirty="0">
                <a:solidFill>
                  <a:srgbClr val="333333"/>
                </a:solidFill>
              </a:rPr>
              <a:t>cambian las necesidades del comercio entre países.</a:t>
            </a:r>
            <a:endParaRPr lang="es-MX" sz="1400" dirty="0"/>
          </a:p>
        </p:txBody>
      </p:sp>
      <p:sp>
        <p:nvSpPr>
          <p:cNvPr id="5" name="CuadroTexto 4">
            <a:extLst>
              <a:ext uri="{FF2B5EF4-FFF2-40B4-BE49-F238E27FC236}">
                <a16:creationId xmlns:a16="http://schemas.microsoft.com/office/drawing/2014/main" id="{F1BD6C87-189D-4AD3-B2A9-B470491AACA8}"/>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Introducción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3CB1B3AA-96B3-4CDE-B854-AE6391E923C4}"/>
              </a:ext>
            </a:extLst>
          </p:cNvPr>
          <p:cNvSpPr/>
          <p:nvPr/>
        </p:nvSpPr>
        <p:spPr>
          <a:xfrm>
            <a:off x="4572000" y="1094248"/>
            <a:ext cx="358739" cy="734552"/>
          </a:xfrm>
          <a:prstGeom prst="rect">
            <a:avLst/>
          </a:prstGeom>
          <a:solidFill>
            <a:srgbClr val="2CA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BE9DC8D7-847E-9447-BE27-670E22ABADC8}"/>
              </a:ext>
            </a:extLst>
          </p:cNvPr>
          <p:cNvPicPr>
            <a:picLocks noChangeAspect="1"/>
          </p:cNvPicPr>
          <p:nvPr/>
        </p:nvPicPr>
        <p:blipFill rotWithShape="1">
          <a:blip r:embed="rId3">
            <a:extLst>
              <a:ext uri="{28A0092B-C50C-407E-A947-70E740481C1C}">
                <a14:useLocalDpi xmlns:a14="http://schemas.microsoft.com/office/drawing/2010/main" val="0"/>
              </a:ext>
            </a:extLst>
          </a:blip>
          <a:srcRect l="3067" r="31359"/>
          <a:stretch/>
        </p:blipFill>
        <p:spPr>
          <a:xfrm>
            <a:off x="0" y="1066800"/>
            <a:ext cx="4572000" cy="4648200"/>
          </a:xfrm>
          <a:prstGeom prst="rect">
            <a:avLst/>
          </a:prstGeom>
        </p:spPr>
      </p:pic>
      <p:pic>
        <p:nvPicPr>
          <p:cNvPr id="9" name="Imagen 8">
            <a:extLst>
              <a:ext uri="{FF2B5EF4-FFF2-40B4-BE49-F238E27FC236}">
                <a16:creationId xmlns:a16="http://schemas.microsoft.com/office/drawing/2014/main" id="{B7DE2C42-27D1-3C44-8A36-AEF20D273661}"/>
              </a:ext>
            </a:extLst>
          </p:cNvPr>
          <p:cNvPicPr>
            <a:picLocks noChangeAspect="1"/>
          </p:cNvPicPr>
          <p:nvPr/>
        </p:nvPicPr>
        <p:blipFill>
          <a:blip r:embed="rId4">
            <a:extLst>
              <a:ext uri="{28A0092B-C50C-407E-A947-70E740481C1C}">
                <a14:useLocalDpi xmlns:a14="http://schemas.microsoft.com/office/drawing/2010/main" val="0"/>
              </a:ext>
            </a:extLst>
          </a:blip>
          <a:srcRect l="22369" r="22369"/>
          <a:stretch/>
        </p:blipFill>
        <p:spPr>
          <a:xfrm>
            <a:off x="0" y="1061720"/>
            <a:ext cx="4572000" cy="4648200"/>
          </a:xfrm>
          <a:prstGeom prst="rect">
            <a:avLst/>
          </a:prstGeom>
        </p:spPr>
      </p:pic>
    </p:spTree>
    <p:extLst>
      <p:ext uri="{BB962C8B-B14F-4D97-AF65-F5344CB8AC3E}">
        <p14:creationId xmlns:p14="http://schemas.microsoft.com/office/powerpoint/2010/main" val="1830102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0" name="Título 1">
            <a:extLst>
              <a:ext uri="{FF2B5EF4-FFF2-40B4-BE49-F238E27FC236}">
                <a16:creationId xmlns:a16="http://schemas.microsoft.com/office/drawing/2014/main" id="{38F46A43-3F37-7C42-BEB4-F2C212855B44}"/>
              </a:ext>
            </a:extLst>
          </p:cNvPr>
          <p:cNvSpPr txBox="1">
            <a:spLocks/>
          </p:cNvSpPr>
          <p:nvPr/>
        </p:nvSpPr>
        <p:spPr>
          <a:xfrm>
            <a:off x="497975" y="1600199"/>
            <a:ext cx="4074026" cy="2667001"/>
          </a:xfrm>
          <a:prstGeom prst="rect">
            <a:avLst/>
          </a:prstGeom>
        </p:spPr>
        <p:txBody>
          <a:bodyPr/>
          <a:lstStyle>
            <a:lvl1pPr>
              <a:defRPr>
                <a:latin typeface="+mj-lt"/>
                <a:ea typeface="+mj-ea"/>
                <a:cs typeface="+mj-cs"/>
              </a:defRPr>
            </a:lvl1pPr>
          </a:lstStyle>
          <a:p>
            <a:r>
              <a:rPr lang="es-MX" sz="1400" spc="-70" dirty="0">
                <a:solidFill>
                  <a:srgbClr val="333333"/>
                </a:solidFill>
              </a:rPr>
              <a:t>Las cartas de crédito son un servicio financiero </a:t>
            </a:r>
            <a:r>
              <a:rPr lang="es-MX" sz="1400" spc="-50" dirty="0">
                <a:solidFill>
                  <a:srgbClr val="333333"/>
                </a:solidFill>
              </a:rPr>
              <a:t>creado con la finalidad de disminuir el riesgo </a:t>
            </a:r>
            <a:r>
              <a:rPr lang="es-MX" sz="1400" spc="-30" dirty="0">
                <a:solidFill>
                  <a:srgbClr val="333333"/>
                </a:solidFill>
              </a:rPr>
              <a:t>de incumplimiento entre las partes con una </a:t>
            </a:r>
            <a:r>
              <a:rPr lang="es-MX" sz="1400" dirty="0">
                <a:solidFill>
                  <a:srgbClr val="333333"/>
                </a:solidFill>
              </a:rPr>
              <a:t>relación comercial de compra-venta de un </a:t>
            </a:r>
            <a:r>
              <a:rPr lang="es-MX" sz="1400" spc="-50" dirty="0">
                <a:solidFill>
                  <a:srgbClr val="333333"/>
                </a:solidFill>
              </a:rPr>
              <a:t>artículo. Este instrumento de pago está sujeto </a:t>
            </a:r>
            <a:r>
              <a:rPr lang="es-MX" sz="1400" spc="-70" dirty="0">
                <a:solidFill>
                  <a:srgbClr val="333333"/>
                </a:solidFill>
              </a:rPr>
              <a:t>a regulaciones internacionales, </a:t>
            </a:r>
            <a:r>
              <a:rPr lang="es-MX" sz="1400" dirty="0">
                <a:solidFill>
                  <a:srgbClr val="333333"/>
                </a:solidFill>
              </a:rPr>
              <a:t>aquí un </a:t>
            </a:r>
            <a:r>
              <a:rPr lang="es-MX" sz="1400" spc="-30" dirty="0">
                <a:solidFill>
                  <a:srgbClr val="333333"/>
                </a:solidFill>
              </a:rPr>
              <a:t>cliente </a:t>
            </a:r>
            <a:r>
              <a:rPr lang="es-MX" sz="1400" spc="-70" dirty="0">
                <a:solidFill>
                  <a:srgbClr val="333333"/>
                </a:solidFill>
              </a:rPr>
              <a:t>o usuario financiero da instrucciones por medio </a:t>
            </a:r>
            <a:r>
              <a:rPr lang="es-MX" sz="1400" dirty="0">
                <a:solidFill>
                  <a:srgbClr val="333333"/>
                </a:solidFill>
              </a:rPr>
              <a:t>de una solicitud a un banco para </a:t>
            </a:r>
            <a:r>
              <a:rPr lang="es-MX" sz="1400" spc="-20" dirty="0">
                <a:solidFill>
                  <a:srgbClr val="333333"/>
                </a:solidFill>
              </a:rPr>
              <a:t>hacer un pago a un tercero contra la entrega de un producto o artículo, siempre y cuando </a:t>
            </a:r>
            <a:r>
              <a:rPr lang="es-MX" sz="1400" spc="-120" dirty="0">
                <a:solidFill>
                  <a:srgbClr val="333333"/>
                </a:solidFill>
              </a:rPr>
              <a:t>se cumplan los términos y condiciones del contrato.</a:t>
            </a:r>
            <a:endParaRPr lang="es-MX" sz="1400" spc="-120" dirty="0"/>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Cartas de crédito</a:t>
            </a:r>
          </a:p>
        </p:txBody>
      </p:sp>
      <p:pic>
        <p:nvPicPr>
          <p:cNvPr id="6" name="Imagen 5">
            <a:extLst>
              <a:ext uri="{FF2B5EF4-FFF2-40B4-BE49-F238E27FC236}">
                <a16:creationId xmlns:a16="http://schemas.microsoft.com/office/drawing/2014/main" id="{D06AA003-F565-8E4C-9A97-2F5DD5FA9588}"/>
              </a:ext>
            </a:extLst>
          </p:cNvPr>
          <p:cNvPicPr>
            <a:picLocks noChangeAspect="1"/>
          </p:cNvPicPr>
          <p:nvPr/>
        </p:nvPicPr>
        <p:blipFill>
          <a:blip r:embed="rId2">
            <a:extLst>
              <a:ext uri="{28A0092B-C50C-407E-A947-70E740481C1C}">
                <a14:useLocalDpi xmlns:a14="http://schemas.microsoft.com/office/drawing/2010/main" val="0"/>
              </a:ext>
            </a:extLst>
          </a:blip>
          <a:srcRect l="23237" r="23237"/>
          <a:stretch/>
        </p:blipFill>
        <p:spPr>
          <a:xfrm>
            <a:off x="4876800" y="1600200"/>
            <a:ext cx="4267200" cy="4648200"/>
          </a:xfrm>
          <a:prstGeom prst="rect">
            <a:avLst/>
          </a:prstGeom>
        </p:spPr>
      </p:pic>
    </p:spTree>
    <p:extLst>
      <p:ext uri="{BB962C8B-B14F-4D97-AF65-F5344CB8AC3E}">
        <p14:creationId xmlns:p14="http://schemas.microsoft.com/office/powerpoint/2010/main" val="1616207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a:r>
              <a:rPr lang="es-MX" sz="1400" b="1" dirty="0">
                <a:solidFill>
                  <a:srgbClr val="333333"/>
                </a:solidFill>
              </a:rPr>
              <a:t>Los pasos para lograr el establecimiento de un proceso de carta de crédito son:</a:t>
            </a:r>
            <a:endParaRPr lang="es-MX" sz="1400" b="1" dirty="0"/>
          </a:p>
        </p:txBody>
      </p:sp>
      <p:pic>
        <p:nvPicPr>
          <p:cNvPr id="7" name="Imagen 6">
            <a:extLst>
              <a:ext uri="{FF2B5EF4-FFF2-40B4-BE49-F238E27FC236}">
                <a16:creationId xmlns:a16="http://schemas.microsoft.com/office/drawing/2014/main" id="{4D2E3DB2-C50D-1449-96BA-EB75293F3A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279" y="1475019"/>
            <a:ext cx="7099441" cy="4881984"/>
          </a:xfrm>
          <a:prstGeom prst="rect">
            <a:avLst/>
          </a:prstGeom>
        </p:spPr>
      </p:pic>
    </p:spTree>
    <p:extLst>
      <p:ext uri="{BB962C8B-B14F-4D97-AF65-F5344CB8AC3E}">
        <p14:creationId xmlns:p14="http://schemas.microsoft.com/office/powerpoint/2010/main" val="8576628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pic>
        <p:nvPicPr>
          <p:cNvPr id="3" name="Imagen 2">
            <a:extLst>
              <a:ext uri="{FF2B5EF4-FFF2-40B4-BE49-F238E27FC236}">
                <a16:creationId xmlns:a16="http://schemas.microsoft.com/office/drawing/2014/main" id="{0F38775C-7F42-A942-9FEE-3B68AF10F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900" y="1689100"/>
            <a:ext cx="8712200" cy="3479800"/>
          </a:xfrm>
          <a:prstGeom prst="rect">
            <a:avLst/>
          </a:prstGeom>
        </p:spPr>
      </p:pic>
    </p:spTree>
    <p:extLst>
      <p:ext uri="{BB962C8B-B14F-4D97-AF65-F5344CB8AC3E}">
        <p14:creationId xmlns:p14="http://schemas.microsoft.com/office/powerpoint/2010/main" val="510432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Requisitos para establecer una carta de crédito</a:t>
            </a:r>
          </a:p>
        </p:txBody>
      </p:sp>
      <p:pic>
        <p:nvPicPr>
          <p:cNvPr id="3" name="Imagen 2">
            <a:extLst>
              <a:ext uri="{FF2B5EF4-FFF2-40B4-BE49-F238E27FC236}">
                <a16:creationId xmlns:a16="http://schemas.microsoft.com/office/drawing/2014/main" id="{12F82E46-AE18-ED4D-B318-80EE348C1F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100" y="1585291"/>
            <a:ext cx="7289800" cy="4686300"/>
          </a:xfrm>
          <a:prstGeom prst="rect">
            <a:avLst/>
          </a:prstGeom>
        </p:spPr>
      </p:pic>
    </p:spTree>
    <p:extLst>
      <p:ext uri="{BB962C8B-B14F-4D97-AF65-F5344CB8AC3E}">
        <p14:creationId xmlns:p14="http://schemas.microsoft.com/office/powerpoint/2010/main" val="3864818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9E4E5B36-E448-4E19-B0B5-B99E1EF1F790}"/>
              </a:ext>
            </a:extLst>
          </p:cNvPr>
          <p:cNvSpPr txBox="1"/>
          <p:nvPr/>
        </p:nvSpPr>
        <p:spPr>
          <a:xfrm>
            <a:off x="457200" y="210234"/>
            <a:ext cx="2133599" cy="646331"/>
          </a:xfrm>
          <a:prstGeom prst="rect">
            <a:avLst/>
          </a:prstGeom>
          <a:noFill/>
        </p:spPr>
        <p:txBody>
          <a:bodyPr wrap="square" rtlCol="0">
            <a:spAutoFit/>
          </a:bodyPr>
          <a:lstStyle/>
          <a:p>
            <a:r>
              <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rPr>
              <a:t>Explicación</a:t>
            </a:r>
            <a:endParaRPr lang="es-MX" sz="1800">
              <a:solidFill>
                <a:schemeClr val="bg1"/>
              </a:solidFill>
              <a:latin typeface="Montserrat SemiBold" panose="00000700000000000000" pitchFamily="2" charset="0"/>
            </a:endParaRPr>
          </a:p>
          <a:p>
            <a:endParaRPr lang="es-MX" sz="1800">
              <a:solidFill>
                <a:schemeClr val="bg1"/>
              </a:solidFill>
              <a:effectLst/>
              <a:latin typeface="Montserrat SemiBold" panose="00000700000000000000" pitchFamily="2" charset="0"/>
              <a:ea typeface="Times New Roman" panose="02020603050405020304" pitchFamily="18" charset="0"/>
              <a:cs typeface="Times New Roman" panose="02020603050405020304" pitchFamily="18" charset="0"/>
            </a:endParaRPr>
          </a:p>
        </p:txBody>
      </p:sp>
      <p:sp>
        <p:nvSpPr>
          <p:cNvPr id="19" name="Título 1">
            <a:extLst>
              <a:ext uri="{FF2B5EF4-FFF2-40B4-BE49-F238E27FC236}">
                <a16:creationId xmlns:a16="http://schemas.microsoft.com/office/drawing/2014/main" id="{590709BC-BF78-6242-8F90-267EDCD85EEA}"/>
              </a:ext>
            </a:extLst>
          </p:cNvPr>
          <p:cNvSpPr txBox="1">
            <a:spLocks/>
          </p:cNvSpPr>
          <p:nvPr/>
        </p:nvSpPr>
        <p:spPr>
          <a:xfrm>
            <a:off x="533400" y="1089216"/>
            <a:ext cx="8077200" cy="358583"/>
          </a:xfrm>
          <a:prstGeom prst="rect">
            <a:avLst/>
          </a:prstGeom>
        </p:spPr>
        <p:txBody>
          <a:bodyPr/>
          <a:lstStyle>
            <a:lvl1pPr>
              <a:defRPr>
                <a:latin typeface="+mj-lt"/>
                <a:ea typeface="+mj-ea"/>
                <a:cs typeface="+mj-cs"/>
              </a:defRPr>
            </a:lvl1pPr>
          </a:lstStyle>
          <a:p>
            <a:pPr algn="ctr" defTabSz="914400"/>
            <a:r>
              <a:rPr lang="es-MX" sz="1400" b="1" kern="0" dirty="0">
                <a:solidFill>
                  <a:sysClr val="windowText" lastClr="000000"/>
                </a:solidFill>
              </a:rPr>
              <a:t>Servicios que pueden ofrecer los bancos en México</a:t>
            </a:r>
          </a:p>
        </p:txBody>
      </p:sp>
      <p:pic>
        <p:nvPicPr>
          <p:cNvPr id="3" name="Imagen 2">
            <a:extLst>
              <a:ext uri="{FF2B5EF4-FFF2-40B4-BE49-F238E27FC236}">
                <a16:creationId xmlns:a16="http://schemas.microsoft.com/office/drawing/2014/main" id="{8CC0D6E4-79A6-2A4F-845A-C83FC291A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1600200"/>
            <a:ext cx="8890000" cy="4711700"/>
          </a:xfrm>
          <a:prstGeom prst="rect">
            <a:avLst/>
          </a:prstGeom>
        </p:spPr>
      </p:pic>
    </p:spTree>
    <p:extLst>
      <p:ext uri="{BB962C8B-B14F-4D97-AF65-F5344CB8AC3E}">
        <p14:creationId xmlns:p14="http://schemas.microsoft.com/office/powerpoint/2010/main" val="1411647833"/>
      </p:ext>
    </p:extLst>
  </p:cSld>
  <p:clrMapOvr>
    <a:masterClrMapping/>
  </p:clrMapOvr>
</p:sld>
</file>

<file path=ppt/theme/theme1.xml><?xml version="1.0" encoding="utf-8"?>
<a:theme xmlns:a="http://schemas.openxmlformats.org/drawingml/2006/main" name="Introducc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AE5EDB-E8AF-41FE-A65D-F078206BC2BF}">
  <ds:schemaRefs>
    <ds:schemaRef ds:uri="http://purl.org/dc/elements/1.1/"/>
    <ds:schemaRef ds:uri="http://purl.org/dc/terms/"/>
    <ds:schemaRef ds:uri="http://purl.org/dc/dcmitype/"/>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FFDEEA9F-412F-4F5D-B51F-9E4C3421CA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89DB99C-D35C-49E1-B73E-AD3CB0C742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13613</TotalTime>
  <Words>1559</Words>
  <Application>Microsoft Office PowerPoint</Application>
  <PresentationFormat>On-screen Show (4:3)</PresentationFormat>
  <Paragraphs>89</Paragraphs>
  <Slides>29</Slides>
  <Notes>6</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Introduccion</vt:lpstr>
      <vt:lpstr>PowerPoint Presentation</vt:lpstr>
      <vt:lpstr>PowerPoint Presentation</vt:lpstr>
      <vt:lpstr>Análisis financiero y esquemas de financiamiento</vt:lpstr>
      <vt:lpstr>Con el objetivo de facilitar el comercio internacional, evitando divergencias en la operación de créditos, se creó desde 1993 la Comisión de Prácticas Bancarias de la Cámara de Comercio Internacional, a través de sus “Usos y Reglas Uniformes Relativas a las Cartas de Crédito”. Estas se actualizan conforme cambian las necesidades del comercio entre países.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Análisis financiero y esquemas de financiamiento.</vt:lpstr>
      <vt:lpstr>Imagina que trabajas en una empresa que se dedica a la comercialización de canceles para baño, hoy uno de sus proveedores publica una oferta muy atractiva en los productos que comercializas. Estás encargado de la administración del negocio y por lo tanto en la gestión del capital de trabajo. De acuerdo a su programa de cobros y pagos no tienen la liquidez en este momento para aprovechar dicho descuento.  Como buen administrador quieres informarte de varias alternativas de financiamiento, al ir al banco este te da a conocer varios instrumentos de financiamiento a corto plazo, entre ellos está la operación de factoraje, el cual consiste en vender en anticipado sus cuentas por cobrar.  En el banco explican que ellos te dan parte del monto que ampara las cuentas por cobrar y el resto al ser cobradas se lo completarán quitando las comisiones que cobre esta institución por otorgar este servicio de financiamiento.  </vt:lpstr>
      <vt:lpstr>PowerPoint Presentation</vt:lpstr>
      <vt:lpstr>PowerPoint Presentation</vt:lpstr>
      <vt:lpstr>PowerPoint Presentation</vt:lpstr>
      <vt:lpstr>PowerPoint Presentation</vt:lpstr>
      <vt:lpstr>Análisis financiero y esquemas de financiamiento.</vt:lpstr>
      <vt:lpstr>PowerPoint Presentation</vt:lpstr>
      <vt:lpstr> </vt:lpstr>
      <vt:lpstr> </vt:lpstr>
      <vt:lpstr>PowerPoint Presentation</vt:lpstr>
      <vt:lpstr>PowerPoint Presentation</vt:lpstr>
      <vt:lpstr>Análisis financiero y esquemas de financiamiento.</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 título-1</dc:title>
  <dc:creator>Karen Requenes</dc:creator>
  <cp:lastModifiedBy>IVAN ALEJANDRO ROCHA MARTINEZ</cp:lastModifiedBy>
  <cp:revision>197</cp:revision>
  <cp:lastPrinted>2022-02-23T20:52:41Z</cp:lastPrinted>
  <dcterms:created xsi:type="dcterms:W3CDTF">2021-06-10T22:47:14Z</dcterms:created>
  <dcterms:modified xsi:type="dcterms:W3CDTF">2022-04-28T19:14:42Z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2021-06-10T00:00:00Z</vt:filetime>
  </property>
  <property fmtid="{D5CDD505-2E9C-101B-9397-08002B2CF9AE}" pid="3" name="Creator">
    <vt:lpwstr>Adobe Illustrator 25.2 (Windows)</vt:lpwstr>
  </property>
  <property fmtid="{D5CDD505-2E9C-101B-9397-08002B2CF9AE}" pid="4" name="LastSaved">
    <vt:filetime>2021-06-10T00:00:00Z</vt:filetime>
  </property>
</Properties>
</file>