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sldIdLst>
    <p:sldId id="262" r:id="rId5"/>
    <p:sldId id="298" r:id="rId6"/>
    <p:sldId id="257" r:id="rId7"/>
    <p:sldId id="263" r:id="rId8"/>
    <p:sldId id="370" r:id="rId9"/>
    <p:sldId id="433" r:id="rId10"/>
    <p:sldId id="381" r:id="rId11"/>
    <p:sldId id="266" r:id="rId12"/>
    <p:sldId id="268" r:id="rId13"/>
    <p:sldId id="334" r:id="rId14"/>
    <p:sldId id="412" r:id="rId15"/>
    <p:sldId id="441" r:id="rId16"/>
    <p:sldId id="452" r:id="rId17"/>
    <p:sldId id="390" r:id="rId18"/>
    <p:sldId id="282" r:id="rId19"/>
    <p:sldId id="391" r:id="rId20"/>
    <p:sldId id="393" r:id="rId21"/>
    <p:sldId id="443" r:id="rId22"/>
    <p:sldId id="453" r:id="rId23"/>
    <p:sldId id="444" r:id="rId24"/>
    <p:sldId id="394" r:id="rId25"/>
    <p:sldId id="395" r:id="rId26"/>
  </p:sldIdLst>
  <p:sldSz cx="9144000" cy="6858000" type="screen4x3"/>
  <p:notesSz cx="10058400" cy="7772400"/>
  <p:embeddedFontLst>
    <p:embeddedFont>
      <p:font typeface="Calibri" panose="020F0502020204030204" pitchFamily="34" charset="0"/>
      <p:regular r:id="rId28"/>
      <p:bold r:id="rId29"/>
      <p:italic r:id="rId30"/>
      <p:boldItalic r:id="rId31"/>
    </p:embeddedFont>
    <p:embeddedFont>
      <p:font typeface="Montserrat" pitchFamily="2" charset="77"/>
      <p:regular r:id="rId32"/>
      <p:bold r:id="rId33"/>
      <p:italic r:id="rId34"/>
      <p:boldItalic r:id="rId35"/>
    </p:embeddedFont>
    <p:embeddedFont>
      <p:font typeface="Montserrat SemiBold" pitchFamily="2" charset="77"/>
      <p:regular r:id="rId36"/>
      <p:bold r:id="rId37"/>
      <p:italic r:id="rId38"/>
      <p:boldItalic r:id="rId39"/>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3936"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640"/>
    <a:srgbClr val="265AA6"/>
    <a:srgbClr val="3CB250"/>
    <a:srgbClr val="2BA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0E4A7-AF75-A24D-BC01-7C9DC9F7E54B}" v="10" dt="2022-04-27T22:00:21.13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569"/>
  </p:normalViewPr>
  <p:slideViewPr>
    <p:cSldViewPr>
      <p:cViewPr varScale="1">
        <p:scale>
          <a:sx n="105" d="100"/>
          <a:sy n="105" d="100"/>
        </p:scale>
        <p:origin x="1648" y="176"/>
      </p:cViewPr>
      <p:guideLst>
        <p:guide orient="horz" pos="672"/>
        <p:guide pos="336"/>
        <p:guide orient="horz" pos="912"/>
        <p:guide orient="horz" pos="1008"/>
        <p:guide pos="5424"/>
        <p:guide pos="2880"/>
        <p:guide pos="3072"/>
        <p:guide orient="horz" pos="3936"/>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C600E4A7-AF75-A24D-BC01-7C9DC9F7E54B}"/>
    <pc:docChg chg="custSel modMainMaster">
      <pc:chgData name="IVAN ALEJANDRO ROCHA MARTINEZ" userId="fa0bb7a6-24f0-450e-b911-e04e50e846d3" providerId="ADAL" clId="{C600E4A7-AF75-A24D-BC01-7C9DC9F7E54B}" dt="2022-04-27T22:00:21.135" v="15" actId="167"/>
      <pc:docMkLst>
        <pc:docMk/>
      </pc:docMkLst>
      <pc:sldMasterChg chg="modSldLayout">
        <pc:chgData name="IVAN ALEJANDRO ROCHA MARTINEZ" userId="fa0bb7a6-24f0-450e-b911-e04e50e846d3" providerId="ADAL" clId="{C600E4A7-AF75-A24D-BC01-7C9DC9F7E54B}" dt="2022-04-27T22:00:21.135" v="15" actId="167"/>
        <pc:sldMasterMkLst>
          <pc:docMk/>
          <pc:sldMasterMk cId="0" sldId="2147483648"/>
        </pc:sldMasterMkLst>
        <pc:sldLayoutChg chg="addSp delSp modSp mod">
          <pc:chgData name="IVAN ALEJANDRO ROCHA MARTINEZ" userId="fa0bb7a6-24f0-450e-b911-e04e50e846d3" providerId="ADAL" clId="{C600E4A7-AF75-A24D-BC01-7C9DC9F7E54B}" dt="2022-04-27T21:59:19.482" v="1"/>
          <pc:sldLayoutMkLst>
            <pc:docMk/>
            <pc:sldMasterMk cId="0" sldId="2147483648"/>
            <pc:sldLayoutMk cId="0" sldId="2147483665"/>
          </pc:sldLayoutMkLst>
          <pc:picChg chg="add mod">
            <ac:chgData name="IVAN ALEJANDRO ROCHA MARTINEZ" userId="fa0bb7a6-24f0-450e-b911-e04e50e846d3" providerId="ADAL" clId="{C600E4A7-AF75-A24D-BC01-7C9DC9F7E54B}" dt="2022-04-27T21:59:19.482" v="1"/>
            <ac:picMkLst>
              <pc:docMk/>
              <pc:sldMasterMk cId="0" sldId="2147483648"/>
              <pc:sldLayoutMk cId="0" sldId="2147483665"/>
              <ac:picMk id="3" creationId="{4D463708-E4E0-F219-B512-59D74D5A5AAF}"/>
            </ac:picMkLst>
          </pc:picChg>
          <pc:picChg chg="del">
            <ac:chgData name="IVAN ALEJANDRO ROCHA MARTINEZ" userId="fa0bb7a6-24f0-450e-b911-e04e50e846d3" providerId="ADAL" clId="{C600E4A7-AF75-A24D-BC01-7C9DC9F7E54B}" dt="2022-04-27T21:59:19.082"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C600E4A7-AF75-A24D-BC01-7C9DC9F7E54B}" dt="2022-04-27T21:59:44.321" v="7" actId="167"/>
          <pc:sldLayoutMkLst>
            <pc:docMk/>
            <pc:sldMasterMk cId="0" sldId="2147483648"/>
            <pc:sldLayoutMk cId="1793896934" sldId="2147483666"/>
          </pc:sldLayoutMkLst>
          <pc:picChg chg="add mod">
            <ac:chgData name="IVAN ALEJANDRO ROCHA MARTINEZ" userId="fa0bb7a6-24f0-450e-b911-e04e50e846d3" providerId="ADAL" clId="{C600E4A7-AF75-A24D-BC01-7C9DC9F7E54B}" dt="2022-04-27T21:59:44.321" v="7" actId="167"/>
            <ac:picMkLst>
              <pc:docMk/>
              <pc:sldMasterMk cId="0" sldId="2147483648"/>
              <pc:sldLayoutMk cId="1793896934" sldId="2147483666"/>
              <ac:picMk id="4" creationId="{4A52D4B3-0869-D5C3-98E8-6E77F21A5A7C}"/>
            </ac:picMkLst>
          </pc:picChg>
          <pc:picChg chg="del">
            <ac:chgData name="IVAN ALEJANDRO ROCHA MARTINEZ" userId="fa0bb7a6-24f0-450e-b911-e04e50e846d3" providerId="ADAL" clId="{C600E4A7-AF75-A24D-BC01-7C9DC9F7E54B}" dt="2022-04-27T21:59:40.861"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C600E4A7-AF75-A24D-BC01-7C9DC9F7E54B}" dt="2022-04-27T21:59:57.114" v="10" actId="167"/>
          <pc:sldLayoutMkLst>
            <pc:docMk/>
            <pc:sldMasterMk cId="0" sldId="2147483648"/>
            <pc:sldLayoutMk cId="1601919345" sldId="2147483667"/>
          </pc:sldLayoutMkLst>
          <pc:picChg chg="add mod">
            <ac:chgData name="IVAN ALEJANDRO ROCHA MARTINEZ" userId="fa0bb7a6-24f0-450e-b911-e04e50e846d3" providerId="ADAL" clId="{C600E4A7-AF75-A24D-BC01-7C9DC9F7E54B}" dt="2022-04-27T21:59:57.114" v="10" actId="167"/>
            <ac:picMkLst>
              <pc:docMk/>
              <pc:sldMasterMk cId="0" sldId="2147483648"/>
              <pc:sldLayoutMk cId="1601919345" sldId="2147483667"/>
              <ac:picMk id="4" creationId="{5716F3E8-FC8B-73D4-DE3C-AB112720396B}"/>
            </ac:picMkLst>
          </pc:picChg>
          <pc:picChg chg="del">
            <ac:chgData name="IVAN ALEJANDRO ROCHA MARTINEZ" userId="fa0bb7a6-24f0-450e-b911-e04e50e846d3" providerId="ADAL" clId="{C600E4A7-AF75-A24D-BC01-7C9DC9F7E54B}" dt="2022-04-27T21:59:53.399"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C600E4A7-AF75-A24D-BC01-7C9DC9F7E54B}" dt="2022-04-27T22:00:21.135" v="15" actId="167"/>
          <pc:sldLayoutMkLst>
            <pc:docMk/>
            <pc:sldMasterMk cId="0" sldId="2147483648"/>
            <pc:sldLayoutMk cId="1590997414" sldId="2147483668"/>
          </pc:sldLayoutMkLst>
          <pc:picChg chg="add mod">
            <ac:chgData name="IVAN ALEJANDRO ROCHA MARTINEZ" userId="fa0bb7a6-24f0-450e-b911-e04e50e846d3" providerId="ADAL" clId="{C600E4A7-AF75-A24D-BC01-7C9DC9F7E54B}" dt="2022-04-27T22:00:21.135" v="15" actId="167"/>
            <ac:picMkLst>
              <pc:docMk/>
              <pc:sldMasterMk cId="0" sldId="2147483648"/>
              <pc:sldLayoutMk cId="1590997414" sldId="2147483668"/>
              <ac:picMk id="4" creationId="{35989447-CFD4-29D1-570F-FE616F558840}"/>
            </ac:picMkLst>
          </pc:picChg>
          <pc:picChg chg="del">
            <ac:chgData name="IVAN ALEJANDRO ROCHA MARTINEZ" userId="fa0bb7a6-24f0-450e-b911-e04e50e846d3" providerId="ADAL" clId="{C600E4A7-AF75-A24D-BC01-7C9DC9F7E54B}" dt="2022-04-27T22:00:18.045"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C600E4A7-AF75-A24D-BC01-7C9DC9F7E54B}" dt="2022-04-27T21:59:32.352" v="4" actId="167"/>
          <pc:sldLayoutMkLst>
            <pc:docMk/>
            <pc:sldMasterMk cId="0" sldId="2147483648"/>
            <pc:sldLayoutMk cId="4106800032" sldId="2147483669"/>
          </pc:sldLayoutMkLst>
          <pc:picChg chg="add mod">
            <ac:chgData name="IVAN ALEJANDRO ROCHA MARTINEZ" userId="fa0bb7a6-24f0-450e-b911-e04e50e846d3" providerId="ADAL" clId="{C600E4A7-AF75-A24D-BC01-7C9DC9F7E54B}" dt="2022-04-27T21:59:32.352" v="4" actId="167"/>
            <ac:picMkLst>
              <pc:docMk/>
              <pc:sldMasterMk cId="0" sldId="2147483648"/>
              <pc:sldLayoutMk cId="4106800032" sldId="2147483669"/>
              <ac:picMk id="5" creationId="{AEFEFF60-9621-BE52-0109-812BE770FE7F}"/>
            </ac:picMkLst>
          </pc:picChg>
          <pc:picChg chg="del">
            <ac:chgData name="IVAN ALEJANDRO ROCHA MARTINEZ" userId="fa0bb7a6-24f0-450e-b911-e04e50e846d3" providerId="ADAL" clId="{C600E4A7-AF75-A24D-BC01-7C9DC9F7E54B}" dt="2022-04-27T21:59:28.733"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C600E4A7-AF75-A24D-BC01-7C9DC9F7E54B}" dt="2022-04-27T22:00:05.353" v="12"/>
          <pc:sldLayoutMkLst>
            <pc:docMk/>
            <pc:sldMasterMk cId="0" sldId="2147483648"/>
            <pc:sldLayoutMk cId="4209272561" sldId="2147483670"/>
          </pc:sldLayoutMkLst>
          <pc:picChg chg="add mod">
            <ac:chgData name="IVAN ALEJANDRO ROCHA MARTINEZ" userId="fa0bb7a6-24f0-450e-b911-e04e50e846d3" providerId="ADAL" clId="{C600E4A7-AF75-A24D-BC01-7C9DC9F7E54B}" dt="2022-04-27T22:00:05.353" v="12"/>
            <ac:picMkLst>
              <pc:docMk/>
              <pc:sldMasterMk cId="0" sldId="2147483648"/>
              <pc:sldLayoutMk cId="4209272561" sldId="2147483670"/>
              <ac:picMk id="3" creationId="{CDDAB76B-16E7-B926-FCD8-4BBB54F22224}"/>
            </ac:picMkLst>
          </pc:picChg>
          <pc:picChg chg="del">
            <ac:chgData name="IVAN ALEJANDRO ROCHA MARTINEZ" userId="fa0bb7a6-24f0-450e-b911-e04e50e846d3" providerId="ADAL" clId="{C600E4A7-AF75-A24D-BC01-7C9DC9F7E54B}" dt="2022-04-27T22:00:04.989"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9</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10</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16</a:t>
            </a:fld>
            <a:endParaRPr lang="es-MX"/>
          </a:p>
        </p:txBody>
      </p:sp>
    </p:spTree>
    <p:extLst>
      <p:ext uri="{BB962C8B-B14F-4D97-AF65-F5344CB8AC3E}">
        <p14:creationId xmlns:p14="http://schemas.microsoft.com/office/powerpoint/2010/main" val="357656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463708-E4E0-F219-B512-59D74D5A5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EFEFF60-9621-BE52-0109-812BE770FE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52D4B3-0869-D5C3-98E8-6E77F21A5A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16F3E8-FC8B-73D4-DE3C-AB1127203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DAB76B-16E7-B926-FCD8-4BBB54F22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989447-CFD4-29D1-570F-FE616F5588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nwrgEm97He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091175"/>
            <a:ext cx="3679862" cy="5132849"/>
          </a:xfrm>
          <a:prstGeom prst="rect">
            <a:avLst/>
          </a:prstGeom>
        </p:spPr>
        <p:txBody>
          <a:bodyPr/>
          <a:lstStyle/>
          <a:p>
            <a:pPr algn="l"/>
            <a:r>
              <a:rPr lang="es-MX" sz="1400" dirty="0">
                <a:solidFill>
                  <a:srgbClr val="333333"/>
                </a:solidFill>
              </a:rPr>
              <a:t>Cuando buscas adquirir un bien, como </a:t>
            </a:r>
            <a:r>
              <a:rPr lang="es-MX" sz="1400" spc="-50" dirty="0">
                <a:solidFill>
                  <a:srgbClr val="333333"/>
                </a:solidFill>
              </a:rPr>
              <a:t>un carro o una casa, no recurres al mismo </a:t>
            </a:r>
            <a:r>
              <a:rPr lang="es-MX" sz="1400" spc="-10" dirty="0">
                <a:solidFill>
                  <a:srgbClr val="333333"/>
                </a:solidFill>
              </a:rPr>
              <a:t>tipo de financiamiento que usarías para </a:t>
            </a:r>
            <a:r>
              <a:rPr lang="es-MX" sz="1400" dirty="0">
                <a:solidFill>
                  <a:srgbClr val="333333"/>
                </a:solidFill>
              </a:rPr>
              <a:t>comprar una chamarra o un par de zapatos. El crédito que está disponible para la primera situación, sería a través </a:t>
            </a:r>
            <a:r>
              <a:rPr lang="es-MX" sz="1400" spc="-50" dirty="0">
                <a:solidFill>
                  <a:srgbClr val="333333"/>
                </a:solidFill>
              </a:rPr>
              <a:t>de la financiera de la agencia, o un banco </a:t>
            </a:r>
            <a:r>
              <a:rPr lang="es-MX" sz="1400" spc="-100" dirty="0">
                <a:solidFill>
                  <a:srgbClr val="333333"/>
                </a:solidFill>
              </a:rPr>
              <a:t>que maneje crédito automotriz o hipotecario. </a:t>
            </a:r>
            <a:r>
              <a:rPr lang="es-MX" sz="1400" spc="-50" dirty="0">
                <a:solidFill>
                  <a:srgbClr val="333333"/>
                </a:solidFill>
              </a:rPr>
              <a:t>En el segundo </a:t>
            </a:r>
            <a:r>
              <a:rPr lang="es-MX" sz="1400" dirty="0">
                <a:solidFill>
                  <a:srgbClr val="333333"/>
                </a:solidFill>
              </a:rPr>
              <a:t>caso seguramente con </a:t>
            </a:r>
            <a:r>
              <a:rPr lang="es-MX" sz="1400" spc="-50" dirty="0">
                <a:solidFill>
                  <a:srgbClr val="333333"/>
                </a:solidFill>
              </a:rPr>
              <a:t>una tarjeta de crédito bastaría. Lo mismo </a:t>
            </a:r>
            <a:r>
              <a:rPr lang="es-MX" sz="1400" dirty="0">
                <a:solidFill>
                  <a:srgbClr val="333333"/>
                </a:solidFill>
              </a:rPr>
              <a:t>sucede con las empresas.	</a:t>
            </a:r>
            <a:br>
              <a:rPr lang="es-MX" sz="1400" dirty="0">
                <a:solidFill>
                  <a:srgbClr val="333333"/>
                </a:solidFill>
              </a:rPr>
            </a:br>
            <a:br>
              <a:rPr lang="es-MX" sz="1400" dirty="0">
                <a:solidFill>
                  <a:srgbClr val="333333"/>
                </a:solidFill>
              </a:rPr>
            </a:br>
            <a:r>
              <a:rPr lang="es-MX" sz="1400" dirty="0">
                <a:solidFill>
                  <a:srgbClr val="333333"/>
                </a:solidFill>
              </a:rPr>
              <a:t>Anteriormente se ha hablado acerca del financiamiento a corto plazo que se </a:t>
            </a:r>
            <a:r>
              <a:rPr lang="es-MX" sz="1400" spc="-30" dirty="0">
                <a:solidFill>
                  <a:srgbClr val="333333"/>
                </a:solidFill>
              </a:rPr>
              <a:t>usa para el capital de trabajo y cualquier </a:t>
            </a:r>
            <a:r>
              <a:rPr lang="es-MX" sz="1400" dirty="0">
                <a:solidFill>
                  <a:srgbClr val="333333"/>
                </a:solidFill>
              </a:rPr>
              <a:t>deuda en el plazo de un año. Ahora </a:t>
            </a:r>
            <a:r>
              <a:rPr lang="es-MX" sz="1400" spc="-30" dirty="0">
                <a:solidFill>
                  <a:srgbClr val="333333"/>
                </a:solidFill>
              </a:rPr>
              <a:t>llega el punto de tratar aquellos recursos</a:t>
            </a:r>
            <a:r>
              <a:rPr lang="es-MX" sz="1400" spc="-50" dirty="0">
                <a:solidFill>
                  <a:srgbClr val="333333"/>
                </a:solidFill>
              </a:rPr>
              <a:t> </a:t>
            </a:r>
            <a:r>
              <a:rPr lang="es-MX" sz="1400" dirty="0">
                <a:solidFill>
                  <a:srgbClr val="333333"/>
                </a:solidFill>
              </a:rPr>
              <a:t>disponibles en el largo plazo cuando se </a:t>
            </a:r>
            <a:r>
              <a:rPr lang="es-MX" sz="1400" spc="-20" dirty="0">
                <a:solidFill>
                  <a:srgbClr val="333333"/>
                </a:solidFill>
              </a:rPr>
              <a:t>necesitan hacer inversiones más fuertes </a:t>
            </a:r>
            <a:r>
              <a:rPr lang="es-MX" sz="1400" dirty="0">
                <a:solidFill>
                  <a:srgbClr val="333333"/>
                </a:solidFill>
              </a:rPr>
              <a:t>como: compra de maquinaria, la realización de una planta, centro de distribución o centro de venta, una expansión, entre muchas otras.</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8110" t="16372" r="3654" b="9863"/>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Deuda a largo plazo</a:t>
            </a:r>
            <a:endParaRPr lang="es-MX" sz="1400" dirty="0"/>
          </a:p>
        </p:txBody>
      </p:sp>
      <p:sp>
        <p:nvSpPr>
          <p:cNvPr id="7" name="Título 1">
            <a:extLst>
              <a:ext uri="{FF2B5EF4-FFF2-40B4-BE49-F238E27FC236}">
                <a16:creationId xmlns:a16="http://schemas.microsoft.com/office/drawing/2014/main" id="{B6C1482D-0EDC-5740-87E2-F4B06213D679}"/>
              </a:ext>
            </a:extLst>
          </p:cNvPr>
          <p:cNvSpPr txBox="1">
            <a:spLocks/>
          </p:cNvSpPr>
          <p:nvPr/>
        </p:nvSpPr>
        <p:spPr>
          <a:xfrm>
            <a:off x="533400" y="1600200"/>
            <a:ext cx="4038600" cy="3276599"/>
          </a:xfrm>
          <a:prstGeom prst="rect">
            <a:avLst/>
          </a:prstGeom>
        </p:spPr>
        <p:txBody>
          <a:bodyPr/>
          <a:lstStyle>
            <a:lvl1pPr>
              <a:defRPr>
                <a:latin typeface="+mj-lt"/>
                <a:ea typeface="+mj-ea"/>
                <a:cs typeface="+mj-cs"/>
              </a:defRPr>
            </a:lvl1pPr>
          </a:lstStyle>
          <a:p>
            <a:r>
              <a:rPr lang="es-MX" sz="1400" dirty="0">
                <a:solidFill>
                  <a:srgbClr val="333333"/>
                </a:solidFill>
              </a:rPr>
              <a:t>Una de las opciones de deuda a largo plazo </a:t>
            </a:r>
            <a:r>
              <a:rPr lang="es-MX" sz="1400" spc="-10" dirty="0">
                <a:solidFill>
                  <a:srgbClr val="333333"/>
                </a:solidFill>
              </a:rPr>
              <a:t>es, por ejemplo, un préstamo con un banco. </a:t>
            </a:r>
            <a:r>
              <a:rPr lang="es-MX" sz="1400" spc="-40" dirty="0">
                <a:solidFill>
                  <a:srgbClr val="333333"/>
                </a:solidFill>
              </a:rPr>
              <a:t>Normalmente el crédito que otorga un banco </a:t>
            </a:r>
            <a:r>
              <a:rPr lang="es-MX" sz="1400" dirty="0">
                <a:solidFill>
                  <a:srgbClr val="333333"/>
                </a:solidFill>
              </a:rPr>
              <a:t>a una empresa es un crédito de un monto </a:t>
            </a:r>
            <a:r>
              <a:rPr lang="es-MX" sz="1400" spc="-40" dirty="0">
                <a:solidFill>
                  <a:srgbClr val="333333"/>
                </a:solidFill>
              </a:rPr>
              <a:t>determinado que se puede disponer durante </a:t>
            </a:r>
            <a:r>
              <a:rPr lang="es-MX" sz="1400" dirty="0">
                <a:solidFill>
                  <a:srgbClr val="333333"/>
                </a:solidFill>
              </a:rPr>
              <a:t>un periodo</a:t>
            </a:r>
          </a:p>
          <a:p>
            <a:endParaRPr lang="es-MX" sz="1400" dirty="0">
              <a:solidFill>
                <a:srgbClr val="333333"/>
              </a:solidFill>
            </a:endParaRPr>
          </a:p>
          <a:p>
            <a:r>
              <a:rPr lang="es-MX" sz="1400" dirty="0">
                <a:solidFill>
                  <a:srgbClr val="333333"/>
                </a:solidFill>
              </a:rPr>
              <a:t>Dentro de esta opción de financiamiento </a:t>
            </a:r>
            <a:r>
              <a:rPr lang="es-MX" sz="1400" spc="-40" dirty="0">
                <a:solidFill>
                  <a:srgbClr val="333333"/>
                </a:solidFill>
              </a:rPr>
              <a:t>bancario también existe el crédito sindicado, </a:t>
            </a:r>
            <a:r>
              <a:rPr lang="es-MX" sz="1400" dirty="0">
                <a:solidFill>
                  <a:srgbClr val="333333"/>
                </a:solidFill>
              </a:rPr>
              <a:t>el cual consiste en un préstamo bancario entre un conjunto de entidades bancarias. </a:t>
            </a:r>
            <a:r>
              <a:rPr lang="es-MX" sz="1400" spc="-50" dirty="0">
                <a:solidFill>
                  <a:srgbClr val="333333"/>
                </a:solidFill>
              </a:rPr>
              <a:t>Normalmente hay un banco líder que maneja </a:t>
            </a:r>
            <a:r>
              <a:rPr lang="es-MX" sz="1400" dirty="0">
                <a:solidFill>
                  <a:srgbClr val="333333"/>
                </a:solidFill>
              </a:rPr>
              <a:t>la relación con la empresa y gestiona la disponibilidad del resto de los recursos</a:t>
            </a:r>
            <a:endParaRPr lang="es-MX" sz="1400" dirty="0"/>
          </a:p>
          <a:p>
            <a:endParaRPr lang="es-MX" sz="1400" dirty="0"/>
          </a:p>
        </p:txBody>
      </p:sp>
      <p:pic>
        <p:nvPicPr>
          <p:cNvPr id="8" name="Imagen 7">
            <a:extLst>
              <a:ext uri="{FF2B5EF4-FFF2-40B4-BE49-F238E27FC236}">
                <a16:creationId xmlns:a16="http://schemas.microsoft.com/office/drawing/2014/main" id="{35410459-1013-1C46-B2EE-62485D1E52DC}"/>
              </a:ext>
            </a:extLst>
          </p:cNvPr>
          <p:cNvPicPr>
            <a:picLocks noChangeAspect="1"/>
          </p:cNvPicPr>
          <p:nvPr/>
        </p:nvPicPr>
        <p:blipFill rotWithShape="1">
          <a:blip r:embed="rId2">
            <a:extLst>
              <a:ext uri="{28A0092B-C50C-407E-A947-70E740481C1C}">
                <a14:useLocalDpi xmlns:a14="http://schemas.microsoft.com/office/drawing/2010/main" val="0"/>
              </a:ext>
            </a:extLst>
          </a:blip>
          <a:srcRect l="14545" r="31155"/>
          <a:stretch/>
        </p:blipFill>
        <p:spPr>
          <a:xfrm>
            <a:off x="4876800" y="1600200"/>
            <a:ext cx="4267200" cy="46482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Deuda a largo plazo</a:t>
            </a:r>
            <a:endParaRPr lang="es-MX" sz="1400" dirty="0"/>
          </a:p>
        </p:txBody>
      </p:sp>
      <p:sp>
        <p:nvSpPr>
          <p:cNvPr id="19" name="Título 1">
            <a:extLst>
              <a:ext uri="{FF2B5EF4-FFF2-40B4-BE49-F238E27FC236}">
                <a16:creationId xmlns:a16="http://schemas.microsoft.com/office/drawing/2014/main" id="{2D91D357-0F2F-264B-9CB1-0D5AE6B4D6E4}"/>
              </a:ext>
            </a:extLst>
          </p:cNvPr>
          <p:cNvSpPr txBox="1">
            <a:spLocks/>
          </p:cNvSpPr>
          <p:nvPr/>
        </p:nvSpPr>
        <p:spPr>
          <a:xfrm>
            <a:off x="1149351" y="5453269"/>
            <a:ext cx="6845299" cy="566531"/>
          </a:xfrm>
          <a:prstGeom prst="rect">
            <a:avLst/>
          </a:prstGeom>
        </p:spPr>
        <p:txBody>
          <a:bodyPr/>
          <a:lstStyle>
            <a:lvl1pPr>
              <a:defRPr>
                <a:latin typeface="+mj-lt"/>
                <a:ea typeface="+mj-ea"/>
                <a:cs typeface="+mj-cs"/>
              </a:defRPr>
            </a:lvl1pPr>
          </a:lstStyle>
          <a:p>
            <a:r>
              <a:rPr lang="es-MX" sz="1400" dirty="0">
                <a:solidFill>
                  <a:schemeClr val="bg1"/>
                </a:solidFill>
              </a:rPr>
              <a:t>Cabe mencionar  que este instrumento financiero está regulado por los artículos 170 a 174 de la Ley General de Títulos y Operaciones de Crédito.</a:t>
            </a:r>
          </a:p>
        </p:txBody>
      </p:sp>
      <p:sp>
        <p:nvSpPr>
          <p:cNvPr id="6" name="Título 1">
            <a:extLst>
              <a:ext uri="{FF2B5EF4-FFF2-40B4-BE49-F238E27FC236}">
                <a16:creationId xmlns:a16="http://schemas.microsoft.com/office/drawing/2014/main" id="{512BBF50-ADCE-E846-8A3D-E5CC88B01963}"/>
              </a:ext>
            </a:extLst>
          </p:cNvPr>
          <p:cNvSpPr txBox="1">
            <a:spLocks/>
          </p:cNvSpPr>
          <p:nvPr/>
        </p:nvSpPr>
        <p:spPr>
          <a:xfrm>
            <a:off x="533400" y="1447799"/>
            <a:ext cx="8077200" cy="685799"/>
          </a:xfrm>
          <a:prstGeom prst="rect">
            <a:avLst/>
          </a:prstGeom>
        </p:spPr>
        <p:txBody>
          <a:bodyPr/>
          <a:lstStyle>
            <a:lvl1pPr>
              <a:defRPr>
                <a:latin typeface="+mj-lt"/>
                <a:ea typeface="+mj-ea"/>
                <a:cs typeface="+mj-cs"/>
              </a:defRPr>
            </a:lvl1pPr>
          </a:lstStyle>
          <a:p>
            <a:pPr algn="just"/>
            <a:r>
              <a:rPr lang="es-MX" sz="1400" dirty="0">
                <a:solidFill>
                  <a:srgbClr val="333333"/>
                </a:solidFill>
              </a:rPr>
              <a:t>Las empresas en la práctica usan más de un tipo de deuda a largo plazo. Un ejemplo de esto es Soriana. Si consultas su Reporte Anual 2019, encontrarás de manera detallada los pasivos que tienen, ya que al ser una empresa pública tienen el deber de informarlos.</a:t>
            </a:r>
            <a:endParaRPr lang="es-MX" sz="1400" dirty="0"/>
          </a:p>
        </p:txBody>
      </p:sp>
      <p:pic>
        <p:nvPicPr>
          <p:cNvPr id="12" name="Imagen 11">
            <a:extLst>
              <a:ext uri="{FF2B5EF4-FFF2-40B4-BE49-F238E27FC236}">
                <a16:creationId xmlns:a16="http://schemas.microsoft.com/office/drawing/2014/main" id="{4A7CC1AD-753F-094D-804B-C939D3791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39" y="2286000"/>
            <a:ext cx="8102600" cy="4152900"/>
          </a:xfrm>
          <a:prstGeom prst="rect">
            <a:avLst/>
          </a:prstGeom>
        </p:spPr>
      </p:pic>
    </p:spTree>
    <p:extLst>
      <p:ext uri="{BB962C8B-B14F-4D97-AF65-F5344CB8AC3E}">
        <p14:creationId xmlns:p14="http://schemas.microsoft.com/office/powerpoint/2010/main" val="2719577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Levantamiento de capital</a:t>
            </a:r>
            <a:endParaRPr lang="es-MX" sz="1400" dirty="0"/>
          </a:p>
        </p:txBody>
      </p:sp>
      <p:sp>
        <p:nvSpPr>
          <p:cNvPr id="19" name="Título 1">
            <a:extLst>
              <a:ext uri="{FF2B5EF4-FFF2-40B4-BE49-F238E27FC236}">
                <a16:creationId xmlns:a16="http://schemas.microsoft.com/office/drawing/2014/main" id="{2D91D357-0F2F-264B-9CB1-0D5AE6B4D6E4}"/>
              </a:ext>
            </a:extLst>
          </p:cNvPr>
          <p:cNvSpPr txBox="1">
            <a:spLocks/>
          </p:cNvSpPr>
          <p:nvPr/>
        </p:nvSpPr>
        <p:spPr>
          <a:xfrm>
            <a:off x="1149351" y="5453269"/>
            <a:ext cx="6845299" cy="566531"/>
          </a:xfrm>
          <a:prstGeom prst="rect">
            <a:avLst/>
          </a:prstGeom>
        </p:spPr>
        <p:txBody>
          <a:bodyPr/>
          <a:lstStyle>
            <a:lvl1pPr>
              <a:defRPr>
                <a:latin typeface="+mj-lt"/>
                <a:ea typeface="+mj-ea"/>
                <a:cs typeface="+mj-cs"/>
              </a:defRPr>
            </a:lvl1pPr>
          </a:lstStyle>
          <a:p>
            <a:r>
              <a:rPr lang="es-MX" sz="1400" dirty="0">
                <a:solidFill>
                  <a:schemeClr val="bg1"/>
                </a:solidFill>
              </a:rPr>
              <a:t>Cabe mencionar  que este instrumento financiero está regulado por los artículos 170 a 174 de la Ley General de Títulos y Operaciones de Crédito.</a:t>
            </a:r>
          </a:p>
        </p:txBody>
      </p:sp>
      <p:sp>
        <p:nvSpPr>
          <p:cNvPr id="6" name="Título 1">
            <a:extLst>
              <a:ext uri="{FF2B5EF4-FFF2-40B4-BE49-F238E27FC236}">
                <a16:creationId xmlns:a16="http://schemas.microsoft.com/office/drawing/2014/main" id="{512BBF50-ADCE-E846-8A3D-E5CC88B01963}"/>
              </a:ext>
            </a:extLst>
          </p:cNvPr>
          <p:cNvSpPr txBox="1">
            <a:spLocks/>
          </p:cNvSpPr>
          <p:nvPr/>
        </p:nvSpPr>
        <p:spPr>
          <a:xfrm>
            <a:off x="533400" y="1600201"/>
            <a:ext cx="8077200" cy="1142999"/>
          </a:xfrm>
          <a:prstGeom prst="rect">
            <a:avLst/>
          </a:prstGeom>
        </p:spPr>
        <p:txBody>
          <a:bodyPr/>
          <a:lstStyle>
            <a:lvl1pPr>
              <a:defRPr>
                <a:latin typeface="+mj-lt"/>
                <a:ea typeface="+mj-ea"/>
                <a:cs typeface="+mj-cs"/>
              </a:defRPr>
            </a:lvl1pPr>
          </a:lstStyle>
          <a:p>
            <a:r>
              <a:rPr lang="es-MX" sz="1400" dirty="0">
                <a:solidFill>
                  <a:srgbClr val="333333"/>
                </a:solidFill>
              </a:rPr>
              <a:t>Otra forma en la que se puede financiar una empresa y que no es deuda, es con capital. El capital se refiere a dinero que inversionistas ponen en una empresa y que se va al Capital Contable del estado financiero de una empresa. La diferencia contra la deuda es </a:t>
            </a:r>
            <a:r>
              <a:rPr lang="es-MX" sz="1400" spc="-20" dirty="0">
                <a:solidFill>
                  <a:srgbClr val="333333"/>
                </a:solidFill>
              </a:rPr>
              <a:t>que a los inversionistas no se les pagan intereses sino dividendos y, además, dependiendo </a:t>
            </a:r>
            <a:r>
              <a:rPr lang="es-MX" sz="1400" dirty="0">
                <a:solidFill>
                  <a:srgbClr val="333333"/>
                </a:solidFill>
              </a:rPr>
              <a:t>del tipo de inversión, pueden llegar a tener voz y voto en la empresa.</a:t>
            </a:r>
            <a:endParaRPr lang="es-MX" sz="1400" dirty="0"/>
          </a:p>
        </p:txBody>
      </p:sp>
      <p:pic>
        <p:nvPicPr>
          <p:cNvPr id="10" name="Imagen 9">
            <a:extLst>
              <a:ext uri="{FF2B5EF4-FFF2-40B4-BE49-F238E27FC236}">
                <a16:creationId xmlns:a16="http://schemas.microsoft.com/office/drawing/2014/main" id="{2E6D58D6-16FB-F14A-A792-120BBA571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3200400"/>
            <a:ext cx="8102600" cy="1028700"/>
          </a:xfrm>
          <a:prstGeom prst="rect">
            <a:avLst/>
          </a:prstGeom>
        </p:spPr>
      </p:pic>
    </p:spTree>
    <p:extLst>
      <p:ext uri="{BB962C8B-B14F-4D97-AF65-F5344CB8AC3E}">
        <p14:creationId xmlns:p14="http://schemas.microsoft.com/office/powerpoint/2010/main" val="67638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86200"/>
            <a:ext cx="8077200" cy="990600"/>
          </a:xfrm>
          <a:prstGeom prst="rect">
            <a:avLst/>
          </a:prstGeom>
        </p:spPr>
        <p:txBody>
          <a:bodyPr/>
          <a:lstStyle>
            <a:lvl1pPr>
              <a:defRPr>
                <a:latin typeface="+mj-lt"/>
                <a:ea typeface="+mj-ea"/>
                <a:cs typeface="+mj-cs"/>
              </a:defRPr>
            </a:lvl1pPr>
          </a:lstStyle>
          <a:p>
            <a:r>
              <a:rPr lang="es-MX" sz="1400" dirty="0">
                <a:solidFill>
                  <a:srgbClr val="333333"/>
                </a:solidFill>
              </a:rPr>
              <a:t>La deuda de largo plazo también la adquieres cuando solicitas un crédito bancario para, por ejemplo, realizar tus estudios de carrera o maestría. El levantamiento de capital, analógicamente, es como cuándo consigues que alguien patrocine tus estudios con la condición de que terminando los mismos entres a trabajar en su empresa. No le pagarás intereses monetarios, pero él tendrá derechos sobre lo que decidas al final de tu carrera. Tanto la deuda a largo plazo como el levantamiento de capital tienen un costo que como empresa adquieren para poder tener crecimiento.</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38" r="3438"/>
          <a:stretch/>
        </p:blipFill>
        <p:spPr bwMode="auto">
          <a:xfrm>
            <a:off x="0" y="1066800"/>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1815882"/>
          </a:xfrm>
          <a:prstGeom prst="rect">
            <a:avLst/>
          </a:prstGeom>
          <a:noFill/>
        </p:spPr>
        <p:txBody>
          <a:bodyPr wrap="square">
            <a:spAutoFit/>
          </a:bodyPr>
          <a:lstStyle/>
          <a:p>
            <a:r>
              <a:rPr lang="es-MX" sz="1400" b="1" dirty="0">
                <a:solidFill>
                  <a:srgbClr val="2CA640"/>
                </a:solidFill>
                <a:latin typeface="+mj-lt"/>
              </a:rPr>
              <a:t>1. </a:t>
            </a:r>
            <a:r>
              <a:rPr lang="es-MX" sz="1400" dirty="0">
                <a:solidFill>
                  <a:srgbClr val="333333"/>
                </a:solidFill>
                <a:latin typeface="+mj-lt"/>
              </a:rPr>
              <a:t>Reúnete con tus compañeros y compartan cuáles son los bienes que necesitarías sacar con un crédito bancario y cuáles son los requisitos </a:t>
            </a:r>
            <a:r>
              <a:rPr lang="es-MX" sz="1400" spc="-40" dirty="0">
                <a:solidFill>
                  <a:srgbClr val="333333"/>
                </a:solidFill>
                <a:latin typeface="+mj-lt"/>
              </a:rPr>
              <a:t>mínimos indispensables para cada caso.</a:t>
            </a:r>
            <a:br>
              <a:rPr lang="es-MX" sz="1400" dirty="0">
                <a:solidFill>
                  <a:srgbClr val="333333"/>
                </a:solidFill>
                <a:latin typeface="+mj-lt"/>
              </a:rPr>
            </a:b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2186" r="32240"/>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823109"/>
            <a:ext cx="4747709"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15. Arrendamiento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285921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dirty="0">
                <a:solidFill>
                  <a:srgbClr val="333333"/>
                </a:solidFill>
              </a:rPr>
              <a:t>Imagina que te vas a otra ciudad a vivir por cuestiones de trabajo pero por diversas razones, tales como falta de capital, incertidumbre del tiempo que </a:t>
            </a:r>
            <a:r>
              <a:rPr lang="es-MX" sz="1400" spc="-30" dirty="0">
                <a:solidFill>
                  <a:srgbClr val="333333"/>
                </a:solidFill>
              </a:rPr>
              <a:t>te quedarás o alguna otra circunstancia </a:t>
            </a:r>
            <a:r>
              <a:rPr lang="es-MX" sz="1400" dirty="0">
                <a:solidFill>
                  <a:srgbClr val="333333"/>
                </a:solidFill>
              </a:rPr>
              <a:t>imprevista, no quieres comprar una casa o departamento en ese lugar. Por ende, decides rentar un departamento adecuado para tus necesidades; por </a:t>
            </a:r>
            <a:r>
              <a:rPr lang="es-MX" sz="1400" spc="-50" dirty="0">
                <a:solidFill>
                  <a:srgbClr val="333333"/>
                </a:solidFill>
              </a:rPr>
              <a:t>hacer uso de éste pagas mensualmente </a:t>
            </a:r>
            <a:r>
              <a:rPr lang="es-MX" sz="1400" spc="-30" dirty="0">
                <a:solidFill>
                  <a:srgbClr val="333333"/>
                </a:solidFill>
              </a:rPr>
              <a:t>una cantidad durante un plazo definido </a:t>
            </a:r>
            <a:r>
              <a:rPr lang="es-MX" sz="1400" dirty="0">
                <a:solidFill>
                  <a:srgbClr val="333333"/>
                </a:solidFill>
              </a:rPr>
              <a:t>en el contrato de arrendamiento que no te hace dueño del sitio, sino que solo te permite usarlo mientras sigas pagando y bajo ciertas condiciones. Este es más o menos el concepto básico de un arrendamiento.</a:t>
            </a:r>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rotWithShape="1">
          <a:blip r:embed="rId2">
            <a:extLst>
              <a:ext uri="{28A0092B-C50C-407E-A947-70E740481C1C}">
                <a14:useLocalDpi xmlns:a14="http://schemas.microsoft.com/office/drawing/2010/main" val="0"/>
              </a:ext>
            </a:extLst>
          </a:blip>
          <a:srcRect l="33245" r="8087"/>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Arrendamiento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Título 1">
            <a:extLst>
              <a:ext uri="{FF2B5EF4-FFF2-40B4-BE49-F238E27FC236}">
                <a16:creationId xmlns:a16="http://schemas.microsoft.com/office/drawing/2014/main" id="{39DADC86-0917-3744-BCF4-F6BD1DD6F0E7}"/>
              </a:ext>
            </a:extLst>
          </p:cNvPr>
          <p:cNvSpPr txBox="1">
            <a:spLocks/>
          </p:cNvSpPr>
          <p:nvPr/>
        </p:nvSpPr>
        <p:spPr>
          <a:xfrm>
            <a:off x="533400" y="1600200"/>
            <a:ext cx="8077200" cy="1981200"/>
          </a:xfrm>
          <a:prstGeom prst="rect">
            <a:avLst/>
          </a:prstGeom>
        </p:spPr>
        <p:txBody>
          <a:bodyPr/>
          <a:lstStyle>
            <a:lvl1pPr>
              <a:defRPr>
                <a:latin typeface="+mj-lt"/>
                <a:ea typeface="+mj-ea"/>
                <a:cs typeface="+mj-cs"/>
              </a:defRPr>
            </a:lvl1pPr>
          </a:lstStyle>
          <a:p>
            <a:r>
              <a:rPr lang="es-MX" sz="1400" dirty="0">
                <a:solidFill>
                  <a:srgbClr val="333333"/>
                </a:solidFill>
              </a:rPr>
              <a:t>Un arrendamiento es un contrato por medio del cual una empresa le cede el goce de uso temporal de un bien a una persona moral o física. En esta operación participan un arrendador y un arrendatario. El acuerdo consiste en que el arrendador adquiere un bien del que cede el derecho de uso al arrendatario durante un plazo forzoso por un pago periódico mensual.</a:t>
            </a:r>
            <a:endParaRPr lang="es-MX" sz="1400" dirty="0"/>
          </a:p>
          <a:p>
            <a:endParaRPr lang="es-MX" sz="1400" dirty="0">
              <a:solidFill>
                <a:srgbClr val="333333"/>
              </a:solidFill>
            </a:endParaRPr>
          </a:p>
          <a:p>
            <a:endParaRPr lang="es-MX" sz="1400" dirty="0"/>
          </a:p>
        </p:txBody>
      </p:sp>
      <p:pic>
        <p:nvPicPr>
          <p:cNvPr id="4" name="Imagen 3">
            <a:extLst>
              <a:ext uri="{FF2B5EF4-FFF2-40B4-BE49-F238E27FC236}">
                <a16:creationId xmlns:a16="http://schemas.microsoft.com/office/drawing/2014/main" id="{DEF7AF87-EAA7-4E41-B4F7-2EE7F96E0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781300"/>
            <a:ext cx="6248400" cy="3771900"/>
          </a:xfrm>
          <a:prstGeom prst="rect">
            <a:avLst/>
          </a:prstGeom>
        </p:spPr>
      </p:pic>
    </p:spTree>
    <p:extLst>
      <p:ext uri="{BB962C8B-B14F-4D97-AF65-F5344CB8AC3E}">
        <p14:creationId xmlns:p14="http://schemas.microsoft.com/office/powerpoint/2010/main" val="163287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Diferencia entre comprar y arrendar</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pic>
        <p:nvPicPr>
          <p:cNvPr id="4" name="Imagen 3">
            <a:extLst>
              <a:ext uri="{FF2B5EF4-FFF2-40B4-BE49-F238E27FC236}">
                <a16:creationId xmlns:a16="http://schemas.microsoft.com/office/drawing/2014/main" id="{9CDE7F86-7621-894B-A06E-A350713A6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571031"/>
            <a:ext cx="6400800" cy="4876801"/>
          </a:xfrm>
          <a:prstGeom prst="rect">
            <a:avLst/>
          </a:prstGeom>
        </p:spPr>
      </p:pic>
    </p:spTree>
    <p:extLst>
      <p:ext uri="{BB962C8B-B14F-4D97-AF65-F5344CB8AC3E}">
        <p14:creationId xmlns:p14="http://schemas.microsoft.com/office/powerpoint/2010/main" val="1378680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solidFill>
                  <a:srgbClr val="002060"/>
                </a:solidFill>
              </a:rPr>
              <a:t>Ejercicio mental: Mi justo medio con fortalezas.</a:t>
            </a:r>
            <a:br>
              <a:rPr lang="es-MX" sz="1400" b="1" dirty="0">
                <a:solidFill>
                  <a:srgbClr val="002060"/>
                </a:solidFill>
              </a:rPr>
            </a:br>
            <a:r>
              <a:rPr lang="es-MX" sz="1400" dirty="0">
                <a:solidFill>
                  <a:srgbClr val="002060"/>
                </a:solidFill>
                <a:hlinkClick r:id="rId4"/>
              </a:rPr>
              <a:t>https://youtu.be/nwrgEm97He4</a:t>
            </a:r>
            <a:endParaRPr lang="es-MX" sz="1400" dirty="0">
              <a:solidFill>
                <a:srgbClr val="002060"/>
              </a:solidFill>
            </a:endParaRPr>
          </a:p>
          <a:p>
            <a:pPr algn="ct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Diferencia entre comprar y arrendar</a:t>
            </a:r>
            <a:endParaRPr lang="es-MX" sz="1400" dirty="0"/>
          </a:p>
          <a:p>
            <a:pPr algn="ctr" defTabSz="914400"/>
            <a:endParaRPr lang="es-MX" sz="1400" dirty="0"/>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pic>
        <p:nvPicPr>
          <p:cNvPr id="11" name="Imagen 10">
            <a:extLst>
              <a:ext uri="{FF2B5EF4-FFF2-40B4-BE49-F238E27FC236}">
                <a16:creationId xmlns:a16="http://schemas.microsoft.com/office/drawing/2014/main" id="{785CDDDB-7CE5-574F-A26B-367265B57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284192"/>
            <a:ext cx="8280400" cy="5334000"/>
          </a:xfrm>
          <a:prstGeom prst="rect">
            <a:avLst/>
          </a:prstGeom>
        </p:spPr>
      </p:pic>
    </p:spTree>
    <p:extLst>
      <p:ext uri="{BB962C8B-B14F-4D97-AF65-F5344CB8AC3E}">
        <p14:creationId xmlns:p14="http://schemas.microsoft.com/office/powerpoint/2010/main" val="3500458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038600"/>
            <a:ext cx="8077200" cy="1524000"/>
          </a:xfrm>
          <a:prstGeom prst="rect">
            <a:avLst/>
          </a:prstGeom>
        </p:spPr>
        <p:txBody>
          <a:bodyPr/>
          <a:lstStyle>
            <a:lvl1pPr>
              <a:defRPr>
                <a:latin typeface="+mj-lt"/>
                <a:ea typeface="+mj-ea"/>
                <a:cs typeface="+mj-cs"/>
              </a:defRPr>
            </a:lvl1pPr>
          </a:lstStyle>
          <a:p>
            <a:r>
              <a:rPr lang="es-MX" sz="1400" dirty="0">
                <a:solidFill>
                  <a:srgbClr val="333333"/>
                </a:solidFill>
              </a:rPr>
              <a:t>El arrendamiento es un ejemplo de cómo una empresa puede administrar sus flujos y </a:t>
            </a:r>
            <a:r>
              <a:rPr lang="es-MX" sz="1400" spc="-20" dirty="0">
                <a:solidFill>
                  <a:srgbClr val="333333"/>
                </a:solidFill>
              </a:rPr>
              <a:t>no descapitalizarse al adquirir inmuebles que no necesariamente son el fin de su negocio. </a:t>
            </a:r>
            <a:r>
              <a:rPr lang="es-MX" sz="1400" dirty="0">
                <a:solidFill>
                  <a:srgbClr val="333333"/>
                </a:solidFill>
              </a:rPr>
              <a:t>Por ejemplo, si una empresa dedicada al </a:t>
            </a:r>
            <a:r>
              <a:rPr lang="es-MX" sz="1400" i="1" dirty="0">
                <a:solidFill>
                  <a:srgbClr val="333333"/>
                </a:solidFill>
              </a:rPr>
              <a:t>retail</a:t>
            </a:r>
            <a:r>
              <a:rPr lang="es-MX" sz="1400" dirty="0">
                <a:solidFill>
                  <a:srgbClr val="333333"/>
                </a:solidFill>
              </a:rPr>
              <a:t> necesitara espacio para oficinas se le presentarían dos alternativas: por un lado la compra de un inmueble y, por otro, la renta del mismo. ¿Qué opción le resultaría más adecuada? Aunque contar con este espacio es un capital importante para la empresa, no es medular para su operación. En este sentido la opción del arrendamiento puede ser estratégicamente la mejor.</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 t="43635" r="-49" b="1690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810000" cy="954107"/>
          </a:xfrm>
          <a:prstGeom prst="rect">
            <a:avLst/>
          </a:prstGeom>
          <a:noFill/>
        </p:spPr>
        <p:txBody>
          <a:bodyPr wrap="square">
            <a:spAutoFit/>
          </a:bodyPr>
          <a:lstStyle/>
          <a:p>
            <a:r>
              <a:rPr lang="es-MX" sz="1400" b="1" dirty="0">
                <a:solidFill>
                  <a:srgbClr val="2CA640"/>
                </a:solidFill>
              </a:rPr>
              <a:t>1. </a:t>
            </a:r>
            <a:r>
              <a:rPr lang="es-MX" sz="1400" dirty="0">
                <a:solidFill>
                  <a:srgbClr val="333333"/>
                </a:solidFill>
              </a:rPr>
              <a:t>Con base a lo entendido en el tema, comenten entre ustedes qué es una deuda a largo plazo y cuáles son los </a:t>
            </a:r>
            <a:r>
              <a:rPr lang="es-MX" sz="1400" spc="-50" dirty="0">
                <a:solidFill>
                  <a:srgbClr val="333333"/>
                </a:solidFill>
              </a:rPr>
              <a:t>costos de levantar capital para la empresa.</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9836" r="24589"/>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3951" y="3505200"/>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3</a:t>
            </a:r>
          </a:p>
          <a:p>
            <a:pPr algn="ctr"/>
            <a:r>
              <a:rPr lang="es-MX" sz="2400" dirty="0">
                <a:solidFill>
                  <a:schemeClr val="bg1">
                    <a:lumMod val="95000"/>
                  </a:schemeClr>
                </a:solidFill>
                <a:latin typeface="Montserrat SemiBold" panose="00000700000000000000" pitchFamily="2" charset="0"/>
              </a:rPr>
              <a:t>Tema 13. Administración del crédito y del inventario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5029200"/>
          </a:xfrm>
          <a:prstGeom prst="rect">
            <a:avLst/>
          </a:prstGeom>
        </p:spPr>
        <p:txBody>
          <a:bodyPr/>
          <a:lstStyle/>
          <a:p>
            <a:pPr algn="l"/>
            <a:r>
              <a:rPr lang="es-MX" sz="1400" dirty="0">
                <a:solidFill>
                  <a:srgbClr val="333333"/>
                </a:solidFill>
              </a:rPr>
              <a:t>En los temas anteriores se ha descrito la importancia que tiene planear la deuda y tener un buen manejo del flujo de efectivo. Pero, ¿qué pasa si también tu empresa vende a crédito? Así como tus proveedores te permiten pagarles en plazos, tú también tienes que definir si lo harás y en qué plazos. Esta decisión de vender a crédito evidentemente tiene que ver con la industria en la que te encuentras. Por ejemplo, si el común denominador es vender a crédito de 30 días, tú debes por lo menos ofrecer lo mismo, si no quieres tener desventaja competitiva.</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20180" r="20180"/>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4800600" y="1600200"/>
            <a:ext cx="4074026" cy="1580550"/>
          </a:xfrm>
          <a:prstGeom prst="rect">
            <a:avLst/>
          </a:prstGeom>
        </p:spPr>
        <p:txBody>
          <a:bodyPr/>
          <a:lstStyle>
            <a:lvl1pPr>
              <a:defRPr>
                <a:latin typeface="+mj-lt"/>
                <a:ea typeface="+mj-ea"/>
                <a:cs typeface="+mj-cs"/>
              </a:defRPr>
            </a:lvl1pPr>
          </a:lstStyle>
          <a:p>
            <a:r>
              <a:rPr lang="es-MX" sz="1400" spc="-40" dirty="0">
                <a:solidFill>
                  <a:srgbClr val="333333"/>
                </a:solidFill>
              </a:rPr>
              <a:t>Cuándo una empresa decide ofrecer créditos </a:t>
            </a:r>
            <a:r>
              <a:rPr lang="es-MX" sz="1400" dirty="0">
                <a:solidFill>
                  <a:srgbClr val="333333"/>
                </a:solidFill>
              </a:rPr>
              <a:t>a sus clientes, debe desarrollar procesos de evaluación para saber a cuáles clientes es factible darles crédito, así como tener un equipo de cobranza. En esencia, </a:t>
            </a:r>
            <a:r>
              <a:rPr lang="es-MX" sz="1400" spc="-30" dirty="0">
                <a:solidFill>
                  <a:srgbClr val="333333"/>
                </a:solidFill>
              </a:rPr>
              <a:t>deberá tener mapeados estos componentes </a:t>
            </a:r>
            <a:r>
              <a:rPr lang="es-MX" sz="1400" dirty="0">
                <a:solidFill>
                  <a:srgbClr val="333333"/>
                </a:solidFill>
              </a:rPr>
              <a:t>en su política de créditos:</a:t>
            </a:r>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Administración del crédito</a:t>
            </a:r>
          </a:p>
        </p:txBody>
      </p:sp>
      <p:pic>
        <p:nvPicPr>
          <p:cNvPr id="6" name="Imagen 5">
            <a:extLst>
              <a:ext uri="{FF2B5EF4-FFF2-40B4-BE49-F238E27FC236}">
                <a16:creationId xmlns:a16="http://schemas.microsoft.com/office/drawing/2014/main" id="{D06AA003-F565-8E4C-9A97-2F5DD5FA9588}"/>
              </a:ext>
            </a:extLst>
          </p:cNvPr>
          <p:cNvPicPr>
            <a:picLocks noChangeAspect="1"/>
          </p:cNvPicPr>
          <p:nvPr/>
        </p:nvPicPr>
        <p:blipFill rotWithShape="1">
          <a:blip r:embed="rId2">
            <a:extLst>
              <a:ext uri="{28A0092B-C50C-407E-A947-70E740481C1C}">
                <a14:useLocalDpi xmlns:a14="http://schemas.microsoft.com/office/drawing/2010/main" val="0"/>
              </a:ext>
            </a:extLst>
          </a:blip>
          <a:srcRect l="30459" r="10587"/>
          <a:stretch/>
        </p:blipFill>
        <p:spPr>
          <a:xfrm>
            <a:off x="0" y="1600200"/>
            <a:ext cx="4572000" cy="4648200"/>
          </a:xfrm>
          <a:prstGeom prst="rect">
            <a:avLst/>
          </a:prstGeom>
        </p:spPr>
      </p:pic>
      <p:sp>
        <p:nvSpPr>
          <p:cNvPr id="15" name="Título 1">
            <a:extLst>
              <a:ext uri="{FF2B5EF4-FFF2-40B4-BE49-F238E27FC236}">
                <a16:creationId xmlns:a16="http://schemas.microsoft.com/office/drawing/2014/main" id="{2F513283-7B20-C345-8245-1042371014AB}"/>
              </a:ext>
            </a:extLst>
          </p:cNvPr>
          <p:cNvSpPr txBox="1">
            <a:spLocks/>
          </p:cNvSpPr>
          <p:nvPr/>
        </p:nvSpPr>
        <p:spPr>
          <a:xfrm>
            <a:off x="4836024" y="4831976"/>
            <a:ext cx="4038601" cy="1416424"/>
          </a:xfrm>
          <a:prstGeom prst="rect">
            <a:avLst/>
          </a:prstGeom>
        </p:spPr>
        <p:txBody>
          <a:bodyPr/>
          <a:lstStyle>
            <a:lvl1pPr>
              <a:defRPr>
                <a:latin typeface="+mj-lt"/>
                <a:ea typeface="+mj-ea"/>
                <a:cs typeface="+mj-cs"/>
              </a:defRPr>
            </a:lvl1pPr>
          </a:lstStyle>
          <a:p>
            <a:r>
              <a:rPr lang="es-MX" sz="1400" dirty="0">
                <a:solidFill>
                  <a:srgbClr val="333333"/>
                </a:solidFill>
              </a:rPr>
              <a:t>Cuándo estudias una propuesta de crédito </a:t>
            </a:r>
            <a:r>
              <a:rPr lang="es-MX" sz="1400" spc="-20" dirty="0">
                <a:solidFill>
                  <a:srgbClr val="333333"/>
                </a:solidFill>
              </a:rPr>
              <a:t>para un cliente, existen tres tipos de análisis </a:t>
            </a:r>
            <a:r>
              <a:rPr lang="es-MX" sz="1400" dirty="0">
                <a:solidFill>
                  <a:srgbClr val="333333"/>
                </a:solidFill>
              </a:rPr>
              <a:t>que se pueden realizar y que derivarán en que se pueda tomar una correcta decisión: </a:t>
            </a:r>
            <a:r>
              <a:rPr lang="es-MX" sz="1400" spc="-50" dirty="0">
                <a:solidFill>
                  <a:srgbClr val="333333"/>
                </a:solidFill>
              </a:rPr>
              <a:t>la </a:t>
            </a:r>
            <a:r>
              <a:rPr lang="es-MX" sz="1400" b="1" spc="-50" dirty="0">
                <a:solidFill>
                  <a:srgbClr val="333333"/>
                </a:solidFill>
              </a:rPr>
              <a:t>información financiera del cliente</a:t>
            </a:r>
            <a:r>
              <a:rPr lang="es-MX" sz="1400" spc="-50" dirty="0">
                <a:solidFill>
                  <a:srgbClr val="333333"/>
                </a:solidFill>
              </a:rPr>
              <a:t>, saber </a:t>
            </a:r>
            <a:r>
              <a:rPr lang="es-MX" sz="1400" b="1" dirty="0">
                <a:solidFill>
                  <a:srgbClr val="333333"/>
                </a:solidFill>
              </a:rPr>
              <a:t>si </a:t>
            </a:r>
            <a:r>
              <a:rPr lang="es-MX" sz="1400" b="1" spc="-70" dirty="0">
                <a:solidFill>
                  <a:srgbClr val="333333"/>
                </a:solidFill>
              </a:rPr>
              <a:t>el cliente pagará o no</a:t>
            </a:r>
            <a:r>
              <a:rPr lang="es-MX" sz="1400" spc="-70" dirty="0">
                <a:solidFill>
                  <a:srgbClr val="333333"/>
                </a:solidFill>
              </a:rPr>
              <a:t> y el </a:t>
            </a:r>
            <a:r>
              <a:rPr lang="es-MX" sz="1400" b="1" spc="-70" dirty="0">
                <a:solidFill>
                  <a:srgbClr val="333333"/>
                </a:solidFill>
              </a:rPr>
              <a:t>punto de equilibrio</a:t>
            </a:r>
            <a:r>
              <a:rPr lang="es-MX" sz="1400" spc="-70" dirty="0">
                <a:solidFill>
                  <a:srgbClr val="333333"/>
                </a:solidFill>
              </a:rPr>
              <a:t>.</a:t>
            </a:r>
            <a:endParaRPr lang="es-MX" sz="1400" spc="-70" dirty="0"/>
          </a:p>
        </p:txBody>
      </p:sp>
      <p:pic>
        <p:nvPicPr>
          <p:cNvPr id="7" name="Imagen 6">
            <a:extLst>
              <a:ext uri="{FF2B5EF4-FFF2-40B4-BE49-F238E27FC236}">
                <a16:creationId xmlns:a16="http://schemas.microsoft.com/office/drawing/2014/main" id="{D909C954-1411-2949-B6BC-54D9D92AC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333150"/>
            <a:ext cx="3733800" cy="1197633"/>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Administración del inventario</a:t>
            </a:r>
          </a:p>
        </p:txBody>
      </p:sp>
      <p:sp>
        <p:nvSpPr>
          <p:cNvPr id="5" name="Título 1">
            <a:extLst>
              <a:ext uri="{FF2B5EF4-FFF2-40B4-BE49-F238E27FC236}">
                <a16:creationId xmlns:a16="http://schemas.microsoft.com/office/drawing/2014/main" id="{B51CB8D3-BA19-0347-A8F2-2DBDE735FAE0}"/>
              </a:ext>
            </a:extLst>
          </p:cNvPr>
          <p:cNvSpPr txBox="1">
            <a:spLocks/>
          </p:cNvSpPr>
          <p:nvPr/>
        </p:nvSpPr>
        <p:spPr>
          <a:xfrm>
            <a:off x="497974" y="1600199"/>
            <a:ext cx="8077199" cy="1524001"/>
          </a:xfrm>
          <a:prstGeom prst="rect">
            <a:avLst/>
          </a:prstGeom>
        </p:spPr>
        <p:txBody>
          <a:bodyPr/>
          <a:lstStyle>
            <a:lvl1pPr>
              <a:defRPr>
                <a:latin typeface="+mj-lt"/>
                <a:ea typeface="+mj-ea"/>
                <a:cs typeface="+mj-cs"/>
              </a:defRPr>
            </a:lvl1pPr>
          </a:lstStyle>
          <a:p>
            <a:r>
              <a:rPr lang="es-MX" sz="1400" dirty="0">
                <a:solidFill>
                  <a:srgbClr val="333333"/>
                </a:solidFill>
              </a:rPr>
              <a:t>El inventario es un componente que no se debe descuidar para el correcto manejo de la liquidez, es una inversión que se hace y que, dependiendo del rubro del negocio, puede llegar a representar hasta el 25% de los activos. Así como existe la política de crédito, también existe una de inventario, que debe tener sinergia con la primera para que se lleven a cabo las ventas sin complicaciones. Si se cambia la política de créditos y eso repercute en mayor venta, se deben de tener los inventarios suficientes para cubrir ese incremento en la demanda. </a:t>
            </a:r>
            <a:endParaRPr lang="es-MX" sz="1400" dirty="0"/>
          </a:p>
        </p:txBody>
      </p:sp>
      <p:pic>
        <p:nvPicPr>
          <p:cNvPr id="3" name="Imagen 2">
            <a:extLst>
              <a:ext uri="{FF2B5EF4-FFF2-40B4-BE49-F238E27FC236}">
                <a16:creationId xmlns:a16="http://schemas.microsoft.com/office/drawing/2014/main" id="{82E02E79-A0C5-8C47-B51D-FFD15B2B9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3867834"/>
            <a:ext cx="7797800" cy="1536700"/>
          </a:xfrm>
          <a:prstGeom prst="rect">
            <a:avLst/>
          </a:prstGeom>
        </p:spPr>
      </p:pic>
    </p:spTree>
    <p:extLst>
      <p:ext uri="{BB962C8B-B14F-4D97-AF65-F5344CB8AC3E}">
        <p14:creationId xmlns:p14="http://schemas.microsoft.com/office/powerpoint/2010/main" val="8576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86200"/>
            <a:ext cx="8077200" cy="1104900"/>
          </a:xfrm>
          <a:prstGeom prst="rect">
            <a:avLst/>
          </a:prstGeom>
        </p:spPr>
        <p:txBody>
          <a:bodyPr/>
          <a:lstStyle>
            <a:lvl1pPr>
              <a:defRPr>
                <a:latin typeface="+mj-lt"/>
                <a:ea typeface="+mj-ea"/>
                <a:cs typeface="+mj-cs"/>
              </a:defRPr>
            </a:lvl1pPr>
          </a:lstStyle>
          <a:p>
            <a:r>
              <a:rPr lang="es-MX" sz="1400" dirty="0">
                <a:solidFill>
                  <a:srgbClr val="333333"/>
                </a:solidFill>
              </a:rPr>
              <a:t>Ofrecer crédito en muchas industrias es un factor que no puedes dejar de lado si quieres ser competitivo. Sin embargo, eso no evita que se tenga un proceso y análisis correcto que filtre los clientes a los que sí se les puede dar el crédito y a quienes no. El objetivo es tener una cartera sana de clientes que le permita a la empresa tener una administración financiera estable.</a:t>
            </a:r>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450" b="2845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1815882"/>
          </a:xfrm>
          <a:prstGeom prst="rect">
            <a:avLst/>
          </a:prstGeom>
          <a:noFill/>
        </p:spPr>
        <p:txBody>
          <a:bodyPr wrap="square">
            <a:spAutoFit/>
          </a:bodyPr>
          <a:lstStyle/>
          <a:p>
            <a:r>
              <a:rPr lang="es-MX" sz="1400" b="1" dirty="0">
                <a:solidFill>
                  <a:srgbClr val="2CA640"/>
                </a:solidFill>
              </a:rPr>
              <a:t>1. </a:t>
            </a:r>
            <a:r>
              <a:rPr lang="es-MX" sz="1400" dirty="0"/>
              <a:t>Reúnete con tus compañeros y comenten.</a:t>
            </a:r>
          </a:p>
          <a:p>
            <a:endParaRPr lang="es-MX" sz="1400" dirty="0"/>
          </a:p>
          <a:p>
            <a:pPr marL="285750" indent="-285750">
              <a:buFont typeface="Arial" panose="020B0604020202020204" pitchFamily="34" charset="0"/>
              <a:buChar char="•"/>
            </a:pPr>
            <a:r>
              <a:rPr lang="es-MX" sz="1400" dirty="0"/>
              <a:t>¿Cuáles son los componentes que debe tener una política de créditos?</a:t>
            </a:r>
          </a:p>
          <a:p>
            <a:endParaRPr lang="es-MX" sz="1400" dirty="0"/>
          </a:p>
          <a:p>
            <a:endParaRPr lang="es-MX" sz="1400" dirty="0"/>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7086" r="17086"/>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14. Financiamiento a largo plazo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1218297492"/>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E5EDB-E8AF-41FE-A65D-F078206BC2BF}">
  <ds:schemaRefs>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89DB99C-D35C-49E1-B73E-AD3CB0C74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13963</TotalTime>
  <Words>1452</Words>
  <Application>Microsoft Macintosh PowerPoint</Application>
  <PresentationFormat>Presentación en pantalla (4:3)</PresentationFormat>
  <Paragraphs>67</Paragraphs>
  <Slides>22</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Calibri</vt:lpstr>
      <vt:lpstr>Arial</vt:lpstr>
      <vt:lpstr>Montserrat SemiBold</vt:lpstr>
      <vt:lpstr>Montserrat</vt:lpstr>
      <vt:lpstr>Introduccion</vt:lpstr>
      <vt:lpstr>Presentación de PowerPoint</vt:lpstr>
      <vt:lpstr>Presentación de PowerPoint</vt:lpstr>
      <vt:lpstr>Análisis financiero y esquemas de financiamiento</vt:lpstr>
      <vt:lpstr>En los temas anteriores se ha descrito la importancia que tiene planear la deuda y tener un buen manejo del flujo de efectivo. Pero, ¿qué pasa si también tu empresa vende a crédito? Así como tus proveedores te permiten pagarles en plazos, tú también tienes que definir si lo harás y en qué plazos. Esta decisión de vender a crédito evidentemente tiene que ver con la industria en la que te encuentras. Por ejemplo, si el común denominador es vender a crédito de 30 días, tú debes por lo menos ofrecer lo mismo, si no quieres tener desventaja competitiva.</vt:lpstr>
      <vt:lpstr>Presentación de PowerPoint</vt:lpstr>
      <vt:lpstr>Presentación de PowerPoint</vt:lpstr>
      <vt:lpstr>Presentación de PowerPoint</vt:lpstr>
      <vt:lpstr>Presentación de PowerPoint</vt:lpstr>
      <vt:lpstr>Análisis financiero y esquemas de financiamiento.</vt:lpstr>
      <vt:lpstr>Cuando buscas adquirir un bien, como un carro o una casa, no recurres al mismo tipo de financiamiento que usarías para comprar una chamarra o un par de zapatos. El crédito que está disponible para la primera situación, sería a través de la financiera de la agencia, o un banco que maneje crédito automotriz o hipotecario. En el segundo caso seguramente con una tarjeta de crédito bastaría. Lo mismo sucede con las empresas.   Anteriormente se ha hablado acerca del financiamiento a corto plazo que se usa para el capital de trabajo y cualquier deuda en el plazo de un año. Ahora llega el punto de tratar aquellos recursos disponibles en el largo plazo cuando se necesitan hacer inversiones más fuertes como: compra de maquinaria, la realización de una planta, centro de distribución o centro de venta, una expansión, entre muchas otras. </vt:lpstr>
      <vt:lpstr>Presentación de PowerPoint</vt:lpstr>
      <vt:lpstr>Presentación de PowerPoint</vt:lpstr>
      <vt:lpstr>Presentación de PowerPoint</vt:lpstr>
      <vt:lpstr>Presentación de PowerPoint</vt:lpstr>
      <vt:lpstr>Presentación de PowerPoint</vt:lpstr>
      <vt:lpstr>Análisis financiero y esquemas de financiamiento.</vt:lpstr>
      <vt:lpstr>Presentación de PowerPoint</vt:lpstr>
      <vt:lpstr> </vt:lpstr>
      <vt:lpstr> </vt:lpstr>
      <vt:lpstr>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204</cp:revision>
  <cp:lastPrinted>2022-03-02T15:15:08Z</cp:lastPrinted>
  <dcterms:created xsi:type="dcterms:W3CDTF">2021-06-10T22:47:14Z</dcterms:created>
  <dcterms:modified xsi:type="dcterms:W3CDTF">2022-04-27T22:00:30Z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