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8"/>
  </p:notesMasterIdLst>
  <p:sldIdLst>
    <p:sldId id="262" r:id="rId5"/>
    <p:sldId id="298" r:id="rId6"/>
    <p:sldId id="257" r:id="rId7"/>
    <p:sldId id="263" r:id="rId8"/>
    <p:sldId id="370" r:id="rId9"/>
    <p:sldId id="371" r:id="rId10"/>
    <p:sldId id="408" r:id="rId11"/>
    <p:sldId id="409" r:id="rId12"/>
    <p:sldId id="381" r:id="rId13"/>
    <p:sldId id="266" r:id="rId14"/>
    <p:sldId id="268" r:id="rId15"/>
    <p:sldId id="334" r:id="rId16"/>
    <p:sldId id="410" r:id="rId17"/>
    <p:sldId id="377" r:id="rId18"/>
    <p:sldId id="354" r:id="rId19"/>
    <p:sldId id="389" r:id="rId20"/>
    <p:sldId id="390" r:id="rId21"/>
    <p:sldId id="282" r:id="rId22"/>
    <p:sldId id="391" r:id="rId23"/>
    <p:sldId id="392" r:id="rId24"/>
    <p:sldId id="393" r:id="rId25"/>
    <p:sldId id="396" r:id="rId26"/>
    <p:sldId id="397" r:id="rId27"/>
    <p:sldId id="398" r:id="rId28"/>
    <p:sldId id="394" r:id="rId29"/>
    <p:sldId id="395" r:id="rId30"/>
    <p:sldId id="399" r:id="rId31"/>
    <p:sldId id="400" r:id="rId32"/>
    <p:sldId id="401" r:id="rId33"/>
    <p:sldId id="407" r:id="rId34"/>
    <p:sldId id="411" r:id="rId35"/>
    <p:sldId id="405" r:id="rId36"/>
    <p:sldId id="406" r:id="rId37"/>
  </p:sldIdLst>
  <p:sldSz cx="9144000" cy="6858000" type="screen4x3"/>
  <p:notesSz cx="10058400" cy="7772400"/>
  <p:embeddedFontLst>
    <p:embeddedFont>
      <p:font typeface="Calibri" panose="020F0502020204030204" pitchFamily="34" charset="0"/>
      <p:regular r:id="rId39"/>
      <p:bold r:id="rId40"/>
      <p:italic r:id="rId41"/>
      <p:boldItalic r:id="rId42"/>
    </p:embeddedFont>
    <p:embeddedFont>
      <p:font typeface="Montserrat" pitchFamily="2" charset="77"/>
      <p:regular r:id="rId43"/>
      <p:bold r:id="rId44"/>
      <p:italic r:id="rId45"/>
      <p:boldItalic r:id="rId46"/>
    </p:embeddedFont>
    <p:embeddedFont>
      <p:font typeface="Montserrat SemiBold" pitchFamily="2" charset="77"/>
      <p:regular r:id="rId47"/>
      <p:bold r:id="rId48"/>
      <p:italic r:id="rId49"/>
      <p:boldItalic r:id="rId50"/>
    </p:embeddedFont>
    <p:embeddedFont>
      <p:font typeface="Roboto" panose="02000000000000000000" pitchFamily="2" charset="0"/>
      <p:regular r:id="rId51"/>
      <p:bold r:id="rId52"/>
      <p:italic r:id="rId53"/>
      <p:boldItalic r:id="rId54"/>
    </p:embeddedFont>
  </p:embeddedFontLst>
  <p:defaultTextStyle>
    <a:defPPr>
      <a:defRPr lang="es-MX"/>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guide id="3" orient="horz" pos="912" userDrawn="1">
          <p15:clr>
            <a:srgbClr val="A4A3A4"/>
          </p15:clr>
        </p15:guide>
        <p15:guide id="4" orient="horz" pos="1008" userDrawn="1">
          <p15:clr>
            <a:srgbClr val="A4A3A4"/>
          </p15:clr>
        </p15:guide>
        <p15:guide id="6" pos="2880" userDrawn="1">
          <p15:clr>
            <a:srgbClr val="A4A3A4"/>
          </p15:clr>
        </p15:guide>
        <p15:guide id="7" pos="3072" userDrawn="1">
          <p15:clr>
            <a:srgbClr val="A4A3A4"/>
          </p15:clr>
        </p15:guide>
        <p15:guide id="8" orient="horz" pos="2160" userDrawn="1">
          <p15:clr>
            <a:srgbClr val="A4A3A4"/>
          </p15:clr>
        </p15:guide>
        <p15:guide id="9" orient="horz" pos="4128" userDrawn="1">
          <p15:clr>
            <a:srgbClr val="A4A3A4"/>
          </p15:clr>
        </p15:guide>
        <p15:guide id="10" pos="54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AA6"/>
    <a:srgbClr val="2CA640"/>
    <a:srgbClr val="2BA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F0190-5291-E2CA-A061-2D1FA5F0DAB4}" v="3" dt="2022-04-27T20:46:30.629"/>
    <p1510:client id="{BDD1C799-EA1B-E543-8F20-1CAA818C1E66}" v="13" dt="2022-04-28T20:08:44.39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1"/>
    <p:restoredTop sz="94569"/>
  </p:normalViewPr>
  <p:slideViewPr>
    <p:cSldViewPr>
      <p:cViewPr>
        <p:scale>
          <a:sx n="110" d="100"/>
          <a:sy n="110" d="100"/>
        </p:scale>
        <p:origin x="1224" y="-104"/>
      </p:cViewPr>
      <p:guideLst>
        <p:guide orient="horz" pos="672"/>
        <p:guide pos="336"/>
        <p:guide orient="horz" pos="912"/>
        <p:guide orient="horz" pos="1008"/>
        <p:guide pos="2880"/>
        <p:guide pos="3072"/>
        <p:guide orient="horz" pos="2160"/>
        <p:guide orient="horz" pos="4128"/>
        <p:guide pos="5424"/>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ALEJANDRO ROCHA MARTINEZ" userId="fa0bb7a6-24f0-450e-b911-e04e50e846d3" providerId="ADAL" clId="{BDD1C799-EA1B-E543-8F20-1CAA818C1E66}"/>
    <pc:docChg chg="undo custSel modSld modMainMaster">
      <pc:chgData name="IVAN ALEJANDRO ROCHA MARTINEZ" userId="fa0bb7a6-24f0-450e-b911-e04e50e846d3" providerId="ADAL" clId="{BDD1C799-EA1B-E543-8F20-1CAA818C1E66}" dt="2022-04-28T20:08:51.239" v="35" actId="1076"/>
      <pc:docMkLst>
        <pc:docMk/>
      </pc:docMkLst>
      <pc:sldChg chg="addSp delSp modSp mod">
        <pc:chgData name="IVAN ALEJANDRO ROCHA MARTINEZ" userId="fa0bb7a6-24f0-450e-b911-e04e50e846d3" providerId="ADAL" clId="{BDD1C799-EA1B-E543-8F20-1CAA818C1E66}" dt="2022-04-28T20:08:51.239" v="35" actId="1076"/>
        <pc:sldMkLst>
          <pc:docMk/>
          <pc:sldMk cId="1616207040" sldId="370"/>
        </pc:sldMkLst>
        <pc:picChg chg="add del mod">
          <ac:chgData name="IVAN ALEJANDRO ROCHA MARTINEZ" userId="fa0bb7a6-24f0-450e-b911-e04e50e846d3" providerId="ADAL" clId="{BDD1C799-EA1B-E543-8F20-1CAA818C1E66}" dt="2022-04-28T20:08:09.382" v="27" actId="478"/>
          <ac:picMkLst>
            <pc:docMk/>
            <pc:sldMk cId="1616207040" sldId="370"/>
            <ac:picMk id="3" creationId="{B520B885-6E43-015A-B6CF-4E49DD201B9B}"/>
          </ac:picMkLst>
        </pc:picChg>
        <pc:picChg chg="add del mod">
          <ac:chgData name="IVAN ALEJANDRO ROCHA MARTINEZ" userId="fa0bb7a6-24f0-450e-b911-e04e50e846d3" providerId="ADAL" clId="{BDD1C799-EA1B-E543-8F20-1CAA818C1E66}" dt="2022-04-28T20:08:42.791" v="32" actId="21"/>
          <ac:picMkLst>
            <pc:docMk/>
            <pc:sldMk cId="1616207040" sldId="370"/>
            <ac:picMk id="5" creationId="{A25DE2D5-B068-3F88-6914-535AD106205F}"/>
          </ac:picMkLst>
        </pc:picChg>
        <pc:picChg chg="del">
          <ac:chgData name="IVAN ALEJANDRO ROCHA MARTINEZ" userId="fa0bb7a6-24f0-450e-b911-e04e50e846d3" providerId="ADAL" clId="{BDD1C799-EA1B-E543-8F20-1CAA818C1E66}" dt="2022-04-28T20:08:44.111" v="33" actId="478"/>
          <ac:picMkLst>
            <pc:docMk/>
            <pc:sldMk cId="1616207040" sldId="370"/>
            <ac:picMk id="10" creationId="{EFA41525-C607-9045-B719-C85F24DDA6AA}"/>
          </ac:picMkLst>
        </pc:picChg>
        <pc:picChg chg="add mod">
          <ac:chgData name="IVAN ALEJANDRO ROCHA MARTINEZ" userId="fa0bb7a6-24f0-450e-b911-e04e50e846d3" providerId="ADAL" clId="{BDD1C799-EA1B-E543-8F20-1CAA818C1E66}" dt="2022-04-28T20:08:51.239" v="35" actId="1076"/>
          <ac:picMkLst>
            <pc:docMk/>
            <pc:sldMk cId="1616207040" sldId="370"/>
            <ac:picMk id="11" creationId="{33DCC0DB-1E93-48E4-4B73-E2C2752F46DF}"/>
          </ac:picMkLst>
        </pc:picChg>
      </pc:sldChg>
      <pc:sldMasterChg chg="modSldLayout">
        <pc:chgData name="IVAN ALEJANDRO ROCHA MARTINEZ" userId="fa0bb7a6-24f0-450e-b911-e04e50e846d3" providerId="ADAL" clId="{BDD1C799-EA1B-E543-8F20-1CAA818C1E66}" dt="2022-04-27T21:19:56.059" v="15" actId="167"/>
        <pc:sldMasterMkLst>
          <pc:docMk/>
          <pc:sldMasterMk cId="0" sldId="2147483648"/>
        </pc:sldMasterMkLst>
        <pc:sldLayoutChg chg="addSp delSp modSp mod">
          <pc:chgData name="IVAN ALEJANDRO ROCHA MARTINEZ" userId="fa0bb7a6-24f0-450e-b911-e04e50e846d3" providerId="ADAL" clId="{BDD1C799-EA1B-E543-8F20-1CAA818C1E66}" dt="2022-04-27T21:18:40.576" v="1"/>
          <pc:sldLayoutMkLst>
            <pc:docMk/>
            <pc:sldMasterMk cId="0" sldId="2147483648"/>
            <pc:sldLayoutMk cId="0" sldId="2147483665"/>
          </pc:sldLayoutMkLst>
          <pc:picChg chg="add mod">
            <ac:chgData name="IVAN ALEJANDRO ROCHA MARTINEZ" userId="fa0bb7a6-24f0-450e-b911-e04e50e846d3" providerId="ADAL" clId="{BDD1C799-EA1B-E543-8F20-1CAA818C1E66}" dt="2022-04-27T21:18:40.576" v="1"/>
            <ac:picMkLst>
              <pc:docMk/>
              <pc:sldMasterMk cId="0" sldId="2147483648"/>
              <pc:sldLayoutMk cId="0" sldId="2147483665"/>
              <ac:picMk id="3" creationId="{0E5B3834-3CCA-DF14-DD0F-76574BFCD8F5}"/>
            </ac:picMkLst>
          </pc:picChg>
          <pc:picChg chg="del">
            <ac:chgData name="IVAN ALEJANDRO ROCHA MARTINEZ" userId="fa0bb7a6-24f0-450e-b911-e04e50e846d3" providerId="ADAL" clId="{BDD1C799-EA1B-E543-8F20-1CAA818C1E66}" dt="2022-04-27T21:18:40.038" v="0" actId="478"/>
            <ac:picMkLst>
              <pc:docMk/>
              <pc:sldMasterMk cId="0" sldId="2147483648"/>
              <pc:sldLayoutMk cId="0" sldId="2147483665"/>
              <ac:picMk id="10" creationId="{51B9F4CB-D31B-4665-86AF-35A57852637A}"/>
            </ac:picMkLst>
          </pc:picChg>
        </pc:sldLayoutChg>
        <pc:sldLayoutChg chg="addSp delSp modSp mod">
          <pc:chgData name="IVAN ALEJANDRO ROCHA MARTINEZ" userId="fa0bb7a6-24f0-450e-b911-e04e50e846d3" providerId="ADAL" clId="{BDD1C799-EA1B-E543-8F20-1CAA818C1E66}" dt="2022-04-27T21:19:17.119" v="7" actId="167"/>
          <pc:sldLayoutMkLst>
            <pc:docMk/>
            <pc:sldMasterMk cId="0" sldId="2147483648"/>
            <pc:sldLayoutMk cId="1793896934" sldId="2147483666"/>
          </pc:sldLayoutMkLst>
          <pc:picChg chg="add mod">
            <ac:chgData name="IVAN ALEJANDRO ROCHA MARTINEZ" userId="fa0bb7a6-24f0-450e-b911-e04e50e846d3" providerId="ADAL" clId="{BDD1C799-EA1B-E543-8F20-1CAA818C1E66}" dt="2022-04-27T21:19:17.119" v="7" actId="167"/>
            <ac:picMkLst>
              <pc:docMk/>
              <pc:sldMasterMk cId="0" sldId="2147483648"/>
              <pc:sldLayoutMk cId="1793896934" sldId="2147483666"/>
              <ac:picMk id="4" creationId="{FFFE3ED7-5CC6-472F-36C4-812988FE2560}"/>
            </ac:picMkLst>
          </pc:picChg>
          <pc:picChg chg="del">
            <ac:chgData name="IVAN ALEJANDRO ROCHA MARTINEZ" userId="fa0bb7a6-24f0-450e-b911-e04e50e846d3" providerId="ADAL" clId="{BDD1C799-EA1B-E543-8F20-1CAA818C1E66}" dt="2022-04-27T21:19:13.675" v="5" actId="478"/>
            <ac:picMkLst>
              <pc:docMk/>
              <pc:sldMasterMk cId="0" sldId="2147483648"/>
              <pc:sldLayoutMk cId="1793896934" sldId="2147483666"/>
              <ac:picMk id="7" creationId="{68B6D35C-6A6D-4CA1-B916-A39D09FA1F16}"/>
            </ac:picMkLst>
          </pc:picChg>
        </pc:sldLayoutChg>
        <pc:sldLayoutChg chg="addSp delSp modSp mod">
          <pc:chgData name="IVAN ALEJANDRO ROCHA MARTINEZ" userId="fa0bb7a6-24f0-450e-b911-e04e50e846d3" providerId="ADAL" clId="{BDD1C799-EA1B-E543-8F20-1CAA818C1E66}" dt="2022-04-27T21:19:30.404" v="10" actId="167"/>
          <pc:sldLayoutMkLst>
            <pc:docMk/>
            <pc:sldMasterMk cId="0" sldId="2147483648"/>
            <pc:sldLayoutMk cId="1601919345" sldId="2147483667"/>
          </pc:sldLayoutMkLst>
          <pc:picChg chg="add mod">
            <ac:chgData name="IVAN ALEJANDRO ROCHA MARTINEZ" userId="fa0bb7a6-24f0-450e-b911-e04e50e846d3" providerId="ADAL" clId="{BDD1C799-EA1B-E543-8F20-1CAA818C1E66}" dt="2022-04-27T21:19:30.404" v="10" actId="167"/>
            <ac:picMkLst>
              <pc:docMk/>
              <pc:sldMasterMk cId="0" sldId="2147483648"/>
              <pc:sldLayoutMk cId="1601919345" sldId="2147483667"/>
              <ac:picMk id="4" creationId="{4E43048F-0D4A-B304-CCC7-1F229293DAE5}"/>
            </ac:picMkLst>
          </pc:picChg>
          <pc:picChg chg="del">
            <ac:chgData name="IVAN ALEJANDRO ROCHA MARTINEZ" userId="fa0bb7a6-24f0-450e-b911-e04e50e846d3" providerId="ADAL" clId="{BDD1C799-EA1B-E543-8F20-1CAA818C1E66}" dt="2022-04-27T21:19:26.933" v="8" actId="478"/>
            <ac:picMkLst>
              <pc:docMk/>
              <pc:sldMasterMk cId="0" sldId="2147483648"/>
              <pc:sldLayoutMk cId="1601919345" sldId="2147483667"/>
              <ac:picMk id="7" creationId="{BC70CB36-AB91-4EEA-A8A7-D6AAF1BCC4B3}"/>
            </ac:picMkLst>
          </pc:picChg>
        </pc:sldLayoutChg>
        <pc:sldLayoutChg chg="addSp delSp modSp mod">
          <pc:chgData name="IVAN ALEJANDRO ROCHA MARTINEZ" userId="fa0bb7a6-24f0-450e-b911-e04e50e846d3" providerId="ADAL" clId="{BDD1C799-EA1B-E543-8F20-1CAA818C1E66}" dt="2022-04-27T21:19:56.059" v="15" actId="167"/>
          <pc:sldLayoutMkLst>
            <pc:docMk/>
            <pc:sldMasterMk cId="0" sldId="2147483648"/>
            <pc:sldLayoutMk cId="1590997414" sldId="2147483668"/>
          </pc:sldLayoutMkLst>
          <pc:picChg chg="add mod">
            <ac:chgData name="IVAN ALEJANDRO ROCHA MARTINEZ" userId="fa0bb7a6-24f0-450e-b911-e04e50e846d3" providerId="ADAL" clId="{BDD1C799-EA1B-E543-8F20-1CAA818C1E66}" dt="2022-04-27T21:19:56.059" v="15" actId="167"/>
            <ac:picMkLst>
              <pc:docMk/>
              <pc:sldMasterMk cId="0" sldId="2147483648"/>
              <pc:sldLayoutMk cId="1590997414" sldId="2147483668"/>
              <ac:picMk id="4" creationId="{DF1016E4-751B-F36C-A7A8-5A0C161E745E}"/>
            </ac:picMkLst>
          </pc:picChg>
          <pc:picChg chg="del">
            <ac:chgData name="IVAN ALEJANDRO ROCHA MARTINEZ" userId="fa0bb7a6-24f0-450e-b911-e04e50e846d3" providerId="ADAL" clId="{BDD1C799-EA1B-E543-8F20-1CAA818C1E66}" dt="2022-04-27T21:19:49.827" v="13" actId="478"/>
            <ac:picMkLst>
              <pc:docMk/>
              <pc:sldMasterMk cId="0" sldId="2147483648"/>
              <pc:sldLayoutMk cId="1590997414" sldId="2147483668"/>
              <ac:picMk id="7" creationId="{3E6BA93D-4EA2-43A0-A980-1F8BDE191674}"/>
            </ac:picMkLst>
          </pc:picChg>
        </pc:sldLayoutChg>
        <pc:sldLayoutChg chg="addSp delSp modSp mod">
          <pc:chgData name="IVAN ALEJANDRO ROCHA MARTINEZ" userId="fa0bb7a6-24f0-450e-b911-e04e50e846d3" providerId="ADAL" clId="{BDD1C799-EA1B-E543-8F20-1CAA818C1E66}" dt="2022-04-27T21:19:00.461" v="4" actId="167"/>
          <pc:sldLayoutMkLst>
            <pc:docMk/>
            <pc:sldMasterMk cId="0" sldId="2147483648"/>
            <pc:sldLayoutMk cId="4106800032" sldId="2147483669"/>
          </pc:sldLayoutMkLst>
          <pc:picChg chg="add mod">
            <ac:chgData name="IVAN ALEJANDRO ROCHA MARTINEZ" userId="fa0bb7a6-24f0-450e-b911-e04e50e846d3" providerId="ADAL" clId="{BDD1C799-EA1B-E543-8F20-1CAA818C1E66}" dt="2022-04-27T21:19:00.461" v="4" actId="167"/>
            <ac:picMkLst>
              <pc:docMk/>
              <pc:sldMasterMk cId="0" sldId="2147483648"/>
              <pc:sldLayoutMk cId="4106800032" sldId="2147483669"/>
              <ac:picMk id="5" creationId="{C15B5A0B-1483-4887-DBD1-14CD7B2E8FCC}"/>
            </ac:picMkLst>
          </pc:picChg>
          <pc:picChg chg="del">
            <ac:chgData name="IVAN ALEJANDRO ROCHA MARTINEZ" userId="fa0bb7a6-24f0-450e-b911-e04e50e846d3" providerId="ADAL" clId="{BDD1C799-EA1B-E543-8F20-1CAA818C1E66}" dt="2022-04-27T21:18:56.009" v="2" actId="478"/>
            <ac:picMkLst>
              <pc:docMk/>
              <pc:sldMasterMk cId="0" sldId="2147483648"/>
              <pc:sldLayoutMk cId="4106800032" sldId="2147483669"/>
              <ac:picMk id="10" creationId="{51B9F4CB-D31B-4665-86AF-35A57852637A}"/>
            </ac:picMkLst>
          </pc:picChg>
        </pc:sldLayoutChg>
        <pc:sldLayoutChg chg="addSp delSp modSp mod">
          <pc:chgData name="IVAN ALEJANDRO ROCHA MARTINEZ" userId="fa0bb7a6-24f0-450e-b911-e04e50e846d3" providerId="ADAL" clId="{BDD1C799-EA1B-E543-8F20-1CAA818C1E66}" dt="2022-04-27T21:19:39.968" v="12"/>
          <pc:sldLayoutMkLst>
            <pc:docMk/>
            <pc:sldMasterMk cId="0" sldId="2147483648"/>
            <pc:sldLayoutMk cId="4209272561" sldId="2147483670"/>
          </pc:sldLayoutMkLst>
          <pc:picChg chg="add mod">
            <ac:chgData name="IVAN ALEJANDRO ROCHA MARTINEZ" userId="fa0bb7a6-24f0-450e-b911-e04e50e846d3" providerId="ADAL" clId="{BDD1C799-EA1B-E543-8F20-1CAA818C1E66}" dt="2022-04-27T21:19:39.968" v="12"/>
            <ac:picMkLst>
              <pc:docMk/>
              <pc:sldMasterMk cId="0" sldId="2147483648"/>
              <pc:sldLayoutMk cId="4209272561" sldId="2147483670"/>
              <ac:picMk id="3" creationId="{D6888C80-D3E4-12A0-0ECE-3B36953FA6A8}"/>
            </ac:picMkLst>
          </pc:picChg>
          <pc:picChg chg="del">
            <ac:chgData name="IVAN ALEJANDRO ROCHA MARTINEZ" userId="fa0bb7a6-24f0-450e-b911-e04e50e846d3" providerId="ADAL" clId="{BDD1C799-EA1B-E543-8F20-1CAA818C1E66}" dt="2022-04-27T21:19:39.605" v="11" actId="478"/>
            <ac:picMkLst>
              <pc:docMk/>
              <pc:sldMasterMk cId="0" sldId="2147483648"/>
              <pc:sldLayoutMk cId="4209272561" sldId="2147483670"/>
              <ac:picMk id="7" creationId="{BC70CB36-AB91-4EEA-A8A7-D6AAF1BCC4B3}"/>
            </ac:picMkLst>
          </pc:picChg>
        </pc:sldLayoutChg>
      </pc:sldMasterChg>
    </pc:docChg>
  </pc:docChgLst>
  <pc:docChgLst>
    <pc:chgData name="GABRIEL DAVILA MARTINEZ" userId="S::gabriel.davila@tecmilenio.mx::86fcd2da-4373-4fd2-8344-230dc9973ed3" providerId="AD" clId="Web-{3A1F0190-5291-E2CA-A061-2D1FA5F0DAB4}"/>
    <pc:docChg chg="modSld">
      <pc:chgData name="GABRIEL DAVILA MARTINEZ" userId="S::gabriel.davila@tecmilenio.mx::86fcd2da-4373-4fd2-8344-230dc9973ed3" providerId="AD" clId="Web-{3A1F0190-5291-E2CA-A061-2D1FA5F0DAB4}" dt="2022-04-27T20:46:28.442" v="1" actId="20577"/>
      <pc:docMkLst>
        <pc:docMk/>
      </pc:docMkLst>
      <pc:sldChg chg="modSp">
        <pc:chgData name="GABRIEL DAVILA MARTINEZ" userId="S::gabriel.davila@tecmilenio.mx::86fcd2da-4373-4fd2-8344-230dc9973ed3" providerId="AD" clId="Web-{3A1F0190-5291-E2CA-A061-2D1FA5F0DAB4}" dt="2022-04-27T20:46:28.442" v="1" actId="20577"/>
        <pc:sldMkLst>
          <pc:docMk/>
          <pc:sldMk cId="1830102451" sldId="263"/>
        </pc:sldMkLst>
        <pc:spChg chg="mod">
          <ac:chgData name="GABRIEL DAVILA MARTINEZ" userId="S::gabriel.davila@tecmilenio.mx::86fcd2da-4373-4fd2-8344-230dc9973ed3" providerId="AD" clId="Web-{3A1F0190-5291-E2CA-A061-2D1FA5F0DAB4}" dt="2022-04-27T20:46:28.442" v="1" actId="20577"/>
          <ac:spMkLst>
            <pc:docMk/>
            <pc:sldMk cId="1830102451" sldId="263"/>
            <ac:spMk id="3" creationId="{80D7906F-0F50-BE4E-8778-A1E4C8FE07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28/04/22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‹Nº›</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222586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11</a:t>
            </a:fld>
            <a:endParaRPr lang="es-MX"/>
          </a:p>
        </p:txBody>
      </p:sp>
    </p:spTree>
    <p:extLst>
      <p:ext uri="{BB962C8B-B14F-4D97-AF65-F5344CB8AC3E}">
        <p14:creationId xmlns:p14="http://schemas.microsoft.com/office/powerpoint/2010/main" val="36074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12</a:t>
            </a:fld>
            <a:endParaRPr lang="es-MX"/>
          </a:p>
        </p:txBody>
      </p:sp>
    </p:spTree>
    <p:extLst>
      <p:ext uri="{BB962C8B-B14F-4D97-AF65-F5344CB8AC3E}">
        <p14:creationId xmlns:p14="http://schemas.microsoft.com/office/powerpoint/2010/main" val="25542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13</a:t>
            </a:fld>
            <a:endParaRPr lang="es-MX"/>
          </a:p>
        </p:txBody>
      </p:sp>
    </p:spTree>
    <p:extLst>
      <p:ext uri="{BB962C8B-B14F-4D97-AF65-F5344CB8AC3E}">
        <p14:creationId xmlns:p14="http://schemas.microsoft.com/office/powerpoint/2010/main" val="1509124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19</a:t>
            </a:fld>
            <a:endParaRPr lang="es-MX"/>
          </a:p>
        </p:txBody>
      </p:sp>
    </p:spTree>
    <p:extLst>
      <p:ext uri="{BB962C8B-B14F-4D97-AF65-F5344CB8AC3E}">
        <p14:creationId xmlns:p14="http://schemas.microsoft.com/office/powerpoint/2010/main" val="3576569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20</a:t>
            </a:fld>
            <a:endParaRPr lang="es-MX"/>
          </a:p>
        </p:txBody>
      </p:sp>
    </p:spTree>
    <p:extLst>
      <p:ext uri="{BB962C8B-B14F-4D97-AF65-F5344CB8AC3E}">
        <p14:creationId xmlns:p14="http://schemas.microsoft.com/office/powerpoint/2010/main" val="4013806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27</a:t>
            </a:fld>
            <a:endParaRPr lang="es-MX"/>
          </a:p>
        </p:txBody>
      </p:sp>
    </p:spTree>
    <p:extLst>
      <p:ext uri="{BB962C8B-B14F-4D97-AF65-F5344CB8AC3E}">
        <p14:creationId xmlns:p14="http://schemas.microsoft.com/office/powerpoint/2010/main" val="2165294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28</a:t>
            </a:fld>
            <a:endParaRPr lang="es-MX"/>
          </a:p>
        </p:txBody>
      </p:sp>
    </p:spTree>
    <p:extLst>
      <p:ext uri="{BB962C8B-B14F-4D97-AF65-F5344CB8AC3E}">
        <p14:creationId xmlns:p14="http://schemas.microsoft.com/office/powerpoint/2010/main" val="3514299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n 2" descr="Grupo de personas posando para una foto&#10;&#10;Descripción generada automáticamente">
            <a:extLst>
              <a:ext uri="{FF2B5EF4-FFF2-40B4-BE49-F238E27FC236}">
                <a16:creationId xmlns:a16="http://schemas.microsoft.com/office/drawing/2014/main" id="{863158B4-5A19-4556-A5D5-EC4990212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C2D8E6-CF82-436E-A820-5EA7E02E03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42"/>
            <a:ext cx="9144000" cy="6855714"/>
          </a:xfrm>
          <a:prstGeom prst="rect">
            <a:avLst/>
          </a:prstGeom>
        </p:spPr>
      </p:pic>
      <p:sp>
        <p:nvSpPr>
          <p:cNvPr id="2" name="Holder 2"/>
          <p:cNvSpPr>
            <a:spLocks noGrp="1"/>
          </p:cNvSpPr>
          <p:nvPr>
            <p:ph type="title" hasCustomPrompt="1"/>
          </p:nvPr>
        </p:nvSpPr>
        <p:spPr>
          <a:xfrm>
            <a:off x="727439" y="2158100"/>
            <a:ext cx="4017818" cy="504265"/>
          </a:xfrm>
          <a:prstGeom prst="rect">
            <a:avLst/>
          </a:prstGeom>
        </p:spPr>
        <p:txBody>
          <a:bodyPr lIns="0" tIns="0" rIns="0" bIns="0"/>
          <a:lstStyle>
            <a:lvl1pPr algn="ctr">
              <a:defRPr sz="3177" b="1" i="0">
                <a:solidFill>
                  <a:schemeClr val="bg1"/>
                </a:solidFill>
                <a:latin typeface="Montserrat"/>
                <a:cs typeface="Montserrat"/>
              </a:defRPr>
            </a:lvl1pPr>
          </a:lstStyle>
          <a:p>
            <a:r>
              <a:rPr lang="es-MX" dirty="0"/>
              <a:t>Nombre del curso</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cio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E5B3834-3CCA-DF14-DD0F-76574BFCD8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jercicio mental">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5B5A0B-1483-4887-DBD1-14CD7B2E8F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3BD01B07-15C8-49B5-972E-E2DC06A7772B}"/>
              </a:ext>
            </a:extLst>
          </p:cNvPr>
          <p:cNvSpPr/>
          <p:nvPr userDrawn="1"/>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licacio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FFE3ED7-5CC6-472F-36C4-812988FE2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7F909026-F850-4398-B862-7954E591D727}"/>
              </a:ext>
            </a:extLst>
          </p:cNvPr>
          <p:cNvSpPr>
            <a:spLocks noGrp="1"/>
          </p:cNvSpPr>
          <p:nvPr>
            <p:ph type="title"/>
          </p:nvPr>
        </p:nvSpPr>
        <p:spPr>
          <a:xfrm>
            <a:off x="533400" y="1143000"/>
            <a:ext cx="7467600" cy="51816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79389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3048F-0D4A-B304-CCC7-1F229293DA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364F3FF5-18E6-430E-BB62-4B3E47978E21}"/>
              </a:ext>
            </a:extLst>
          </p:cNvPr>
          <p:cNvSpPr>
            <a:spLocks noGrp="1"/>
          </p:cNvSpPr>
          <p:nvPr>
            <p:ph type="title"/>
          </p:nvPr>
        </p:nvSpPr>
        <p:spPr>
          <a:xfrm>
            <a:off x="381000" y="1143000"/>
            <a:ext cx="7620000" cy="53340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60191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tivida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6888C80-D3E4-12A0-0ECE-3B36953FA6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F1016E4-751B-F36C-A7A8-5A0C161E74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2816AC65-5743-4CB1-B53E-B08C9811667F}"/>
              </a:ext>
            </a:extLst>
          </p:cNvPr>
          <p:cNvSpPr>
            <a:spLocks noGrp="1"/>
          </p:cNvSpPr>
          <p:nvPr>
            <p:ph type="title"/>
          </p:nvPr>
        </p:nvSpPr>
        <p:spPr>
          <a:xfrm>
            <a:off x="533400" y="1219199"/>
            <a:ext cx="7543800" cy="5236533"/>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59099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096000" y="6656295"/>
            <a:ext cx="2918690" cy="108619"/>
          </a:xfrm>
          <a:prstGeom prst="rect">
            <a:avLst/>
          </a:prstGeom>
        </p:spPr>
        <p:txBody>
          <a:bodyPr wrap="square" lIns="0" tIns="0" rIns="0" bIns="0">
            <a:spAutoFit/>
          </a:bodyPr>
          <a:lstStyle>
            <a:lvl1pPr>
              <a:defRPr sz="706" b="0" i="0">
                <a:solidFill>
                  <a:schemeClr val="bg1">
                    <a:lumMod val="65000"/>
                  </a:schemeClr>
                </a:solidFill>
                <a:latin typeface="Montserrat SemiBold"/>
                <a:cs typeface="Montserrat SemiBold"/>
              </a:defRPr>
            </a:lvl1pPr>
          </a:lstStyle>
          <a:p>
            <a:pPr marL="11206">
              <a:spcBef>
                <a:spcPts val="66"/>
              </a:spcBef>
            </a:pPr>
            <a:r>
              <a:rPr lang="es-ES" spc="-4"/>
              <a:t>Derechos</a:t>
            </a:r>
            <a:r>
              <a:rPr lang="es-ES" spc="4"/>
              <a:t> </a:t>
            </a:r>
            <a:r>
              <a:rPr lang="es-ES"/>
              <a:t>de</a:t>
            </a:r>
            <a:r>
              <a:rPr lang="es-ES" spc="9"/>
              <a:t> </a:t>
            </a:r>
            <a:r>
              <a:rPr lang="es-ES" spc="-4"/>
              <a:t>Autor</a:t>
            </a:r>
            <a:r>
              <a:rPr lang="es-ES" spc="9"/>
              <a:t> </a:t>
            </a:r>
            <a:r>
              <a:rPr lang="es-ES" spc="-4"/>
              <a:t>Reservados.</a:t>
            </a:r>
            <a:r>
              <a:rPr lang="es-ES" spc="9"/>
              <a:t> </a:t>
            </a:r>
            <a:r>
              <a:rPr lang="es-ES" spc="-4"/>
              <a:t>UNIVERSIDAD</a:t>
            </a:r>
            <a:r>
              <a:rPr lang="es-ES" spc="4"/>
              <a:t> </a:t>
            </a:r>
            <a:r>
              <a:rPr lang="es-ES" spc="-4"/>
              <a:t>TECMILENIO®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9" r:id="rId4"/>
    <p:sldLayoutId id="2147483666" r:id="rId5"/>
    <p:sldLayoutId id="2147483667" r:id="rId6"/>
    <p:sldLayoutId id="2147483670"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youtu.be/oq-klVxvm5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42DA76-1E93-4B8B-B8D4-AC54621293F5}"/>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6A5458D-EB75-9A44-8AEF-EFA48FD80B18}"/>
              </a:ext>
            </a:extLst>
          </p:cNvPr>
          <p:cNvSpPr txBox="1"/>
          <p:nvPr/>
        </p:nvSpPr>
        <p:spPr>
          <a:xfrm>
            <a:off x="746443" y="1104900"/>
            <a:ext cx="3581400" cy="523220"/>
          </a:xfrm>
          <a:prstGeom prst="rect">
            <a:avLst/>
          </a:prstGeom>
          <a:noFill/>
        </p:spPr>
        <p:txBody>
          <a:bodyPr wrap="square">
            <a:spAutoFit/>
          </a:bodyPr>
          <a:lstStyle/>
          <a:p>
            <a:r>
              <a:rPr lang="es-MX" sz="1400" dirty="0"/>
              <a:t>Reúnete con tus compañeros y realicen la siguiente actividad.</a:t>
            </a:r>
          </a:p>
        </p:txBody>
      </p:sp>
      <p:pic>
        <p:nvPicPr>
          <p:cNvPr id="8" name="Imagen 7" descr="Imagen que contiene Patrón de fondo&#10;&#10;Descripción generada automáticamente">
            <a:extLst>
              <a:ext uri="{FF2B5EF4-FFF2-40B4-BE49-F238E27FC236}">
                <a16:creationId xmlns:a16="http://schemas.microsoft.com/office/drawing/2014/main" id="{16FDE0D2-7E0E-5240-9F8F-EC5686EF4C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23414" b="83370"/>
          <a:stretch/>
        </p:blipFill>
        <p:spPr>
          <a:xfrm>
            <a:off x="228600" y="995700"/>
            <a:ext cx="590434" cy="337800"/>
          </a:xfrm>
          <a:prstGeom prst="rect">
            <a:avLst/>
          </a:prstGeom>
        </p:spPr>
      </p:pic>
      <p:pic>
        <p:nvPicPr>
          <p:cNvPr id="10" name="Imagen 9">
            <a:extLst>
              <a:ext uri="{FF2B5EF4-FFF2-40B4-BE49-F238E27FC236}">
                <a16:creationId xmlns:a16="http://schemas.microsoft.com/office/drawing/2014/main" id="{07507D59-93CA-1F4F-A1BF-DC302A46D733}"/>
              </a:ext>
            </a:extLst>
          </p:cNvPr>
          <p:cNvPicPr>
            <a:picLocks noChangeAspect="1"/>
          </p:cNvPicPr>
          <p:nvPr/>
        </p:nvPicPr>
        <p:blipFill>
          <a:blip r:embed="rId3">
            <a:extLst>
              <a:ext uri="{28A0092B-C50C-407E-A947-70E740481C1C}">
                <a14:useLocalDpi xmlns:a14="http://schemas.microsoft.com/office/drawing/2010/main" val="0"/>
              </a:ext>
            </a:extLst>
          </a:blip>
          <a:srcRect l="17195" r="17195"/>
          <a:stretch/>
        </p:blipFill>
        <p:spPr>
          <a:xfrm>
            <a:off x="4554254" y="1104900"/>
            <a:ext cx="4589745" cy="4648200"/>
          </a:xfrm>
          <a:prstGeom prst="rect">
            <a:avLst/>
          </a:prstGeom>
        </p:spPr>
      </p:pic>
      <p:sp>
        <p:nvSpPr>
          <p:cNvPr id="6" name="CuadroTexto 5">
            <a:extLst>
              <a:ext uri="{FF2B5EF4-FFF2-40B4-BE49-F238E27FC236}">
                <a16:creationId xmlns:a16="http://schemas.microsoft.com/office/drawing/2014/main" id="{940E4C8A-35FB-8E40-B510-6649FC1D6CC9}"/>
              </a:ext>
            </a:extLst>
          </p:cNvPr>
          <p:cNvSpPr txBox="1"/>
          <p:nvPr/>
        </p:nvSpPr>
        <p:spPr>
          <a:xfrm>
            <a:off x="746443" y="2045804"/>
            <a:ext cx="3581400" cy="2031325"/>
          </a:xfrm>
          <a:prstGeom prst="rect">
            <a:avLst/>
          </a:prstGeom>
          <a:noFill/>
        </p:spPr>
        <p:txBody>
          <a:bodyPr wrap="square">
            <a:spAutoFit/>
          </a:bodyPr>
          <a:lstStyle/>
          <a:p>
            <a:r>
              <a:rPr lang="es-MX" sz="1400" b="1" dirty="0">
                <a:solidFill>
                  <a:srgbClr val="2BA645"/>
                </a:solidFill>
              </a:rPr>
              <a:t>1. </a:t>
            </a:r>
            <a:r>
              <a:rPr lang="es-MX" sz="1400" dirty="0">
                <a:solidFill>
                  <a:srgbClr val="333333"/>
                </a:solidFill>
              </a:rPr>
              <a:t>Investiga dos noticias en las cuales haya ocurrido una situación de ética en el ámbito financiero. Discute brevemente quienes son los actores y leyes involucradas.</a:t>
            </a:r>
          </a:p>
          <a:p>
            <a:endParaRPr lang="es-MX" sz="1400" dirty="0">
              <a:solidFill>
                <a:srgbClr val="333333"/>
              </a:solidFill>
            </a:endParaRPr>
          </a:p>
          <a:p>
            <a:r>
              <a:rPr lang="es-MX" sz="1400" b="1" dirty="0">
                <a:solidFill>
                  <a:srgbClr val="2BA645"/>
                </a:solidFill>
              </a:rPr>
              <a:t>2. </a:t>
            </a:r>
            <a:r>
              <a:rPr lang="es-MX" sz="1400" dirty="0">
                <a:solidFill>
                  <a:srgbClr val="333333"/>
                </a:solidFill>
              </a:rPr>
              <a:t>Establezcan una conclusión y compártanla con sus demás compañeros del grupo.</a:t>
            </a:r>
          </a:p>
        </p:txBody>
      </p:sp>
    </p:spTree>
    <p:extLst>
      <p:ext uri="{BB962C8B-B14F-4D97-AF65-F5344CB8AC3E}">
        <p14:creationId xmlns:p14="http://schemas.microsoft.com/office/powerpoint/2010/main" val="500685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97731" y="3848767"/>
            <a:ext cx="4343401" cy="461665"/>
          </a:xfrm>
          <a:prstGeom prst="rect">
            <a:avLst/>
          </a:prstGeom>
          <a:noFill/>
        </p:spPr>
        <p:txBody>
          <a:bodyPr wrap="square" rtlCol="0">
            <a:spAutoFit/>
          </a:bodyPr>
          <a:lstStyle/>
          <a:p>
            <a:pPr algn="ctr"/>
            <a:r>
              <a:rPr lang="es-MX" sz="2400" spc="-40" dirty="0">
                <a:solidFill>
                  <a:schemeClr val="bg1">
                    <a:lumMod val="95000"/>
                  </a:schemeClr>
                </a:solidFill>
                <a:latin typeface="Montserrat SemiBold" panose="00000700000000000000" pitchFamily="2" charset="0"/>
              </a:rPr>
              <a:t>Tema 6. Mercado de deuda</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Inversión en el mercado financiero.</a:t>
            </a:r>
          </a:p>
        </p:txBody>
      </p:sp>
    </p:spTree>
    <p:extLst>
      <p:ext uri="{BB962C8B-B14F-4D97-AF65-F5344CB8AC3E}">
        <p14:creationId xmlns:p14="http://schemas.microsoft.com/office/powerpoint/2010/main" val="1218297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115551"/>
            <a:ext cx="3679862" cy="3989849"/>
          </a:xfrm>
          <a:prstGeom prst="rect">
            <a:avLst/>
          </a:prstGeom>
        </p:spPr>
        <p:txBody>
          <a:bodyPr/>
          <a:lstStyle/>
          <a:p>
            <a:pPr algn="l"/>
            <a:r>
              <a:rPr lang="es-MX" sz="1400" dirty="0">
                <a:solidFill>
                  <a:srgbClr val="333333"/>
                </a:solidFill>
              </a:rPr>
              <a:t>El mercado de deuda en México tiene una amplia historia, todo inicia en 1977 cuando el gobierno del país comienza a emitir los llamados Petrobonos, cuyo precio era determinado por el valor del </a:t>
            </a:r>
            <a:r>
              <a:rPr lang="es-MX" sz="1400" spc="-70" dirty="0">
                <a:solidFill>
                  <a:srgbClr val="333333"/>
                </a:solidFill>
              </a:rPr>
              <a:t>crudo. Posteriormente en 1978, se pusieron </a:t>
            </a:r>
            <a:r>
              <a:rPr lang="es-MX" sz="1400" dirty="0">
                <a:solidFill>
                  <a:srgbClr val="333333"/>
                </a:solidFill>
              </a:rPr>
              <a:t>en circulación los Certificados </a:t>
            </a:r>
            <a:r>
              <a:rPr lang="es-MX" sz="1400" spc="-20" dirty="0">
                <a:solidFill>
                  <a:srgbClr val="333333"/>
                </a:solidFill>
              </a:rPr>
              <a:t>de la Tesorería de la Federación (CETES), </a:t>
            </a:r>
            <a:r>
              <a:rPr lang="es-MX" sz="1400" spc="-40" dirty="0">
                <a:solidFill>
                  <a:srgbClr val="333333"/>
                </a:solidFill>
              </a:rPr>
              <a:t>que por su flexibilidad en las operaciones </a:t>
            </a:r>
            <a:r>
              <a:rPr lang="es-MX" sz="1400" dirty="0">
                <a:solidFill>
                  <a:srgbClr val="333333"/>
                </a:solidFill>
              </a:rPr>
              <a:t>de comercialización y reporto de los mismos, marca como el inicio del mercado de deuda en México</a:t>
            </a:r>
            <a:r>
              <a:rPr lang="es-MX" sz="1400" b="1" dirty="0">
                <a:solidFill>
                  <a:srgbClr val="333333"/>
                </a:solidFill>
              </a:rPr>
              <a:t>. </a:t>
            </a:r>
            <a:br>
              <a:rPr lang="es-MX" sz="1400" dirty="0">
                <a:ea typeface="Calibri" panose="020F0502020204030204" pitchFamily="34" charset="0"/>
                <a:cs typeface="Calibri Light" panose="020F0302020204030204" pitchFamily="34" charset="0"/>
              </a:rPr>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a:blip r:embed="rId3">
            <a:extLst>
              <a:ext uri="{28A0092B-C50C-407E-A947-70E740481C1C}">
                <a14:useLocalDpi xmlns:a14="http://schemas.microsoft.com/office/drawing/2010/main" val="0"/>
              </a:ext>
            </a:extLst>
          </a:blip>
          <a:srcRect l="21711" r="21711"/>
          <a:stretch/>
        </p:blipFill>
        <p:spPr>
          <a:xfrm>
            <a:off x="0" y="1066800"/>
            <a:ext cx="4572000" cy="5181600"/>
          </a:xfrm>
          <a:prstGeom prst="rect">
            <a:avLst/>
          </a:prstGeom>
        </p:spPr>
      </p:pic>
    </p:spTree>
    <p:extLst>
      <p:ext uri="{BB962C8B-B14F-4D97-AF65-F5344CB8AC3E}">
        <p14:creationId xmlns:p14="http://schemas.microsoft.com/office/powerpoint/2010/main" val="3092987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p:nvPr>
        </p:nvSpPr>
        <p:spPr>
          <a:xfrm>
            <a:off x="533400" y="1600200"/>
            <a:ext cx="4038600" cy="4953000"/>
          </a:xfrm>
          <a:prstGeom prst="rect">
            <a:avLst/>
          </a:prstGeom>
        </p:spPr>
        <p:txBody>
          <a:bodyPr/>
          <a:lstStyle/>
          <a:p>
            <a:pPr algn="l"/>
            <a:r>
              <a:rPr lang="es-MX" sz="1400" dirty="0"/>
              <a:t>Los mercados de deuda son aquellos foros donde se llevan a cabo operaciones de comercialización de títulos de deuda a través de los diferentes intermediarios financieros, conciliando necesidades de financiamiento por parte de los diferentes emisores y demanda de valores por parte de los inversionistas. Enseguida conocerás más sobre los títulos y operaciones que se manejan en él.</a:t>
            </a:r>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26852" t="9722" r="21296"/>
          <a:stretch/>
        </p:blipFill>
        <p:spPr>
          <a:xfrm>
            <a:off x="4876800" y="1600200"/>
            <a:ext cx="4267200" cy="4953000"/>
          </a:xfrm>
          <a:prstGeom prst="rect">
            <a:avLst/>
          </a:prstGeom>
        </p:spPr>
      </p:pic>
      <p:sp>
        <p:nvSpPr>
          <p:cNvPr id="6" name="CuadroTexto 5">
            <a:extLst>
              <a:ext uri="{FF2B5EF4-FFF2-40B4-BE49-F238E27FC236}">
                <a16:creationId xmlns:a16="http://schemas.microsoft.com/office/drawing/2014/main" id="{4CA21052-46CF-974E-8D3B-F89A3A33066F}"/>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576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6713" y="1089217"/>
            <a:ext cx="7886700" cy="358583"/>
          </a:xfrm>
          <a:prstGeom prst="rect">
            <a:avLst/>
          </a:prstGeom>
        </p:spPr>
        <p:txBody>
          <a:bodyPr/>
          <a:lstStyle>
            <a:lvl1pPr>
              <a:defRPr>
                <a:latin typeface="+mj-lt"/>
                <a:ea typeface="+mj-ea"/>
                <a:cs typeface="+mj-cs"/>
              </a:defRPr>
            </a:lvl1pPr>
          </a:lstStyle>
          <a:p>
            <a:r>
              <a:rPr lang="es-MX" sz="1400" dirty="0">
                <a:solidFill>
                  <a:srgbClr val="333333"/>
                </a:solidFill>
              </a:rPr>
              <a:t>De acuerdo con la AMIB (2013), las principales características de los títulos de deuda son las siguientes</a:t>
            </a:r>
            <a:endParaRPr lang="es-MX" sz="1400" b="1" dirty="0">
              <a:cs typeface="Calibri Light" panose="020F0302020204030204" pitchFamily="34" charset="0"/>
            </a:endParaRPr>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pic>
        <p:nvPicPr>
          <p:cNvPr id="8" name="Imagen 7">
            <a:extLst>
              <a:ext uri="{FF2B5EF4-FFF2-40B4-BE49-F238E27FC236}">
                <a16:creationId xmlns:a16="http://schemas.microsoft.com/office/drawing/2014/main" id="{60CF0A59-D2B7-D745-83F8-39B6188A0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55800"/>
            <a:ext cx="8204200" cy="4368800"/>
          </a:xfrm>
          <a:prstGeom prst="rect">
            <a:avLst/>
          </a:prstGeom>
        </p:spPr>
      </p:pic>
    </p:spTree>
    <p:extLst>
      <p:ext uri="{BB962C8B-B14F-4D97-AF65-F5344CB8AC3E}">
        <p14:creationId xmlns:p14="http://schemas.microsoft.com/office/powerpoint/2010/main" val="986713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5A43EBB1-71B2-1543-A7DB-CD3A6140531E}"/>
              </a:ext>
            </a:extLst>
          </p:cNvPr>
          <p:cNvSpPr txBox="1">
            <a:spLocks/>
          </p:cNvSpPr>
          <p:nvPr/>
        </p:nvSpPr>
        <p:spPr>
          <a:xfrm>
            <a:off x="591378" y="1076739"/>
            <a:ext cx="8077200" cy="371061"/>
          </a:xfrm>
          <a:prstGeom prst="rect">
            <a:avLst/>
          </a:prstGeom>
        </p:spPr>
        <p:txBody>
          <a:bodyPr/>
          <a:lstStyle>
            <a:lvl1pPr>
              <a:defRPr>
                <a:latin typeface="+mj-lt"/>
                <a:ea typeface="+mj-ea"/>
                <a:cs typeface="+mj-cs"/>
              </a:defRPr>
            </a:lvl1pPr>
          </a:lstStyle>
          <a:p>
            <a:pPr algn="ctr"/>
            <a:r>
              <a:rPr lang="es-MX" sz="1400" b="1" dirty="0">
                <a:solidFill>
                  <a:srgbClr val="333333"/>
                </a:solidFill>
                <a:cs typeface="Calibri Light" panose="020F0302020204030204" pitchFamily="34" charset="0"/>
              </a:rPr>
              <a:t>Características de los títulos de deuda por el tipo de emisor</a:t>
            </a:r>
            <a:endParaRPr lang="es-MX" sz="1400" b="1" dirty="0">
              <a:cs typeface="Calibri Light" panose="020F0302020204030204" pitchFamily="34" charset="0"/>
            </a:endParaRPr>
          </a:p>
        </p:txBody>
      </p:sp>
      <p:sp>
        <p:nvSpPr>
          <p:cNvPr id="5" name="Título 1">
            <a:extLst>
              <a:ext uri="{FF2B5EF4-FFF2-40B4-BE49-F238E27FC236}">
                <a16:creationId xmlns:a16="http://schemas.microsoft.com/office/drawing/2014/main" id="{6729DA79-EF3B-574F-8B4E-18941539C2B3}"/>
              </a:ext>
            </a:extLst>
          </p:cNvPr>
          <p:cNvSpPr txBox="1">
            <a:spLocks/>
          </p:cNvSpPr>
          <p:nvPr/>
        </p:nvSpPr>
        <p:spPr>
          <a:xfrm>
            <a:off x="536713" y="1603513"/>
            <a:ext cx="7886700" cy="358583"/>
          </a:xfrm>
          <a:prstGeom prst="rect">
            <a:avLst/>
          </a:prstGeom>
        </p:spPr>
        <p:txBody>
          <a:bodyPr/>
          <a:lstStyle>
            <a:lvl1pPr>
              <a:defRPr>
                <a:latin typeface="+mj-lt"/>
                <a:ea typeface="+mj-ea"/>
                <a:cs typeface="+mj-cs"/>
              </a:defRPr>
            </a:lvl1pPr>
          </a:lstStyle>
          <a:p>
            <a:r>
              <a:rPr lang="es-MX" sz="1400" dirty="0">
                <a:cs typeface="Calibri Light" panose="020F0302020204030204" pitchFamily="34" charset="0"/>
              </a:rPr>
              <a:t>Es uno de los pilares que sustentan el marco legal del Sistema Financiero, el cual busca que los datos que proporcionen al mercado sean:</a:t>
            </a:r>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pic>
        <p:nvPicPr>
          <p:cNvPr id="14" name="Imagen 13">
            <a:extLst>
              <a:ext uri="{FF2B5EF4-FFF2-40B4-BE49-F238E27FC236}">
                <a16:creationId xmlns:a16="http://schemas.microsoft.com/office/drawing/2014/main" id="{A9D55BBE-CAEA-B24B-81D6-7E70CD24C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50" y="2425700"/>
            <a:ext cx="7099300" cy="2006600"/>
          </a:xfrm>
          <a:prstGeom prst="rect">
            <a:avLst/>
          </a:prstGeom>
        </p:spPr>
      </p:pic>
      <p:pic>
        <p:nvPicPr>
          <p:cNvPr id="16" name="Imagen 15">
            <a:extLst>
              <a:ext uri="{FF2B5EF4-FFF2-40B4-BE49-F238E27FC236}">
                <a16:creationId xmlns:a16="http://schemas.microsoft.com/office/drawing/2014/main" id="{779EB8C9-F710-C649-A2B6-6F230EACB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4895904"/>
            <a:ext cx="7797800" cy="1536700"/>
          </a:xfrm>
          <a:prstGeom prst="rect">
            <a:avLst/>
          </a:prstGeom>
        </p:spPr>
      </p:pic>
    </p:spTree>
    <p:extLst>
      <p:ext uri="{BB962C8B-B14F-4D97-AF65-F5344CB8AC3E}">
        <p14:creationId xmlns:p14="http://schemas.microsoft.com/office/powerpoint/2010/main" val="2173951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5A43EBB1-71B2-1543-A7DB-CD3A6140531E}"/>
              </a:ext>
            </a:extLst>
          </p:cNvPr>
          <p:cNvSpPr txBox="1">
            <a:spLocks/>
          </p:cNvSpPr>
          <p:nvPr/>
        </p:nvSpPr>
        <p:spPr>
          <a:xfrm>
            <a:off x="591378" y="1076739"/>
            <a:ext cx="8077200" cy="371061"/>
          </a:xfrm>
          <a:prstGeom prst="rect">
            <a:avLst/>
          </a:prstGeom>
        </p:spPr>
        <p:txBody>
          <a:bodyPr/>
          <a:lstStyle>
            <a:lvl1pPr>
              <a:defRPr>
                <a:latin typeface="+mj-lt"/>
                <a:ea typeface="+mj-ea"/>
                <a:cs typeface="+mj-cs"/>
              </a:defRPr>
            </a:lvl1pPr>
          </a:lstStyle>
          <a:p>
            <a:pPr algn="ctr"/>
            <a:r>
              <a:rPr lang="es-MX" sz="1400" b="1" dirty="0">
                <a:solidFill>
                  <a:srgbClr val="333333"/>
                </a:solidFill>
                <a:cs typeface="Calibri Light" panose="020F0302020204030204" pitchFamily="34" charset="0"/>
              </a:rPr>
              <a:t>Cómo se calcula precio y rendimiento</a:t>
            </a:r>
            <a:endParaRPr lang="es-MX" sz="1400" b="1" dirty="0">
              <a:cs typeface="Calibri Light" panose="020F0302020204030204" pitchFamily="34" charset="0"/>
            </a:endParaRPr>
          </a:p>
        </p:txBody>
      </p:sp>
      <p:sp>
        <p:nvSpPr>
          <p:cNvPr id="11" name="Título 1">
            <a:extLst>
              <a:ext uri="{FF2B5EF4-FFF2-40B4-BE49-F238E27FC236}">
                <a16:creationId xmlns:a16="http://schemas.microsoft.com/office/drawing/2014/main" id="{FF376519-B457-274D-BAA4-FCDF408F7DE7}"/>
              </a:ext>
            </a:extLst>
          </p:cNvPr>
          <p:cNvSpPr txBox="1">
            <a:spLocks/>
          </p:cNvSpPr>
          <p:nvPr/>
        </p:nvSpPr>
        <p:spPr>
          <a:xfrm>
            <a:off x="536713" y="1603513"/>
            <a:ext cx="4035287" cy="646331"/>
          </a:xfrm>
          <a:prstGeom prst="rect">
            <a:avLst/>
          </a:prstGeom>
        </p:spPr>
        <p:txBody>
          <a:bodyPr/>
          <a:lstStyle>
            <a:lvl1pPr>
              <a:defRPr>
                <a:latin typeface="+mj-lt"/>
                <a:ea typeface="+mj-ea"/>
                <a:cs typeface="+mj-cs"/>
              </a:defRPr>
            </a:lvl1pPr>
          </a:lstStyle>
          <a:p>
            <a:r>
              <a:rPr lang="es-MX" sz="1400" dirty="0">
                <a:cs typeface="Calibri Light" panose="020F0302020204030204" pitchFamily="34" charset="0"/>
              </a:rPr>
              <a:t>Cálculo del precio en función de la tasa de descuento y del valor nominal.</a:t>
            </a:r>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sp>
        <p:nvSpPr>
          <p:cNvPr id="12" name="Título 1">
            <a:extLst>
              <a:ext uri="{FF2B5EF4-FFF2-40B4-BE49-F238E27FC236}">
                <a16:creationId xmlns:a16="http://schemas.microsoft.com/office/drawing/2014/main" id="{A4C18647-1B9C-6440-BBA4-AC1F0C117426}"/>
              </a:ext>
            </a:extLst>
          </p:cNvPr>
          <p:cNvSpPr txBox="1">
            <a:spLocks/>
          </p:cNvSpPr>
          <p:nvPr/>
        </p:nvSpPr>
        <p:spPr>
          <a:xfrm>
            <a:off x="4877220" y="1603513"/>
            <a:ext cx="3730068" cy="646331"/>
          </a:xfrm>
          <a:prstGeom prst="rect">
            <a:avLst/>
          </a:prstGeom>
        </p:spPr>
        <p:txBody>
          <a:bodyPr/>
          <a:lstStyle>
            <a:lvl1pPr>
              <a:defRPr>
                <a:latin typeface="+mj-lt"/>
                <a:ea typeface="+mj-ea"/>
                <a:cs typeface="+mj-cs"/>
              </a:defRPr>
            </a:lvl1pPr>
          </a:lstStyle>
          <a:p>
            <a:r>
              <a:rPr lang="es-MX" sz="1400" dirty="0">
                <a:cs typeface="Calibri Light" panose="020F0302020204030204" pitchFamily="34" charset="0"/>
              </a:rPr>
              <a:t>Cálculo del rendimiento anual en función del precio.</a:t>
            </a:r>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sp>
        <p:nvSpPr>
          <p:cNvPr id="13" name="Título 1">
            <a:extLst>
              <a:ext uri="{FF2B5EF4-FFF2-40B4-BE49-F238E27FC236}">
                <a16:creationId xmlns:a16="http://schemas.microsoft.com/office/drawing/2014/main" id="{65AB0425-9B43-624A-84D9-D8D9126FA0EE}"/>
              </a:ext>
            </a:extLst>
          </p:cNvPr>
          <p:cNvSpPr txBox="1">
            <a:spLocks/>
          </p:cNvSpPr>
          <p:nvPr/>
        </p:nvSpPr>
        <p:spPr>
          <a:xfrm>
            <a:off x="536713" y="4196959"/>
            <a:ext cx="8070575" cy="646331"/>
          </a:xfrm>
          <a:prstGeom prst="rect">
            <a:avLst/>
          </a:prstGeom>
        </p:spPr>
        <p:txBody>
          <a:bodyPr/>
          <a:lstStyle>
            <a:lvl1pPr>
              <a:defRPr>
                <a:latin typeface="+mj-lt"/>
                <a:ea typeface="+mj-ea"/>
                <a:cs typeface="+mj-cs"/>
              </a:defRPr>
            </a:lvl1pPr>
          </a:lstStyle>
          <a:p>
            <a:r>
              <a:rPr lang="es-MX" sz="1400" b="1" dirty="0">
                <a:cs typeface="Calibri Light" panose="020F0302020204030204" pitchFamily="34" charset="0"/>
              </a:rPr>
              <a:t>Por ejemplo:</a:t>
            </a:r>
          </a:p>
          <a:p>
            <a:r>
              <a:rPr lang="es-MX" sz="1400" dirty="0">
                <a:cs typeface="Calibri Light" panose="020F0302020204030204" pitchFamily="34" charset="0"/>
              </a:rPr>
              <a:t>Se subastaron CETES a 360 días a una tasa de descuento del 8% anual, a este instrumento le falta 240 días por vencer, su valor nominal es de $10.00</a:t>
            </a:r>
          </a:p>
          <a:p>
            <a:endParaRPr lang="es-MX" sz="1400" dirty="0">
              <a:cs typeface="Calibri Light" panose="020F0302020204030204" pitchFamily="34" charset="0"/>
            </a:endParaRPr>
          </a:p>
          <a:p>
            <a:r>
              <a:rPr lang="es-MX" sz="1400" dirty="0">
                <a:cs typeface="Calibri Light" panose="020F0302020204030204" pitchFamily="34" charset="0"/>
              </a:rPr>
              <a:t>¿A qué precio se compró?</a:t>
            </a:r>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pic>
        <p:nvPicPr>
          <p:cNvPr id="15" name="Imagen 14">
            <a:extLst>
              <a:ext uri="{FF2B5EF4-FFF2-40B4-BE49-F238E27FC236}">
                <a16:creationId xmlns:a16="http://schemas.microsoft.com/office/drawing/2014/main" id="{E4FFF8F2-B9FB-DB4B-B56F-08D2C079C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288" y="5305011"/>
            <a:ext cx="8128000" cy="952500"/>
          </a:xfrm>
          <a:prstGeom prst="rect">
            <a:avLst/>
          </a:prstGeom>
        </p:spPr>
      </p:pic>
      <p:pic>
        <p:nvPicPr>
          <p:cNvPr id="14" name="Imagen 13">
            <a:extLst>
              <a:ext uri="{FF2B5EF4-FFF2-40B4-BE49-F238E27FC236}">
                <a16:creationId xmlns:a16="http://schemas.microsoft.com/office/drawing/2014/main" id="{5E3BB715-7CBD-194A-854D-915E5120A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0" y="2371382"/>
            <a:ext cx="8089900" cy="1714500"/>
          </a:xfrm>
          <a:prstGeom prst="rect">
            <a:avLst/>
          </a:prstGeom>
        </p:spPr>
      </p:pic>
    </p:spTree>
    <p:extLst>
      <p:ext uri="{BB962C8B-B14F-4D97-AF65-F5344CB8AC3E}">
        <p14:creationId xmlns:p14="http://schemas.microsoft.com/office/powerpoint/2010/main" val="2288162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191000"/>
            <a:ext cx="8077200" cy="762000"/>
          </a:xfrm>
          <a:prstGeom prst="rect">
            <a:avLst/>
          </a:prstGeom>
        </p:spPr>
        <p:txBody>
          <a:bodyPr/>
          <a:lstStyle>
            <a:lvl1pPr>
              <a:defRPr>
                <a:latin typeface="+mj-lt"/>
                <a:ea typeface="+mj-ea"/>
                <a:cs typeface="+mj-cs"/>
              </a:defRPr>
            </a:lvl1pPr>
          </a:lstStyle>
          <a:p>
            <a:r>
              <a:rPr lang="es-MX" sz="1400" dirty="0">
                <a:solidFill>
                  <a:srgbClr val="333333"/>
                </a:solidFill>
              </a:rPr>
              <a:t>Los instrumentos de deuda nacieron con la finalidad de ofrecer una opción más de financiamiento para el Gobierno Federal, Estatal o Local, y las empresas paraestatales o </a:t>
            </a:r>
            <a:r>
              <a:rPr lang="es-MX" sz="1400" spc="-30" dirty="0">
                <a:solidFill>
                  <a:srgbClr val="333333"/>
                </a:solidFill>
              </a:rPr>
              <a:t>privadas, ya sea para realizar un proyecto de inversión o mantener sus propias actividades.</a:t>
            </a:r>
            <a:endParaRPr lang="es-MX" sz="1400" spc="-30" dirty="0"/>
          </a:p>
        </p:txBody>
      </p:sp>
      <p:pic>
        <p:nvPicPr>
          <p:cNvPr id="6" name="Picture 4">
            <a:extLst>
              <a:ext uri="{FF2B5EF4-FFF2-40B4-BE49-F238E27FC236}">
                <a16:creationId xmlns:a16="http://schemas.microsoft.com/office/drawing/2014/main" id="{89D03E67-914F-D142-B2D6-681FCC139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173" b="13857"/>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8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51622" y="1447800"/>
            <a:ext cx="3867978" cy="2246769"/>
          </a:xfrm>
          <a:prstGeom prst="rect">
            <a:avLst/>
          </a:prstGeom>
          <a:noFill/>
        </p:spPr>
        <p:txBody>
          <a:bodyPr wrap="square">
            <a:spAutoFit/>
          </a:bodyPr>
          <a:lstStyle/>
          <a:p>
            <a:r>
              <a:rPr lang="es-MX" sz="1400" b="1" dirty="0">
                <a:solidFill>
                  <a:srgbClr val="2BA645"/>
                </a:solidFill>
                <a:latin typeface="+mj-lt"/>
              </a:rPr>
              <a:t>1. </a:t>
            </a:r>
            <a:r>
              <a:rPr lang="es-MX" sz="1400" dirty="0">
                <a:solidFill>
                  <a:srgbClr val="333333"/>
                </a:solidFill>
                <a:latin typeface="+mj-lt"/>
              </a:rPr>
              <a:t>Reúnete con tus compañeros y define qué es un instrumento que se cotiza a descuento. </a:t>
            </a:r>
          </a:p>
          <a:p>
            <a:br>
              <a:rPr lang="es-MX" sz="1400" dirty="0">
                <a:solidFill>
                  <a:srgbClr val="333333"/>
                </a:solidFill>
                <a:latin typeface="+mj-lt"/>
              </a:rPr>
            </a:br>
            <a:r>
              <a:rPr lang="es-MX" sz="1400" b="1" dirty="0">
                <a:solidFill>
                  <a:srgbClr val="2BA645"/>
                </a:solidFill>
                <a:latin typeface="+mj-lt"/>
              </a:rPr>
              <a:t>2. </a:t>
            </a:r>
            <a:r>
              <a:rPr lang="es-MX" sz="1400" dirty="0">
                <a:solidFill>
                  <a:srgbClr val="333333"/>
                </a:solidFill>
                <a:latin typeface="+mj-lt"/>
              </a:rPr>
              <a:t>A la vez, </a:t>
            </a:r>
            <a:r>
              <a:rPr lang="es-MX" sz="1400" b="1" dirty="0">
                <a:solidFill>
                  <a:srgbClr val="333333"/>
                </a:solidFill>
                <a:latin typeface="+mj-lt"/>
              </a:rPr>
              <a:t>observa el comportamiento de los últimos 6 meses del CETES a 28 </a:t>
            </a:r>
            <a:r>
              <a:rPr lang="es-MX" sz="1400" b="1" spc="-80" dirty="0">
                <a:solidFill>
                  <a:srgbClr val="333333"/>
                </a:solidFill>
                <a:latin typeface="+mj-lt"/>
              </a:rPr>
              <a:t>días para que discutan el comportamiento </a:t>
            </a:r>
            <a:r>
              <a:rPr lang="es-MX" sz="1400" b="1" dirty="0">
                <a:solidFill>
                  <a:srgbClr val="333333"/>
                </a:solidFill>
                <a:latin typeface="+mj-lt"/>
              </a:rPr>
              <a:t>entre el grupo.</a:t>
            </a:r>
            <a:br>
              <a:rPr lang="es-MX" sz="1400" b="1" dirty="0">
                <a:solidFill>
                  <a:srgbClr val="333333"/>
                </a:solidFill>
                <a:latin typeface="+mj-lt"/>
              </a:rPr>
            </a:br>
            <a:br>
              <a:rPr lang="es-MX" sz="1400" b="1" dirty="0">
                <a:solidFill>
                  <a:srgbClr val="333333"/>
                </a:solidFill>
                <a:latin typeface="+mj-lt"/>
              </a:rPr>
            </a:br>
            <a:endParaRPr lang="es-MX" sz="1400" b="1"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Tree>
    <p:extLst>
      <p:ext uri="{BB962C8B-B14F-4D97-AF65-F5344CB8AC3E}">
        <p14:creationId xmlns:p14="http://schemas.microsoft.com/office/powerpoint/2010/main" val="3622212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664101"/>
            <a:ext cx="43434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7. Mercado de capitales</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Inversión en el mercado financiero.</a:t>
            </a:r>
          </a:p>
        </p:txBody>
      </p:sp>
    </p:spTree>
    <p:extLst>
      <p:ext uri="{BB962C8B-B14F-4D97-AF65-F5344CB8AC3E}">
        <p14:creationId xmlns:p14="http://schemas.microsoft.com/office/powerpoint/2010/main" val="2859212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051FF42-C3A2-4BC9-86A8-23E94B70A7C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Ejercicio Mental</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6" name="Gráfico 5" descr="Gesto de doble toque contorno">
            <a:extLst>
              <a:ext uri="{FF2B5EF4-FFF2-40B4-BE49-F238E27FC236}">
                <a16:creationId xmlns:a16="http://schemas.microsoft.com/office/drawing/2014/main" id="{171A85A6-B8D1-4DCF-A29E-C5A1CD4C2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300" y="4381500"/>
            <a:ext cx="914400" cy="914400"/>
          </a:xfrm>
          <a:prstGeom prst="rect">
            <a:avLst/>
          </a:prstGeom>
        </p:spPr>
      </p:pic>
      <p:sp>
        <p:nvSpPr>
          <p:cNvPr id="7" name="Título 4">
            <a:extLst>
              <a:ext uri="{FF2B5EF4-FFF2-40B4-BE49-F238E27FC236}">
                <a16:creationId xmlns:a16="http://schemas.microsoft.com/office/drawing/2014/main" id="{94FEB432-4492-D043-A159-E4EBD5A508EC}"/>
              </a:ext>
            </a:extLst>
          </p:cNvPr>
          <p:cNvSpPr txBox="1">
            <a:spLocks/>
          </p:cNvSpPr>
          <p:nvPr/>
        </p:nvSpPr>
        <p:spPr>
          <a:xfrm>
            <a:off x="2286000" y="2766218"/>
            <a:ext cx="4648200" cy="1881982"/>
          </a:xfrm>
          <a:prstGeom prst="rect">
            <a:avLst/>
          </a:prstGeom>
        </p:spPr>
        <p:txBody>
          <a:bodyPr/>
          <a:lstStyle>
            <a:lvl1pPr>
              <a:defRPr>
                <a:latin typeface="+mj-lt"/>
                <a:ea typeface="+mj-ea"/>
                <a:cs typeface="+mj-cs"/>
              </a:defRPr>
            </a:lvl1pPr>
          </a:lstStyle>
          <a:p>
            <a:pPr algn="ctr"/>
            <a:r>
              <a:rPr lang="es-MX" sz="1400" dirty="0"/>
              <a:t>Te invitamos a que realices el siguiente ejercicio mental, el cual te tomará cinco minutos y te servirá para obtener una mejor claridad en los conceptos que aprenderemos el día de hoy.</a:t>
            </a:r>
            <a:br>
              <a:rPr lang="es-MX" sz="1400" dirty="0"/>
            </a:br>
            <a:br>
              <a:rPr lang="es-MX" sz="1400" kern="0" dirty="0">
                <a:solidFill>
                  <a:sysClr val="windowText" lastClr="000000"/>
                </a:solidFill>
              </a:rPr>
            </a:br>
            <a:r>
              <a:rPr lang="es-MX" sz="1400" b="1" dirty="0">
                <a:solidFill>
                  <a:srgbClr val="002060"/>
                </a:solidFill>
              </a:rPr>
              <a:t>Ejercicio mental: Conciencia respiratoria </a:t>
            </a:r>
            <a:r>
              <a:rPr lang="es-MX" sz="1400" dirty="0">
                <a:solidFill>
                  <a:srgbClr val="002060"/>
                </a:solidFill>
                <a:latin typeface="Montserrat" panose="00000500000000000000" pitchFamily="2" charset="0"/>
                <a:hlinkClick r:id="rId4"/>
              </a:rPr>
              <a:t>https://youtu.be/oq-klVxvm5g</a:t>
            </a:r>
            <a:endParaRPr lang="es-MX" sz="1400" dirty="0">
              <a:solidFill>
                <a:srgbClr val="002060"/>
              </a:solidFill>
              <a:latin typeface="Montserrat" panose="00000500000000000000" pitchFamily="2" charset="0"/>
            </a:endParaRPr>
          </a:p>
          <a:p>
            <a:pPr algn="ctr"/>
            <a:br>
              <a:rPr lang="es-MX" sz="1400" dirty="0"/>
            </a:br>
            <a:endParaRPr lang="it-IT" sz="1400" dirty="0"/>
          </a:p>
        </p:txBody>
      </p:sp>
    </p:spTree>
    <p:extLst>
      <p:ext uri="{BB962C8B-B14F-4D97-AF65-F5344CB8AC3E}">
        <p14:creationId xmlns:p14="http://schemas.microsoft.com/office/powerpoint/2010/main" val="15854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115551"/>
            <a:ext cx="3679862" cy="4675649"/>
          </a:xfrm>
          <a:prstGeom prst="rect">
            <a:avLst/>
          </a:prstGeom>
        </p:spPr>
        <p:txBody>
          <a:bodyPr/>
          <a:lstStyle/>
          <a:p>
            <a:pPr algn="just"/>
            <a:r>
              <a:rPr lang="es-MX" sz="1400" dirty="0">
                <a:solidFill>
                  <a:srgbClr val="333333"/>
                </a:solidFill>
              </a:rPr>
              <a:t>Conocerás los tipos de instrumentos que se operan en el mercado de capital y comprenderás las principales diferencias entre el mercado de capital y el mercado de dinero.</a:t>
            </a:r>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a:blip r:embed="rId3">
            <a:extLst>
              <a:ext uri="{28A0092B-C50C-407E-A947-70E740481C1C}">
                <a14:useLocalDpi xmlns:a14="http://schemas.microsoft.com/office/drawing/2010/main" val="0"/>
              </a:ext>
            </a:extLst>
          </a:blip>
          <a:srcRect l="20588" r="20588"/>
          <a:stretch/>
        </p:blipFill>
        <p:spPr>
          <a:xfrm>
            <a:off x="0" y="1066800"/>
            <a:ext cx="4572000" cy="5181600"/>
          </a:xfrm>
          <a:prstGeom prst="rect">
            <a:avLst/>
          </a:prstGeom>
        </p:spPr>
      </p:pic>
    </p:spTree>
    <p:extLst>
      <p:ext uri="{BB962C8B-B14F-4D97-AF65-F5344CB8AC3E}">
        <p14:creationId xmlns:p14="http://schemas.microsoft.com/office/powerpoint/2010/main" val="719958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066800"/>
            <a:ext cx="7886700" cy="914400"/>
          </a:xfrm>
          <a:prstGeom prst="rect">
            <a:avLst/>
          </a:prstGeom>
        </p:spPr>
        <p:txBody>
          <a:bodyPr/>
          <a:lstStyle>
            <a:lvl1pPr>
              <a:defRPr>
                <a:latin typeface="+mj-lt"/>
                <a:ea typeface="+mj-ea"/>
                <a:cs typeface="+mj-cs"/>
              </a:defRPr>
            </a:lvl1pPr>
          </a:lstStyle>
          <a:p>
            <a:pPr defTabSz="914400"/>
            <a:endParaRPr lang="es-MX" sz="1400" b="1" kern="0" dirty="0">
              <a:solidFill>
                <a:sysClr val="windowText" lastClr="000000"/>
              </a:solidFill>
            </a:endParaRPr>
          </a:p>
          <a:p>
            <a:pPr defTabSz="914400"/>
            <a:endParaRPr lang="es-MX" sz="1400" b="1" kern="0" dirty="0">
              <a:solidFill>
                <a:sysClr val="windowText" lastClr="000000"/>
              </a:solidFill>
            </a:endParaRPr>
          </a:p>
          <a:p>
            <a:pPr algn="just"/>
            <a:r>
              <a:rPr lang="es-MX" sz="1400" dirty="0">
                <a:solidFill>
                  <a:srgbClr val="333333"/>
                </a:solidFill>
              </a:rPr>
              <a:t>A través del </a:t>
            </a:r>
            <a:r>
              <a:rPr lang="es-MX" sz="1400" b="1" dirty="0">
                <a:solidFill>
                  <a:srgbClr val="333333"/>
                </a:solidFill>
              </a:rPr>
              <a:t>mercado de capital</a:t>
            </a:r>
            <a:r>
              <a:rPr lang="es-MX" sz="1400" dirty="0">
                <a:solidFill>
                  <a:srgbClr val="333333"/>
                </a:solidFill>
              </a:rPr>
              <a:t>, también conocido como </a:t>
            </a:r>
            <a:r>
              <a:rPr lang="es-MX" sz="1400" b="1" dirty="0">
                <a:solidFill>
                  <a:srgbClr val="333333"/>
                </a:solidFill>
              </a:rPr>
              <a:t>mercado accionario</a:t>
            </a:r>
            <a:r>
              <a:rPr lang="es-MX" sz="1400" dirty="0">
                <a:solidFill>
                  <a:srgbClr val="333333"/>
                </a:solidFill>
              </a:rPr>
              <a:t>, se ofrecen y demandan fondos con un plazo proyectado a mediano y largo término.</a:t>
            </a:r>
            <a:endParaRPr lang="es-MX" sz="1400" dirty="0">
              <a:cs typeface="Calibri Light" panose="020F0302020204030204" pitchFamily="34" charset="0"/>
            </a:endParaRPr>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dirty="0"/>
              <a:t>Mercado de capital</a:t>
            </a:r>
            <a:endParaRPr lang="es-MX" sz="1400" dirty="0"/>
          </a:p>
        </p:txBody>
      </p:sp>
      <p:pic>
        <p:nvPicPr>
          <p:cNvPr id="11" name="Imagen 10">
            <a:extLst>
              <a:ext uri="{FF2B5EF4-FFF2-40B4-BE49-F238E27FC236}">
                <a16:creationId xmlns:a16="http://schemas.microsoft.com/office/drawing/2014/main" id="{E42DC0B7-9955-5344-A33A-B5CFB04C1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002" y="2150345"/>
            <a:ext cx="6286500" cy="4396229"/>
          </a:xfrm>
          <a:prstGeom prst="rect">
            <a:avLst/>
          </a:prstGeom>
        </p:spPr>
      </p:pic>
    </p:spTree>
    <p:extLst>
      <p:ext uri="{BB962C8B-B14F-4D97-AF65-F5344CB8AC3E}">
        <p14:creationId xmlns:p14="http://schemas.microsoft.com/office/powerpoint/2010/main" val="1777606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143000"/>
            <a:ext cx="7886700" cy="5257800"/>
          </a:xfrm>
          <a:prstGeom prst="rect">
            <a:avLst/>
          </a:prstGeom>
        </p:spPr>
        <p:txBody>
          <a:bodyPr/>
          <a:lstStyle>
            <a:lvl1pPr>
              <a:defRPr>
                <a:latin typeface="+mj-lt"/>
                <a:ea typeface="+mj-ea"/>
                <a:cs typeface="+mj-cs"/>
              </a:defRPr>
            </a:lvl1pPr>
          </a:lstStyle>
          <a:p>
            <a:pPr defTabSz="914400"/>
            <a:endParaRPr lang="es-MX" sz="1400" b="1" kern="0" dirty="0">
              <a:solidFill>
                <a:sysClr val="windowText" lastClr="000000"/>
              </a:solidFill>
            </a:endParaRPr>
          </a:p>
          <a:p>
            <a:pPr defTabSz="914400"/>
            <a:endParaRPr lang="es-MX" sz="1400" b="1" kern="0" dirty="0">
              <a:solidFill>
                <a:sysClr val="windowText" lastClr="000000"/>
              </a:solidFill>
            </a:endParaRPr>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sp>
        <p:nvSpPr>
          <p:cNvPr id="8" name="Rectángulo: esquinas redondeadas 4">
            <a:extLst>
              <a:ext uri="{FF2B5EF4-FFF2-40B4-BE49-F238E27FC236}">
                <a16:creationId xmlns:a16="http://schemas.microsoft.com/office/drawing/2014/main" id="{F6A4ADBB-86B7-4B46-948D-67A4DBCD8E44}"/>
              </a:ext>
            </a:extLst>
          </p:cNvPr>
          <p:cNvSpPr/>
          <p:nvPr/>
        </p:nvSpPr>
        <p:spPr>
          <a:xfrm>
            <a:off x="1143000" y="1447800"/>
            <a:ext cx="7162800" cy="3810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Instrumentos del mercado de capital</a:t>
            </a:r>
          </a:p>
        </p:txBody>
      </p:sp>
      <p:pic>
        <p:nvPicPr>
          <p:cNvPr id="10" name="Imagen 9">
            <a:extLst>
              <a:ext uri="{FF2B5EF4-FFF2-40B4-BE49-F238E27FC236}">
                <a16:creationId xmlns:a16="http://schemas.microsoft.com/office/drawing/2014/main" id="{0E62252B-80B1-2047-9A67-29D004B4A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0" y="1663700"/>
            <a:ext cx="7683500" cy="5346700"/>
          </a:xfrm>
          <a:prstGeom prst="rect">
            <a:avLst/>
          </a:prstGeom>
        </p:spPr>
      </p:pic>
    </p:spTree>
    <p:extLst>
      <p:ext uri="{BB962C8B-B14F-4D97-AF65-F5344CB8AC3E}">
        <p14:creationId xmlns:p14="http://schemas.microsoft.com/office/powerpoint/2010/main" val="4191329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8" name="Título 1">
            <a:extLst>
              <a:ext uri="{FF2B5EF4-FFF2-40B4-BE49-F238E27FC236}">
                <a16:creationId xmlns:a16="http://schemas.microsoft.com/office/drawing/2014/main" id="{5340D16D-0387-644B-B3F7-FDAB2E3D2D6E}"/>
              </a:ext>
            </a:extLst>
          </p:cNvPr>
          <p:cNvSpPr txBox="1">
            <a:spLocks/>
          </p:cNvSpPr>
          <p:nvPr/>
        </p:nvSpPr>
        <p:spPr>
          <a:xfrm>
            <a:off x="533400" y="886382"/>
            <a:ext cx="8077200" cy="358583"/>
          </a:xfrm>
          <a:prstGeom prst="rect">
            <a:avLst/>
          </a:prstGeom>
        </p:spPr>
        <p:txBody>
          <a:bodyPr/>
          <a:lstStyle>
            <a:lvl1pPr>
              <a:defRPr>
                <a:latin typeface="+mj-lt"/>
                <a:ea typeface="+mj-ea"/>
                <a:cs typeface="+mj-cs"/>
              </a:defRPr>
            </a:lvl1pPr>
          </a:lstStyle>
          <a:p>
            <a:pPr algn="ctr" defTabSz="914400"/>
            <a:r>
              <a:rPr lang="es-MX" sz="1400" b="1" dirty="0"/>
              <a:t>Índices accionarios.</a:t>
            </a:r>
            <a:endParaRPr lang="es-MX" sz="1400" dirty="0"/>
          </a:p>
        </p:txBody>
      </p:sp>
      <p:pic>
        <p:nvPicPr>
          <p:cNvPr id="7" name="Imagen 6">
            <a:extLst>
              <a:ext uri="{FF2B5EF4-FFF2-40B4-BE49-F238E27FC236}">
                <a16:creationId xmlns:a16="http://schemas.microsoft.com/office/drawing/2014/main" id="{A8CEC228-1594-FD46-BF3F-EC61C09BE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714" y="1274782"/>
            <a:ext cx="7042732" cy="5325492"/>
          </a:xfrm>
          <a:prstGeom prst="rect">
            <a:avLst/>
          </a:prstGeom>
        </p:spPr>
      </p:pic>
    </p:spTree>
    <p:extLst>
      <p:ext uri="{BB962C8B-B14F-4D97-AF65-F5344CB8AC3E}">
        <p14:creationId xmlns:p14="http://schemas.microsoft.com/office/powerpoint/2010/main" val="1377731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5708B18B-F9E9-CD4F-A583-31ED129E2F89}"/>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solidFill>
                  <a:srgbClr val="333333"/>
                </a:solidFill>
              </a:rPr>
              <a:t>Cálculo del rendimiento accionario</a:t>
            </a:r>
            <a:endParaRPr lang="es-MX" sz="1400" b="1" dirty="0"/>
          </a:p>
        </p:txBody>
      </p:sp>
      <p:sp>
        <p:nvSpPr>
          <p:cNvPr id="7" name="Rectángulo 6">
            <a:extLst>
              <a:ext uri="{FF2B5EF4-FFF2-40B4-BE49-F238E27FC236}">
                <a16:creationId xmlns:a16="http://schemas.microsoft.com/office/drawing/2014/main" id="{9451C4BD-E86E-EF4B-930D-0167A9141BE5}"/>
              </a:ext>
            </a:extLst>
          </p:cNvPr>
          <p:cNvSpPr/>
          <p:nvPr/>
        </p:nvSpPr>
        <p:spPr>
          <a:xfrm>
            <a:off x="0" y="2209800"/>
            <a:ext cx="9144000" cy="2819400"/>
          </a:xfrm>
          <a:prstGeom prst="rect">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600200"/>
            <a:ext cx="8077200" cy="1562099"/>
          </a:xfrm>
          <a:prstGeom prst="rect">
            <a:avLst/>
          </a:prstGeom>
        </p:spPr>
        <p:txBody>
          <a:bodyPr/>
          <a:lstStyle>
            <a:lvl1pPr>
              <a:defRPr>
                <a:latin typeface="+mj-lt"/>
                <a:ea typeface="+mj-ea"/>
                <a:cs typeface="+mj-cs"/>
              </a:defRPr>
            </a:lvl1pPr>
          </a:lstStyle>
          <a:p>
            <a:r>
              <a:rPr lang="es-MX" sz="1400" dirty="0">
                <a:solidFill>
                  <a:srgbClr val="333333"/>
                </a:solidFill>
              </a:rPr>
              <a:t>Existen dos maneras de calcularlo:</a:t>
            </a:r>
          </a:p>
          <a:p>
            <a:endParaRPr lang="es-MX" sz="1400" dirty="0">
              <a:solidFill>
                <a:srgbClr val="333333"/>
              </a:solidFill>
            </a:endParaRPr>
          </a:p>
          <a:p>
            <a:endParaRPr lang="es-MX" sz="1400" dirty="0">
              <a:solidFill>
                <a:srgbClr val="333333"/>
              </a:solidFill>
            </a:endParaRPr>
          </a:p>
          <a:p>
            <a:endParaRPr lang="es-MX" sz="1400" dirty="0">
              <a:solidFill>
                <a:srgbClr val="333333"/>
              </a:solidFill>
            </a:endParaRPr>
          </a:p>
          <a:p>
            <a:endParaRPr lang="es-MX" sz="1400" dirty="0">
              <a:solidFill>
                <a:srgbClr val="333333"/>
              </a:solidFill>
            </a:endParaRPr>
          </a:p>
          <a:p>
            <a:endParaRPr lang="es-MX" sz="1400" dirty="0">
              <a:solidFill>
                <a:srgbClr val="333333"/>
              </a:solidFill>
            </a:endParaRPr>
          </a:p>
          <a:p>
            <a:pPr marL="285750" indent="-285750">
              <a:buFont typeface="Arial" panose="020B0604020202020204" pitchFamily="34" charset="0"/>
              <a:buChar char="•"/>
            </a:pPr>
            <a:endParaRPr lang="es-MX" sz="1400" b="1" dirty="0">
              <a:solidFill>
                <a:schemeClr val="bg1"/>
              </a:solidFill>
            </a:endParaRPr>
          </a:p>
          <a:p>
            <a:pPr marL="285750" indent="-285750">
              <a:buFont typeface="Arial" panose="020B0604020202020204" pitchFamily="34" charset="0"/>
              <a:buChar char="•"/>
            </a:pPr>
            <a:r>
              <a:rPr lang="es-MX" sz="1400" b="1" dirty="0">
                <a:solidFill>
                  <a:schemeClr val="bg1"/>
                </a:solidFill>
              </a:rPr>
              <a:t>El rendimiento efectivo: </a:t>
            </a:r>
            <a:r>
              <a:rPr lang="es-MX" sz="1400" dirty="0">
                <a:solidFill>
                  <a:schemeClr val="bg1"/>
                </a:solidFill>
              </a:rPr>
              <a:t>se genera después del pago de comisiones, costos de transacción e impuestos</a:t>
            </a:r>
          </a:p>
          <a:p>
            <a:pPr marL="285750" indent="-285750">
              <a:buFont typeface="Arial" panose="020B0604020202020204" pitchFamily="34" charset="0"/>
              <a:buChar char="•"/>
            </a:pPr>
            <a:endParaRPr lang="es-MX" sz="1400" dirty="0">
              <a:solidFill>
                <a:schemeClr val="bg1"/>
              </a:solidFill>
            </a:endParaRPr>
          </a:p>
          <a:p>
            <a:pPr marL="285750" indent="-285750">
              <a:buFont typeface="Arial" panose="020B0604020202020204" pitchFamily="34" charset="0"/>
              <a:buChar char="•"/>
            </a:pPr>
            <a:r>
              <a:rPr lang="es-MX" sz="1400" b="1" dirty="0">
                <a:solidFill>
                  <a:schemeClr val="bg1"/>
                </a:solidFill>
              </a:rPr>
              <a:t>El rendimiento anualizado: </a:t>
            </a:r>
            <a:r>
              <a:rPr lang="es-MX" sz="1400" dirty="0">
                <a:solidFill>
                  <a:schemeClr val="bg1"/>
                </a:solidFill>
              </a:rPr>
              <a:t>se da en un periodo de 365 días y se eleva al año para poder compararlo con rendimientos que se expresan en forma anual.</a:t>
            </a:r>
          </a:p>
        </p:txBody>
      </p:sp>
    </p:spTree>
    <p:extLst>
      <p:ext uri="{BB962C8B-B14F-4D97-AF65-F5344CB8AC3E}">
        <p14:creationId xmlns:p14="http://schemas.microsoft.com/office/powerpoint/2010/main" val="323043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788401"/>
            <a:ext cx="8077200" cy="364499"/>
          </a:xfrm>
          <a:prstGeom prst="rect">
            <a:avLst/>
          </a:prstGeom>
        </p:spPr>
        <p:txBody>
          <a:bodyPr/>
          <a:lstStyle>
            <a:lvl1pPr>
              <a:defRPr>
                <a:latin typeface="+mj-lt"/>
                <a:ea typeface="+mj-ea"/>
                <a:cs typeface="+mj-cs"/>
              </a:defRPr>
            </a:lvl1pPr>
          </a:lstStyle>
          <a:p>
            <a:r>
              <a:rPr lang="es-MX" sz="1400" dirty="0">
                <a:solidFill>
                  <a:srgbClr val="333333"/>
                </a:solidFill>
              </a:rPr>
              <a:t>Quien invierte en el mercado de capitales posee un perfil determinado, tiene una visión de inversión con horizonte a largo plazo, sabiendo que no va a disponer de su inversión para ningún compromiso en el corto término. No debe de depender de ese monto para subsistir en la vida diaria, es decir, sólo depositar excedentes de dinero. Tiene que ver al mercado de capitales como una mesa de apuesta de alto riesgo y estar acostumbrado a ver pérdidas y evitar el pánico cuando sean constantes.</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224" b="17026"/>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94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51622" y="1447800"/>
            <a:ext cx="3867978" cy="2246769"/>
          </a:xfrm>
          <a:prstGeom prst="rect">
            <a:avLst/>
          </a:prstGeom>
          <a:noFill/>
        </p:spPr>
        <p:txBody>
          <a:bodyPr wrap="square">
            <a:spAutoFit/>
          </a:bodyPr>
          <a:lstStyle/>
          <a:p>
            <a:r>
              <a:rPr lang="es-MX" sz="1400" b="1" dirty="0">
                <a:solidFill>
                  <a:srgbClr val="2BA645"/>
                </a:solidFill>
                <a:latin typeface="+mj-lt"/>
              </a:rPr>
              <a:t>1. </a:t>
            </a:r>
            <a:r>
              <a:rPr lang="es-MX" sz="1400" dirty="0">
                <a:latin typeface="+mj-lt"/>
              </a:rPr>
              <a:t>Investiga con tus compañeros </a:t>
            </a:r>
            <a:r>
              <a:rPr lang="es-MX" sz="1400" dirty="0">
                <a:solidFill>
                  <a:srgbClr val="333333"/>
                </a:solidFill>
                <a:latin typeface="+mj-lt"/>
              </a:rPr>
              <a:t>cuáles son todas las comisiones que cobran las Casas de Bolsa a los inversionistas por </a:t>
            </a:r>
            <a:r>
              <a:rPr lang="es-MX" sz="1400" spc="-50" dirty="0">
                <a:solidFill>
                  <a:srgbClr val="333333"/>
                </a:solidFill>
                <a:latin typeface="+mj-lt"/>
              </a:rPr>
              <a:t>realizar sus operaciones de compra y venta.</a:t>
            </a:r>
            <a:br>
              <a:rPr lang="es-MX" sz="1400" dirty="0">
                <a:solidFill>
                  <a:srgbClr val="333333"/>
                </a:solidFill>
                <a:latin typeface="+mj-lt"/>
              </a:rPr>
            </a:br>
            <a:br>
              <a:rPr lang="es-MX" sz="1400" dirty="0">
                <a:solidFill>
                  <a:srgbClr val="333333"/>
                </a:solidFill>
                <a:latin typeface="+mj-lt"/>
              </a:rPr>
            </a:br>
            <a:r>
              <a:rPr lang="es-MX" sz="1400" b="1" spc="-50" dirty="0">
                <a:solidFill>
                  <a:srgbClr val="2BA645"/>
                </a:solidFill>
                <a:latin typeface="+mj-lt"/>
              </a:rPr>
              <a:t>2. </a:t>
            </a:r>
            <a:r>
              <a:rPr lang="es-MX" sz="1400" spc="-50" dirty="0">
                <a:solidFill>
                  <a:srgbClr val="333333"/>
                </a:solidFill>
                <a:latin typeface="+mj-lt"/>
              </a:rPr>
              <a:t>Indaga en alguna fuente de información </a:t>
            </a:r>
            <a:r>
              <a:rPr lang="es-MX" sz="1400" dirty="0">
                <a:solidFill>
                  <a:srgbClr val="333333"/>
                </a:solidFill>
                <a:latin typeface="+mj-lt"/>
              </a:rPr>
              <a:t>la nomenclatura con la que se clasifican las acciones de acuerdo con su serie y </a:t>
            </a:r>
            <a:r>
              <a:rPr lang="es-MX" sz="1400" spc="-50" dirty="0">
                <a:solidFill>
                  <a:srgbClr val="333333"/>
                </a:solidFill>
                <a:latin typeface="+mj-lt"/>
              </a:rPr>
              <a:t>compártanlo con sus demás compañeros.</a:t>
            </a:r>
            <a:br>
              <a:rPr lang="es-MX" sz="1400" dirty="0">
                <a:solidFill>
                  <a:srgbClr val="333333"/>
                </a:solidFill>
                <a:latin typeface="+mj-lt"/>
              </a:rPr>
            </a:br>
            <a:endParaRPr lang="es-MX" sz="1400"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rotWithShape="1">
          <a:blip r:embed="rId2">
            <a:extLst>
              <a:ext uri="{28A0092B-C50C-407E-A947-70E740481C1C}">
                <a14:useLocalDpi xmlns:a14="http://schemas.microsoft.com/office/drawing/2010/main" val="0"/>
              </a:ext>
            </a:extLst>
          </a:blip>
          <a:srcRect l="39310" t="4598" r="988" b="4358"/>
          <a:stretch/>
        </p:blipFill>
        <p:spPr>
          <a:xfrm>
            <a:off x="4572000" y="1091330"/>
            <a:ext cx="4572000" cy="4648200"/>
          </a:xfrm>
          <a:prstGeom prst="rect">
            <a:avLst/>
          </a:prstGeom>
        </p:spPr>
      </p:pic>
    </p:spTree>
    <p:extLst>
      <p:ext uri="{BB962C8B-B14F-4D97-AF65-F5344CB8AC3E}">
        <p14:creationId xmlns:p14="http://schemas.microsoft.com/office/powerpoint/2010/main" val="1571718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83431" y="3664101"/>
            <a:ext cx="45720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8. Mercado de derivados</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Inversión en el mercado financiero.</a:t>
            </a:r>
          </a:p>
        </p:txBody>
      </p:sp>
    </p:spTree>
    <p:extLst>
      <p:ext uri="{BB962C8B-B14F-4D97-AF65-F5344CB8AC3E}">
        <p14:creationId xmlns:p14="http://schemas.microsoft.com/office/powerpoint/2010/main" val="2715756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115551"/>
            <a:ext cx="3679862" cy="4675649"/>
          </a:xfrm>
          <a:prstGeom prst="rect">
            <a:avLst/>
          </a:prstGeom>
        </p:spPr>
        <p:txBody>
          <a:bodyPr/>
          <a:lstStyle/>
          <a:p>
            <a:pPr algn="just"/>
            <a:r>
              <a:rPr lang="es-MX" sz="1400" dirty="0">
                <a:solidFill>
                  <a:srgbClr val="333333"/>
                </a:solidFill>
              </a:rPr>
              <a:t>En este módulo conoceremos qué es un producto derivado, comprendiendo los instrumentos financieros que se negocian en el mercado de derivados.</a:t>
            </a:r>
            <a:br>
              <a:rPr lang="es-MX" sz="1400" dirty="0">
                <a:solidFill>
                  <a:srgbClr val="333333"/>
                </a:solidFill>
              </a:rPr>
            </a:br>
            <a:br>
              <a:rPr lang="es-MX" sz="1400" dirty="0">
                <a:solidFill>
                  <a:srgbClr val="333333"/>
                </a:solidFill>
              </a:rPr>
            </a:br>
            <a:r>
              <a:rPr lang="es-MX" sz="1400" dirty="0">
                <a:solidFill>
                  <a:srgbClr val="333333"/>
                </a:solidFill>
              </a:rPr>
              <a:t>De igual manera, comprenderemos las diferencias entre el mercado derivado organizado y el mercado extrabursátil.</a:t>
            </a: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a:blip r:embed="rId3">
            <a:extLst>
              <a:ext uri="{28A0092B-C50C-407E-A947-70E740481C1C}">
                <a14:useLocalDpi xmlns:a14="http://schemas.microsoft.com/office/drawing/2010/main" val="0"/>
              </a:ext>
            </a:extLst>
          </a:blip>
          <a:srcRect l="20588" r="20588"/>
          <a:stretch/>
        </p:blipFill>
        <p:spPr>
          <a:xfrm>
            <a:off x="0" y="1066800"/>
            <a:ext cx="4572000" cy="5181600"/>
          </a:xfrm>
          <a:prstGeom prst="rect">
            <a:avLst/>
          </a:prstGeom>
        </p:spPr>
      </p:pic>
    </p:spTree>
    <p:extLst>
      <p:ext uri="{BB962C8B-B14F-4D97-AF65-F5344CB8AC3E}">
        <p14:creationId xmlns:p14="http://schemas.microsoft.com/office/powerpoint/2010/main" val="1497514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066800"/>
            <a:ext cx="7886700" cy="5257800"/>
          </a:xfrm>
          <a:prstGeom prst="rect">
            <a:avLst/>
          </a:prstGeom>
        </p:spPr>
        <p:txBody>
          <a:bodyPr/>
          <a:lstStyle>
            <a:lvl1pPr>
              <a:defRPr>
                <a:latin typeface="+mj-lt"/>
                <a:ea typeface="+mj-ea"/>
                <a:cs typeface="+mj-cs"/>
              </a:defRPr>
            </a:lvl1pPr>
          </a:lstStyle>
          <a:p>
            <a:pPr defTabSz="914400"/>
            <a:br>
              <a:rPr lang="es-MX" sz="1400" b="1" dirty="0"/>
            </a:br>
            <a:endParaRPr lang="es-MX" sz="1400" b="1" kern="0" dirty="0">
              <a:solidFill>
                <a:sysClr val="windowText" lastClr="000000"/>
              </a:solidFill>
            </a:endParaRPr>
          </a:p>
          <a:p>
            <a:pPr algn="just"/>
            <a:r>
              <a:rPr lang="es-MX" sz="1400" dirty="0">
                <a:solidFill>
                  <a:srgbClr val="333333"/>
                </a:solidFill>
              </a:rPr>
              <a:t>El Banco de México define al </a:t>
            </a:r>
            <a:r>
              <a:rPr lang="es-MX" sz="1400" b="1" dirty="0">
                <a:solidFill>
                  <a:srgbClr val="333333"/>
                </a:solidFill>
              </a:rPr>
              <a:t>mercado de derivados</a:t>
            </a:r>
            <a:r>
              <a:rPr lang="es-MX" sz="1400" dirty="0">
                <a:solidFill>
                  <a:srgbClr val="333333"/>
                </a:solidFill>
              </a:rPr>
              <a:t> como “aquel a través del cual las partes celebran contratos con instrumentos cuyo valor depende o es contingente del valor de otros activos, denominados activos subyacentes”.</a:t>
            </a:r>
          </a:p>
          <a:p>
            <a:pPr algn="just"/>
            <a:endParaRPr lang="es-MX" sz="1400" dirty="0">
              <a:solidFill>
                <a:srgbClr val="333333"/>
              </a:solidFill>
            </a:endParaRPr>
          </a:p>
          <a:p>
            <a:pPr algn="just"/>
            <a:r>
              <a:rPr lang="es-MX" sz="1400" dirty="0">
                <a:solidFill>
                  <a:srgbClr val="333333"/>
                </a:solidFill>
                <a:latin typeface="Roboto" panose="02000000000000000000" pitchFamily="2" charset="0"/>
              </a:rPr>
              <a:t>Los </a:t>
            </a:r>
            <a:r>
              <a:rPr lang="es-MX" sz="1400" b="1" dirty="0">
                <a:solidFill>
                  <a:srgbClr val="333333"/>
                </a:solidFill>
                <a:latin typeface="Roboto" panose="02000000000000000000" pitchFamily="2" charset="0"/>
              </a:rPr>
              <a:t>activos subyacentes se pueden clasificar en financieros y no financieros</a:t>
            </a:r>
            <a:r>
              <a:rPr lang="es-MX" sz="1400" dirty="0">
                <a:solidFill>
                  <a:srgbClr val="333333"/>
                </a:solidFill>
                <a:latin typeface="Roboto" panose="02000000000000000000" pitchFamily="2" charset="0"/>
              </a:rPr>
              <a:t>, a estos últimos se les conoce como </a:t>
            </a:r>
            <a:r>
              <a:rPr lang="es-MX" sz="1400" i="1" dirty="0">
                <a:solidFill>
                  <a:srgbClr val="333333"/>
                </a:solidFill>
                <a:latin typeface="Roboto" panose="02000000000000000000" pitchFamily="2" charset="0"/>
              </a:rPr>
              <a:t>commodities</a:t>
            </a:r>
            <a:r>
              <a:rPr lang="es-MX" sz="1400" dirty="0">
                <a:solidFill>
                  <a:srgbClr val="333333"/>
                </a:solidFill>
                <a:latin typeface="Roboto" panose="02000000000000000000" pitchFamily="2" charset="0"/>
              </a:rPr>
              <a:t>. </a:t>
            </a:r>
            <a:endParaRPr lang="es-MX" sz="1400" dirty="0"/>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sp>
        <p:nvSpPr>
          <p:cNvPr id="11" name="Título 1">
            <a:extLst>
              <a:ext uri="{FF2B5EF4-FFF2-40B4-BE49-F238E27FC236}">
                <a16:creationId xmlns:a16="http://schemas.microsoft.com/office/drawing/2014/main" id="{1C65E70B-A1B1-554A-BA36-895E91F9981F}"/>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dirty="0"/>
              <a:t>Mercado de derivados</a:t>
            </a:r>
            <a:br>
              <a:rPr lang="es-MX" sz="1400" dirty="0"/>
            </a:br>
            <a:endParaRPr lang="es-MX" sz="1400" b="1" dirty="0"/>
          </a:p>
        </p:txBody>
      </p:sp>
      <p:pic>
        <p:nvPicPr>
          <p:cNvPr id="13" name="Imagen 12">
            <a:extLst>
              <a:ext uri="{FF2B5EF4-FFF2-40B4-BE49-F238E27FC236}">
                <a16:creationId xmlns:a16="http://schemas.microsoft.com/office/drawing/2014/main" id="{D6265D63-7075-A246-AE4F-86C21C9CA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50" y="2532529"/>
            <a:ext cx="7696200" cy="4457700"/>
          </a:xfrm>
          <a:prstGeom prst="rect">
            <a:avLst/>
          </a:prstGeom>
        </p:spPr>
      </p:pic>
    </p:spTree>
    <p:extLst>
      <p:ext uri="{BB962C8B-B14F-4D97-AF65-F5344CB8AC3E}">
        <p14:creationId xmlns:p14="http://schemas.microsoft.com/office/powerpoint/2010/main" val="1035483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5">
            <a:extLst>
              <a:ext uri="{FF2B5EF4-FFF2-40B4-BE49-F238E27FC236}">
                <a16:creationId xmlns:a16="http://schemas.microsoft.com/office/drawing/2014/main" id="{A12A7FB6-8CC4-1549-949E-3BE54CE5B70D}"/>
              </a:ext>
            </a:extLst>
          </p:cNvPr>
          <p:cNvSpPr>
            <a:spLocks noGrp="1"/>
          </p:cNvSpPr>
          <p:nvPr>
            <p:ph type="title"/>
          </p:nvPr>
        </p:nvSpPr>
        <p:spPr>
          <a:xfrm>
            <a:off x="316241" y="1888075"/>
            <a:ext cx="5029199" cy="1146817"/>
          </a:xfrm>
        </p:spPr>
        <p:txBody>
          <a:bodyPr/>
          <a:lstStyle/>
          <a:p>
            <a:r>
              <a:rPr lang="es-MX" sz="3200" dirty="0"/>
              <a:t>Inversión en el mercado financiero.</a:t>
            </a:r>
          </a:p>
        </p:txBody>
      </p:sp>
      <p:sp>
        <p:nvSpPr>
          <p:cNvPr id="5" name="Rectángulo redondeado 4">
            <a:extLst>
              <a:ext uri="{FF2B5EF4-FFF2-40B4-BE49-F238E27FC236}">
                <a16:creationId xmlns:a16="http://schemas.microsoft.com/office/drawing/2014/main" id="{08AEDA9A-DB1D-B046-B8B4-503931EF28D9}"/>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8BE72991-42B8-4379-B6EB-7804537C358E}"/>
              </a:ext>
            </a:extLst>
          </p:cNvPr>
          <p:cNvSpPr txBox="1"/>
          <p:nvPr/>
        </p:nvSpPr>
        <p:spPr>
          <a:xfrm>
            <a:off x="357264" y="3479435"/>
            <a:ext cx="4824336" cy="1200329"/>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Módulo 1</a:t>
            </a:r>
          </a:p>
          <a:p>
            <a:pPr algn="ctr"/>
            <a:r>
              <a:rPr lang="es-MX" sz="2400" dirty="0">
                <a:solidFill>
                  <a:schemeClr val="bg1">
                    <a:lumMod val="95000"/>
                  </a:schemeClr>
                </a:solidFill>
                <a:latin typeface="Montserrat SemiBold" panose="00000700000000000000" pitchFamily="2" charset="0"/>
              </a:rPr>
              <a:t>Tema 5. Ética en el mercado de valores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066800"/>
            <a:ext cx="7886700" cy="5257800"/>
          </a:xfrm>
          <a:prstGeom prst="rect">
            <a:avLst/>
          </a:prstGeom>
        </p:spPr>
        <p:txBody>
          <a:bodyPr/>
          <a:lstStyle>
            <a:lvl1pPr>
              <a:defRPr>
                <a:latin typeface="+mj-lt"/>
                <a:ea typeface="+mj-ea"/>
                <a:cs typeface="+mj-cs"/>
              </a:defRPr>
            </a:lvl1pPr>
          </a:lstStyle>
          <a:p>
            <a:pPr defTabSz="914400"/>
            <a:br>
              <a:rPr lang="es-MX" sz="1400" b="1" dirty="0"/>
            </a:br>
            <a:endParaRPr lang="es-MX" sz="1400" b="1" kern="0" dirty="0">
              <a:solidFill>
                <a:sysClr val="windowText" lastClr="000000"/>
              </a:solidFill>
            </a:endParaRPr>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sp>
        <p:nvSpPr>
          <p:cNvPr id="15" name="Título 1">
            <a:extLst>
              <a:ext uri="{FF2B5EF4-FFF2-40B4-BE49-F238E27FC236}">
                <a16:creationId xmlns:a16="http://schemas.microsoft.com/office/drawing/2014/main" id="{BF365A13-2DDA-2C41-9841-1417AF6E7221}"/>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dirty="0"/>
              <a:t>Mercado organizado y sus instrumentos.</a:t>
            </a:r>
            <a:br>
              <a:rPr lang="es-MX" sz="1400" b="1" dirty="0"/>
            </a:br>
            <a:endParaRPr lang="es-MX" sz="1400" b="1" dirty="0"/>
          </a:p>
        </p:txBody>
      </p:sp>
      <p:sp>
        <p:nvSpPr>
          <p:cNvPr id="7" name="CuadroTexto 6">
            <a:extLst>
              <a:ext uri="{FF2B5EF4-FFF2-40B4-BE49-F238E27FC236}">
                <a16:creationId xmlns:a16="http://schemas.microsoft.com/office/drawing/2014/main" id="{D88F9E48-A809-0E49-9267-EE0628C878D9}"/>
              </a:ext>
            </a:extLst>
          </p:cNvPr>
          <p:cNvSpPr txBox="1"/>
          <p:nvPr/>
        </p:nvSpPr>
        <p:spPr>
          <a:xfrm>
            <a:off x="890954" y="4225337"/>
            <a:ext cx="1227406" cy="769441"/>
          </a:xfrm>
          <a:prstGeom prst="rect">
            <a:avLst/>
          </a:prstGeom>
          <a:noFill/>
        </p:spPr>
        <p:txBody>
          <a:bodyPr wrap="square">
            <a:spAutoFit/>
          </a:bodyPr>
          <a:lstStyle/>
          <a:p>
            <a:pPr lvl="0" algn="ctr"/>
            <a:r>
              <a:rPr lang="es-MX" sz="1100" dirty="0">
                <a:solidFill>
                  <a:schemeClr val="bg1"/>
                </a:solidFill>
              </a:rPr>
              <a:t>Asociación Mexicana de Instituciones Bursátiles</a:t>
            </a:r>
          </a:p>
        </p:txBody>
      </p:sp>
      <p:sp>
        <p:nvSpPr>
          <p:cNvPr id="8" name="CuadroTexto 7">
            <a:extLst>
              <a:ext uri="{FF2B5EF4-FFF2-40B4-BE49-F238E27FC236}">
                <a16:creationId xmlns:a16="http://schemas.microsoft.com/office/drawing/2014/main" id="{0A3264A1-125B-6D42-95A9-9AEF1026CE8B}"/>
              </a:ext>
            </a:extLst>
          </p:cNvPr>
          <p:cNvSpPr txBox="1"/>
          <p:nvPr/>
        </p:nvSpPr>
        <p:spPr>
          <a:xfrm>
            <a:off x="854612" y="2992482"/>
            <a:ext cx="1227406" cy="600164"/>
          </a:xfrm>
          <a:prstGeom prst="rect">
            <a:avLst/>
          </a:prstGeom>
          <a:noFill/>
        </p:spPr>
        <p:txBody>
          <a:bodyPr wrap="square">
            <a:spAutoFit/>
          </a:bodyPr>
          <a:lstStyle/>
          <a:p>
            <a:pPr lvl="0" algn="ctr"/>
            <a:r>
              <a:rPr lang="es-MX" sz="1100" dirty="0">
                <a:solidFill>
                  <a:schemeClr val="bg1"/>
                </a:solidFill>
              </a:rPr>
              <a:t>Instituto para el depósito de valores</a:t>
            </a:r>
          </a:p>
        </p:txBody>
      </p:sp>
      <p:sp>
        <p:nvSpPr>
          <p:cNvPr id="10" name="CuadroTexto 9">
            <a:extLst>
              <a:ext uri="{FF2B5EF4-FFF2-40B4-BE49-F238E27FC236}">
                <a16:creationId xmlns:a16="http://schemas.microsoft.com/office/drawing/2014/main" id="{C684C300-6DA9-5642-A91C-BEAA4391B18F}"/>
              </a:ext>
            </a:extLst>
          </p:cNvPr>
          <p:cNvSpPr txBox="1"/>
          <p:nvPr/>
        </p:nvSpPr>
        <p:spPr>
          <a:xfrm>
            <a:off x="901505" y="5627469"/>
            <a:ext cx="1227406" cy="646331"/>
          </a:xfrm>
          <a:prstGeom prst="rect">
            <a:avLst/>
          </a:prstGeom>
          <a:noFill/>
        </p:spPr>
        <p:txBody>
          <a:bodyPr wrap="square">
            <a:spAutoFit/>
          </a:bodyPr>
          <a:lstStyle/>
          <a:p>
            <a:pPr lvl="0" algn="ctr"/>
            <a:r>
              <a:rPr lang="es-MX" sz="1200" dirty="0">
                <a:solidFill>
                  <a:schemeClr val="bg1"/>
                </a:solidFill>
              </a:rPr>
              <a:t>Mercado Mexicano de Derivados</a:t>
            </a:r>
          </a:p>
        </p:txBody>
      </p:sp>
      <p:sp>
        <p:nvSpPr>
          <p:cNvPr id="12" name="CuadroTexto 11">
            <a:extLst>
              <a:ext uri="{FF2B5EF4-FFF2-40B4-BE49-F238E27FC236}">
                <a16:creationId xmlns:a16="http://schemas.microsoft.com/office/drawing/2014/main" id="{BFF90E23-A0E1-0342-9C5A-4ED855D7A0FD}"/>
              </a:ext>
            </a:extLst>
          </p:cNvPr>
          <p:cNvSpPr txBox="1"/>
          <p:nvPr/>
        </p:nvSpPr>
        <p:spPr>
          <a:xfrm>
            <a:off x="792480" y="3079956"/>
            <a:ext cx="1036320" cy="369332"/>
          </a:xfrm>
          <a:prstGeom prst="rect">
            <a:avLst/>
          </a:prstGeom>
          <a:noFill/>
        </p:spPr>
        <p:txBody>
          <a:bodyPr wrap="square">
            <a:spAutoFit/>
          </a:bodyPr>
          <a:lstStyle/>
          <a:p>
            <a:r>
              <a:rPr lang="es-MX" sz="1800" dirty="0">
                <a:solidFill>
                  <a:schemeClr val="bg1"/>
                </a:solidFill>
                <a:latin typeface="+mj-lt"/>
              </a:rPr>
              <a:t>Futuros</a:t>
            </a:r>
            <a:endParaRPr lang="es-MX" dirty="0">
              <a:solidFill>
                <a:schemeClr val="bg1"/>
              </a:solidFill>
            </a:endParaRPr>
          </a:p>
        </p:txBody>
      </p:sp>
      <p:sp>
        <p:nvSpPr>
          <p:cNvPr id="13" name="CuadroTexto 12">
            <a:extLst>
              <a:ext uri="{FF2B5EF4-FFF2-40B4-BE49-F238E27FC236}">
                <a16:creationId xmlns:a16="http://schemas.microsoft.com/office/drawing/2014/main" id="{D1535176-D73F-444A-8381-4A93A49B97EF}"/>
              </a:ext>
            </a:extLst>
          </p:cNvPr>
          <p:cNvSpPr txBox="1"/>
          <p:nvPr/>
        </p:nvSpPr>
        <p:spPr>
          <a:xfrm>
            <a:off x="648286" y="4425391"/>
            <a:ext cx="1227405" cy="369332"/>
          </a:xfrm>
          <a:prstGeom prst="rect">
            <a:avLst/>
          </a:prstGeom>
          <a:noFill/>
        </p:spPr>
        <p:txBody>
          <a:bodyPr wrap="square">
            <a:spAutoFit/>
          </a:bodyPr>
          <a:lstStyle/>
          <a:p>
            <a:r>
              <a:rPr lang="es-MX" sz="1800" dirty="0">
                <a:solidFill>
                  <a:schemeClr val="bg1"/>
                </a:solidFill>
                <a:latin typeface="+mj-lt"/>
              </a:rPr>
              <a:t>Opciones</a:t>
            </a:r>
            <a:endParaRPr lang="es-MX" dirty="0">
              <a:solidFill>
                <a:schemeClr val="bg1"/>
              </a:solidFill>
            </a:endParaRPr>
          </a:p>
        </p:txBody>
      </p:sp>
      <p:sp>
        <p:nvSpPr>
          <p:cNvPr id="16" name="CuadroTexto 15">
            <a:extLst>
              <a:ext uri="{FF2B5EF4-FFF2-40B4-BE49-F238E27FC236}">
                <a16:creationId xmlns:a16="http://schemas.microsoft.com/office/drawing/2014/main" id="{D2548CC2-0B60-CC4D-BAA8-D990CBE30097}"/>
              </a:ext>
            </a:extLst>
          </p:cNvPr>
          <p:cNvSpPr txBox="1"/>
          <p:nvPr/>
        </p:nvSpPr>
        <p:spPr>
          <a:xfrm>
            <a:off x="799514" y="5669617"/>
            <a:ext cx="1036320" cy="369332"/>
          </a:xfrm>
          <a:prstGeom prst="rect">
            <a:avLst/>
          </a:prstGeom>
          <a:noFill/>
        </p:spPr>
        <p:txBody>
          <a:bodyPr wrap="square">
            <a:spAutoFit/>
          </a:bodyPr>
          <a:lstStyle/>
          <a:p>
            <a:r>
              <a:rPr lang="es-MX" sz="1800" i="1" dirty="0">
                <a:solidFill>
                  <a:schemeClr val="bg1"/>
                </a:solidFill>
                <a:latin typeface="+mj-lt"/>
              </a:rPr>
              <a:t>Swaps</a:t>
            </a:r>
            <a:endParaRPr lang="es-MX" i="1" dirty="0">
              <a:solidFill>
                <a:schemeClr val="bg1"/>
              </a:solidFill>
            </a:endParaRPr>
          </a:p>
        </p:txBody>
      </p:sp>
      <p:pic>
        <p:nvPicPr>
          <p:cNvPr id="17" name="Imagen 16">
            <a:extLst>
              <a:ext uri="{FF2B5EF4-FFF2-40B4-BE49-F238E27FC236}">
                <a16:creationId xmlns:a16="http://schemas.microsoft.com/office/drawing/2014/main" id="{53A70EE4-3EC9-0B4B-B7BC-19287F22B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0" y="1771607"/>
            <a:ext cx="7658100" cy="4127500"/>
          </a:xfrm>
          <a:prstGeom prst="rect">
            <a:avLst/>
          </a:prstGeom>
        </p:spPr>
      </p:pic>
    </p:spTree>
    <p:extLst>
      <p:ext uri="{BB962C8B-B14F-4D97-AF65-F5344CB8AC3E}">
        <p14:creationId xmlns:p14="http://schemas.microsoft.com/office/powerpoint/2010/main" val="3108649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5" name="Título 1">
            <a:extLst>
              <a:ext uri="{FF2B5EF4-FFF2-40B4-BE49-F238E27FC236}">
                <a16:creationId xmlns:a16="http://schemas.microsoft.com/office/drawing/2014/main" id="{BF365A13-2DDA-2C41-9841-1417AF6E7221}"/>
              </a:ext>
            </a:extLst>
          </p:cNvPr>
          <p:cNvSpPr txBox="1">
            <a:spLocks/>
          </p:cNvSpPr>
          <p:nvPr/>
        </p:nvSpPr>
        <p:spPr>
          <a:xfrm>
            <a:off x="533400" y="856565"/>
            <a:ext cx="8077200" cy="358583"/>
          </a:xfrm>
          <a:prstGeom prst="rect">
            <a:avLst/>
          </a:prstGeom>
        </p:spPr>
        <p:txBody>
          <a:bodyPr/>
          <a:lstStyle>
            <a:lvl1pPr>
              <a:defRPr>
                <a:latin typeface="+mj-lt"/>
                <a:ea typeface="+mj-ea"/>
                <a:cs typeface="+mj-cs"/>
              </a:defRPr>
            </a:lvl1pPr>
          </a:lstStyle>
          <a:p>
            <a:pPr algn="ctr" defTabSz="914400"/>
            <a:r>
              <a:rPr lang="es-MX" sz="1400" b="1" dirty="0"/>
              <a:t>Mercado extrabursátil y sus instrumentos</a:t>
            </a:r>
            <a:br>
              <a:rPr lang="es-MX" sz="1400" b="1" dirty="0"/>
            </a:br>
            <a:endParaRPr lang="es-MX" sz="1400" b="1" dirty="0"/>
          </a:p>
        </p:txBody>
      </p:sp>
      <p:pic>
        <p:nvPicPr>
          <p:cNvPr id="10" name="Imagen 9">
            <a:extLst>
              <a:ext uri="{FF2B5EF4-FFF2-40B4-BE49-F238E27FC236}">
                <a16:creationId xmlns:a16="http://schemas.microsoft.com/office/drawing/2014/main" id="{8D3B78CF-8AB6-A748-99D6-0F1DF6580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 y="1265207"/>
            <a:ext cx="8750300" cy="5346700"/>
          </a:xfrm>
          <a:prstGeom prst="rect">
            <a:avLst/>
          </a:prstGeom>
        </p:spPr>
      </p:pic>
    </p:spTree>
    <p:extLst>
      <p:ext uri="{BB962C8B-B14F-4D97-AF65-F5344CB8AC3E}">
        <p14:creationId xmlns:p14="http://schemas.microsoft.com/office/powerpoint/2010/main" val="144244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970650"/>
            <a:ext cx="8077200" cy="1363350"/>
          </a:xfrm>
          <a:prstGeom prst="rect">
            <a:avLst/>
          </a:prstGeom>
        </p:spPr>
        <p:txBody>
          <a:bodyPr/>
          <a:lstStyle>
            <a:lvl1pPr>
              <a:defRPr>
                <a:latin typeface="+mj-lt"/>
                <a:ea typeface="+mj-ea"/>
                <a:cs typeface="+mj-cs"/>
              </a:defRPr>
            </a:lvl1pPr>
          </a:lstStyle>
          <a:p>
            <a:pPr algn="just"/>
            <a:r>
              <a:rPr lang="es-MX" sz="1400" dirty="0">
                <a:solidFill>
                  <a:srgbClr val="333333"/>
                </a:solidFill>
              </a:rPr>
              <a:t>Después de ver cómo ha evolucionado en México el mercado de derivados a raíz de la necesidad de diversificación del riesgo, ¿crees que en México existe una cultura de cobertura para la diversificación de riesgo cambiario?</a:t>
            </a:r>
          </a:p>
          <a:p>
            <a:pPr algn="just"/>
            <a:endParaRPr lang="es-MX" sz="1400" dirty="0">
              <a:solidFill>
                <a:srgbClr val="333333"/>
              </a:solidFill>
            </a:endParaRPr>
          </a:p>
          <a:p>
            <a:pPr algn="just"/>
            <a:r>
              <a:rPr lang="es-MX" sz="1400" dirty="0">
                <a:solidFill>
                  <a:srgbClr val="333333"/>
                </a:solidFill>
              </a:rPr>
              <a:t>México es un país que a lo largo de la historia ha estado expuesto a muchos riesgos, uno de los más notorios es a la devaluación del peso frente al dólar, incremento en tasas de interés, entre otros tantos. La implementación o la inclusión de productos derivados en el sistema financiero mexicano ha sido una respuesta clara a los riesgos que el mercado ha presentado a lo largo del tiempo.</a:t>
            </a:r>
          </a:p>
          <a:p>
            <a:pPr algn="just"/>
            <a:endParaRPr lang="es-MX" sz="1400" dirty="0"/>
          </a:p>
        </p:txBody>
      </p:sp>
      <p:pic>
        <p:nvPicPr>
          <p:cNvPr id="6" name="Picture 4">
            <a:extLst>
              <a:ext uri="{FF2B5EF4-FFF2-40B4-BE49-F238E27FC236}">
                <a16:creationId xmlns:a16="http://schemas.microsoft.com/office/drawing/2014/main" id="{5FB1942E-F134-5544-9CE1-D8532B4BAD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329" b="7831"/>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929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481263" y="1447800"/>
            <a:ext cx="3867978" cy="1815882"/>
          </a:xfrm>
          <a:prstGeom prst="rect">
            <a:avLst/>
          </a:prstGeom>
          <a:noFill/>
        </p:spPr>
        <p:txBody>
          <a:bodyPr wrap="square">
            <a:spAutoFit/>
          </a:bodyPr>
          <a:lstStyle/>
          <a:p>
            <a:r>
              <a:rPr lang="es-MX" sz="1400" b="1" dirty="0">
                <a:solidFill>
                  <a:srgbClr val="2BA645"/>
                </a:solidFill>
              </a:rPr>
              <a:t>1. </a:t>
            </a:r>
            <a:r>
              <a:rPr lang="es-MX" sz="1400" dirty="0"/>
              <a:t>Platica con tus compañeros sobre la historia del peso mexicano respecto al dólar para conocer su comportamiento.  </a:t>
            </a:r>
            <a:br>
              <a:rPr lang="es-MX" sz="1400" dirty="0"/>
            </a:br>
            <a:br>
              <a:rPr lang="es-MX" sz="1400" dirty="0"/>
            </a:br>
            <a:r>
              <a:rPr lang="es-MX" sz="1400" b="1" dirty="0">
                <a:solidFill>
                  <a:srgbClr val="2BA645"/>
                </a:solidFill>
              </a:rPr>
              <a:t>2. </a:t>
            </a:r>
            <a:r>
              <a:rPr lang="es-MX" sz="1400" dirty="0"/>
              <a:t>Como segunda acción contesten la siguiente pregunta: ¿</a:t>
            </a:r>
            <a:r>
              <a:rPr lang="es-MX" sz="1400" dirty="0">
                <a:solidFill>
                  <a:srgbClr val="333333"/>
                </a:solidFill>
              </a:rPr>
              <a:t>Consideras que el mercado de derivados ha sido y es necesario en la diversificación de riesgo?</a:t>
            </a:r>
            <a:endParaRPr lang="es-MX" sz="1400" dirty="0"/>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rotWithShape="1">
          <a:blip r:embed="rId2">
            <a:extLst>
              <a:ext uri="{28A0092B-C50C-407E-A947-70E740481C1C}">
                <a14:useLocalDpi xmlns:a14="http://schemas.microsoft.com/office/drawing/2010/main" val="0"/>
              </a:ext>
            </a:extLst>
          </a:blip>
          <a:srcRect l="1093" t="528" r="33333" b="-528"/>
          <a:stretch/>
        </p:blipFill>
        <p:spPr>
          <a:xfrm>
            <a:off x="4572000" y="1091330"/>
            <a:ext cx="4572000" cy="4648200"/>
          </a:xfrm>
          <a:prstGeom prst="rect">
            <a:avLst/>
          </a:prstGeom>
        </p:spPr>
      </p:pic>
    </p:spTree>
    <p:extLst>
      <p:ext uri="{BB962C8B-B14F-4D97-AF65-F5344CB8AC3E}">
        <p14:creationId xmlns:p14="http://schemas.microsoft.com/office/powerpoint/2010/main" val="3814831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24113" y="1066800"/>
            <a:ext cx="3686487" cy="4648200"/>
          </a:xfrm>
          <a:prstGeom prst="rect">
            <a:avLst/>
          </a:prstGeom>
        </p:spPr>
        <p:txBody>
          <a:bodyPr lIns="91440" tIns="45720" rIns="91440" bIns="45720" anchor="t"/>
          <a:lstStyle/>
          <a:p>
            <a:pPr algn="l"/>
            <a:r>
              <a:rPr lang="es-MX" sz="1400" spc="-30" dirty="0"/>
              <a:t>Comprenderás cómo se logra la práctica </a:t>
            </a:r>
            <a:r>
              <a:rPr lang="es-MX" sz="1400" dirty="0"/>
              <a:t>sana del mercado de valores y cómo se promueve</a:t>
            </a:r>
            <a:r>
              <a:rPr lang="es-MX" sz="1400" dirty="0">
                <a:ea typeface="Arial" panose="020B0604020202020204" pitchFamily="34" charset="0"/>
                <a:cs typeface="Times New Roman"/>
              </a:rPr>
              <a:t>. De igual manera, conocerás </a:t>
            </a:r>
            <a:r>
              <a:rPr lang="es-MX" sz="1400" spc="-80" dirty="0">
                <a:ea typeface="Arial" panose="020B0604020202020204" pitchFamily="34" charset="0"/>
                <a:cs typeface="Times New Roman"/>
              </a:rPr>
              <a:t>los 8 principios fundamentales de actuación </a:t>
            </a:r>
            <a:r>
              <a:rPr lang="es-MX" sz="1400" spc="-70" dirty="0">
                <a:ea typeface="Arial" panose="020B0604020202020204" pitchFamily="34" charset="0"/>
                <a:cs typeface="Times New Roman"/>
              </a:rPr>
              <a:t>del Código de Ética Profesional de la comunidad </a:t>
            </a:r>
            <a:r>
              <a:rPr lang="es-MX" sz="1400" dirty="0">
                <a:ea typeface="Arial" panose="020B0604020202020204" pitchFamily="34" charset="0"/>
                <a:cs typeface="Times New Roman"/>
              </a:rPr>
              <a:t>Bursátil Mexicana.</a:t>
            </a:r>
            <a:endParaRPr lang="es-MX" sz="1400" dirty="0">
              <a:cs typeface="Times New Roman"/>
            </a:endParaRPr>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67" r="31359"/>
          <a:stretch/>
        </p:blipFill>
        <p:spPr>
          <a:xfrm>
            <a:off x="0" y="1066800"/>
            <a:ext cx="4572000" cy="4648200"/>
          </a:xfrm>
          <a:prstGeom prst="rect">
            <a:avLst/>
          </a:prstGeom>
        </p:spPr>
      </p:pic>
      <p:pic>
        <p:nvPicPr>
          <p:cNvPr id="9" name="Imagen 8">
            <a:extLst>
              <a:ext uri="{FF2B5EF4-FFF2-40B4-BE49-F238E27FC236}">
                <a16:creationId xmlns:a16="http://schemas.microsoft.com/office/drawing/2014/main" id="{B7DE2C42-27D1-3C44-8A36-AEF20D273661}"/>
              </a:ext>
            </a:extLst>
          </p:cNvPr>
          <p:cNvPicPr>
            <a:picLocks noChangeAspect="1"/>
          </p:cNvPicPr>
          <p:nvPr/>
        </p:nvPicPr>
        <p:blipFill>
          <a:blip r:embed="rId4">
            <a:extLst>
              <a:ext uri="{28A0092B-C50C-407E-A947-70E740481C1C}">
                <a14:useLocalDpi xmlns:a14="http://schemas.microsoft.com/office/drawing/2010/main" val="0"/>
              </a:ext>
            </a:extLst>
          </a:blip>
          <a:srcRect l="22343" r="22343"/>
          <a:stretch/>
        </p:blipFill>
        <p:spPr>
          <a:xfrm>
            <a:off x="0" y="1061720"/>
            <a:ext cx="4572000" cy="4648200"/>
          </a:xfrm>
          <a:prstGeom prst="rect">
            <a:avLst/>
          </a:prstGeom>
        </p:spPr>
      </p:pic>
    </p:spTree>
    <p:extLst>
      <p:ext uri="{BB962C8B-B14F-4D97-AF65-F5344CB8AC3E}">
        <p14:creationId xmlns:p14="http://schemas.microsoft.com/office/powerpoint/2010/main" val="18301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Ética y moral</a:t>
            </a:r>
          </a:p>
        </p:txBody>
      </p:sp>
      <p:pic>
        <p:nvPicPr>
          <p:cNvPr id="11" name="Imagen 10">
            <a:extLst>
              <a:ext uri="{FF2B5EF4-FFF2-40B4-BE49-F238E27FC236}">
                <a16:creationId xmlns:a16="http://schemas.microsoft.com/office/drawing/2014/main" id="{33DCC0DB-1E93-48E4-4B73-E2C2752F4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2057400"/>
            <a:ext cx="6972300" cy="3505200"/>
          </a:xfrm>
          <a:prstGeom prst="rect">
            <a:avLst/>
          </a:prstGeom>
        </p:spPr>
      </p:pic>
    </p:spTree>
    <p:extLst>
      <p:ext uri="{BB962C8B-B14F-4D97-AF65-F5344CB8AC3E}">
        <p14:creationId xmlns:p14="http://schemas.microsoft.com/office/powerpoint/2010/main" val="16162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8B61CBE9-DF9B-7B43-938B-CBC380F194E5}"/>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kern="0" dirty="0">
                <a:solidFill>
                  <a:sysClr val="windowText" lastClr="000000"/>
                </a:solidFill>
              </a:rPr>
              <a:t>Tipos de normas</a:t>
            </a:r>
            <a:endParaRPr lang="es-MX" sz="1400" dirty="0"/>
          </a:p>
        </p:txBody>
      </p:sp>
      <p:pic>
        <p:nvPicPr>
          <p:cNvPr id="7" name="Imagen 6">
            <a:extLst>
              <a:ext uri="{FF2B5EF4-FFF2-40B4-BE49-F238E27FC236}">
                <a16:creationId xmlns:a16="http://schemas.microsoft.com/office/drawing/2014/main" id="{B63873F5-8A1B-0C4D-A183-1952C2855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650" y="1600200"/>
            <a:ext cx="5092700" cy="5105400"/>
          </a:xfrm>
          <a:prstGeom prst="rect">
            <a:avLst/>
          </a:prstGeom>
        </p:spPr>
      </p:pic>
    </p:spTree>
    <p:extLst>
      <p:ext uri="{BB962C8B-B14F-4D97-AF65-F5344CB8AC3E}">
        <p14:creationId xmlns:p14="http://schemas.microsoft.com/office/powerpoint/2010/main" val="3829646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B589B82-A38C-0442-A7E5-353D368BF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1505285"/>
            <a:ext cx="8051800" cy="5092700"/>
          </a:xfrm>
          <a:prstGeom prst="rect">
            <a:avLst/>
          </a:prstGeom>
        </p:spPr>
      </p:pic>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8B61CBE9-DF9B-7B43-938B-CBC380F194E5}"/>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kern="0" dirty="0">
                <a:solidFill>
                  <a:sysClr val="windowText" lastClr="000000"/>
                </a:solidFill>
              </a:rPr>
              <a:t>Ética en la empresa</a:t>
            </a:r>
            <a:endParaRPr lang="es-MX" sz="1400" dirty="0"/>
          </a:p>
        </p:txBody>
      </p:sp>
      <p:sp>
        <p:nvSpPr>
          <p:cNvPr id="8" name="CuadroTexto 7">
            <a:extLst>
              <a:ext uri="{FF2B5EF4-FFF2-40B4-BE49-F238E27FC236}">
                <a16:creationId xmlns:a16="http://schemas.microsoft.com/office/drawing/2014/main" id="{18145B7B-61C4-F743-91CE-528571FD0FD7}"/>
              </a:ext>
            </a:extLst>
          </p:cNvPr>
          <p:cNvSpPr txBox="1"/>
          <p:nvPr/>
        </p:nvSpPr>
        <p:spPr>
          <a:xfrm>
            <a:off x="3685761" y="3869003"/>
            <a:ext cx="1772478" cy="307777"/>
          </a:xfrm>
          <a:prstGeom prst="rect">
            <a:avLst/>
          </a:prstGeom>
          <a:noFill/>
        </p:spPr>
        <p:txBody>
          <a:bodyPr wrap="square">
            <a:spAutoFit/>
          </a:bodyPr>
          <a:lstStyle/>
          <a:p>
            <a:pPr algn="ctr"/>
            <a:r>
              <a:rPr lang="es-MX" sz="1400" b="1" kern="0" dirty="0">
                <a:solidFill>
                  <a:sysClr val="windowText" lastClr="000000"/>
                </a:solidFill>
                <a:latin typeface="+mj-lt"/>
              </a:rPr>
              <a:t>Ética bursátil</a:t>
            </a:r>
            <a:endParaRPr lang="es-MX" sz="1400" dirty="0"/>
          </a:p>
        </p:txBody>
      </p:sp>
    </p:spTree>
    <p:extLst>
      <p:ext uri="{BB962C8B-B14F-4D97-AF65-F5344CB8AC3E}">
        <p14:creationId xmlns:p14="http://schemas.microsoft.com/office/powerpoint/2010/main" val="134911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8B61CBE9-DF9B-7B43-938B-CBC380F194E5}"/>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Políticas y manejo de información</a:t>
            </a:r>
          </a:p>
        </p:txBody>
      </p:sp>
      <p:sp>
        <p:nvSpPr>
          <p:cNvPr id="14" name="Título 1">
            <a:extLst>
              <a:ext uri="{FF2B5EF4-FFF2-40B4-BE49-F238E27FC236}">
                <a16:creationId xmlns:a16="http://schemas.microsoft.com/office/drawing/2014/main" id="{9A1D714B-4EFB-E448-8120-B2BA4EADFB43}"/>
              </a:ext>
            </a:extLst>
          </p:cNvPr>
          <p:cNvSpPr txBox="1">
            <a:spLocks/>
          </p:cNvSpPr>
          <p:nvPr/>
        </p:nvSpPr>
        <p:spPr>
          <a:xfrm>
            <a:off x="533400" y="1600200"/>
            <a:ext cx="7886700" cy="358583"/>
          </a:xfrm>
          <a:prstGeom prst="rect">
            <a:avLst/>
          </a:prstGeom>
        </p:spPr>
        <p:txBody>
          <a:bodyPr/>
          <a:lstStyle>
            <a:lvl1pPr>
              <a:defRPr>
                <a:latin typeface="+mj-lt"/>
                <a:ea typeface="+mj-ea"/>
                <a:cs typeface="+mj-cs"/>
              </a:defRPr>
            </a:lvl1pPr>
          </a:lstStyle>
          <a:p>
            <a:r>
              <a:rPr lang="es-MX" sz="1400" dirty="0">
                <a:solidFill>
                  <a:srgbClr val="333333"/>
                </a:solidFill>
              </a:rPr>
              <a:t>De acuerdo con la AMIB (2013), es deber del profesional bursátil cumplir estrictamente con las siguientes políticas:</a:t>
            </a:r>
            <a:endParaRPr lang="es-MX" sz="1400" dirty="0"/>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pic>
        <p:nvPicPr>
          <p:cNvPr id="6" name="Imagen 5">
            <a:extLst>
              <a:ext uri="{FF2B5EF4-FFF2-40B4-BE49-F238E27FC236}">
                <a16:creationId xmlns:a16="http://schemas.microsoft.com/office/drawing/2014/main" id="{25590C84-7AAE-FA47-ADFB-634263F3E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53" y="2177366"/>
            <a:ext cx="8077200" cy="4470400"/>
          </a:xfrm>
          <a:prstGeom prst="rect">
            <a:avLst/>
          </a:prstGeom>
        </p:spPr>
      </p:pic>
    </p:spTree>
    <p:extLst>
      <p:ext uri="{BB962C8B-B14F-4D97-AF65-F5344CB8AC3E}">
        <p14:creationId xmlns:p14="http://schemas.microsoft.com/office/powerpoint/2010/main" val="251726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970650"/>
            <a:ext cx="8077200" cy="906150"/>
          </a:xfrm>
          <a:prstGeom prst="rect">
            <a:avLst/>
          </a:prstGeom>
        </p:spPr>
        <p:txBody>
          <a:bodyPr/>
          <a:lstStyle>
            <a:lvl1pPr>
              <a:defRPr>
                <a:latin typeface="+mj-lt"/>
                <a:ea typeface="+mj-ea"/>
                <a:cs typeface="+mj-cs"/>
              </a:defRPr>
            </a:lvl1pPr>
          </a:lstStyle>
          <a:p>
            <a:r>
              <a:rPr lang="es-MX" sz="1400" spc="-30" dirty="0">
                <a:solidFill>
                  <a:srgbClr val="333333"/>
                </a:solidFill>
              </a:rPr>
              <a:t>En este tema has visto la importancia del código de ética bursátil ante distintas situaciones </a:t>
            </a:r>
            <a:r>
              <a:rPr lang="es-MX" sz="1400" dirty="0">
                <a:solidFill>
                  <a:srgbClr val="333333"/>
                </a:solidFill>
              </a:rPr>
              <a:t>que se pueden presentar al realizar actividades bursátiles tanto para al emisor como para el intermediario, cliente y promotor de valores. No olvides que todos tienen la capacidad de reflexionar sobre sus actos y preguntarse si son buenos o malos, además de analizar si éstos van de acuerdo a una conducta humana deseable por una empresa, institución o código de ética personal.</a:t>
            </a:r>
          </a:p>
        </p:txBody>
      </p:sp>
      <p:pic>
        <p:nvPicPr>
          <p:cNvPr id="12" name="Picture 4">
            <a:extLst>
              <a:ext uri="{FF2B5EF4-FFF2-40B4-BE49-F238E27FC236}">
                <a16:creationId xmlns:a16="http://schemas.microsoft.com/office/drawing/2014/main" id="{0EACB3CF-C1C5-3E43-814A-B8850DEA74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982" b="8268"/>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87649"/>
      </p:ext>
    </p:extLst>
  </p:cSld>
  <p:clrMapOvr>
    <a:masterClrMapping/>
  </p:clrMapOvr>
</p:sld>
</file>

<file path=ppt/theme/theme1.xml><?xml version="1.0" encoding="utf-8"?>
<a:theme xmlns:a="http://schemas.openxmlformats.org/drawingml/2006/main" name="Introduc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9DB99C-D35C-49E1-B73E-AD3CB0C7428A}">
  <ds:schemaRefs>
    <ds:schemaRef ds:uri="http://schemas.microsoft.com/sharepoint/v3/contenttype/forms"/>
  </ds:schemaRefs>
</ds:datastoreItem>
</file>

<file path=customXml/itemProps2.xml><?xml version="1.0" encoding="utf-8"?>
<ds:datastoreItem xmlns:ds="http://schemas.openxmlformats.org/officeDocument/2006/customXml" ds:itemID="{FFDEEA9F-412F-4F5D-B51F-9E4C3421C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8AE5EDB-E8AF-41FE-A65D-F078206BC2BF}">
  <ds:schemaRefs>
    <ds:schemaRef ds:uri="http://schemas.openxmlformats.org/package/2006/metadata/core-properties"/>
    <ds:schemaRef ds:uri="http://www.w3.org/XML/1998/namespace"/>
    <ds:schemaRef ds:uri="http://schemas.microsoft.com/office/2006/documentManagement/types"/>
    <ds:schemaRef ds:uri="http://purl.org/dc/dcmitype/"/>
    <ds:schemaRef ds:uri="http://schemas.microsoft.com/office/infopath/2007/PartnerControls"/>
    <ds:schemaRef ds:uri="http://purl.org/dc/terms/"/>
    <ds:schemaRef ds:uri="http://purl.org/dc/elements/1.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10567</TotalTime>
  <Words>1316</Words>
  <Application>Microsoft Macintosh PowerPoint</Application>
  <PresentationFormat>Presentación en pantalla (4:3)</PresentationFormat>
  <Paragraphs>156</Paragraphs>
  <Slides>33</Slides>
  <Notes>9</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Calibri</vt:lpstr>
      <vt:lpstr>Arial</vt:lpstr>
      <vt:lpstr>Roboto</vt:lpstr>
      <vt:lpstr>Montserrat SemiBold</vt:lpstr>
      <vt:lpstr>Montserrat</vt:lpstr>
      <vt:lpstr>Introduccion</vt:lpstr>
      <vt:lpstr>Presentación de PowerPoint</vt:lpstr>
      <vt:lpstr>Presentación de PowerPoint</vt:lpstr>
      <vt:lpstr>Inversión en el mercado financiero.</vt:lpstr>
      <vt:lpstr>Comprenderás cómo se logra la práctica sana del mercado de valores y cómo se promueve. De igual manera, conocerás los 8 principios fundamentales de actuación del Código de Ética Profesional de la comunidad Bursátil Mexicana.</vt:lpstr>
      <vt:lpstr>Presentación de PowerPoint</vt:lpstr>
      <vt:lpstr>Presentación de PowerPoint</vt:lpstr>
      <vt:lpstr>Presentación de PowerPoint</vt:lpstr>
      <vt:lpstr>Presentación de PowerPoint</vt:lpstr>
      <vt:lpstr>Presentación de PowerPoint</vt:lpstr>
      <vt:lpstr>Presentación de PowerPoint</vt:lpstr>
      <vt:lpstr>Inversión en el mercado financiero.</vt:lpstr>
      <vt:lpstr>El mercado de deuda en México tiene una amplia historia, todo inicia en 1977 cuando el gobierno del país comienza a emitir los llamados Petrobonos, cuyo precio era determinado por el valor del crudo. Posteriormente en 1978, se pusieron en circulación los Certificados de la Tesorería de la Federación (CETES), que por su flexibilidad en las operaciones de comercialización y reporto de los mismos, marca como el inicio del mercado de deuda en México.  </vt:lpstr>
      <vt:lpstr>Los mercados de deuda son aquellos foros donde se llevan a cabo operaciones de comercialización de títulos de deuda a través de los diferentes intermediarios financieros, conciliando necesidades de financiamiento por parte de los diferentes emisores y demanda de valores por parte de los inversionistas. Enseguida conocerás más sobre los títulos y operaciones que se manejan en él.</vt:lpstr>
      <vt:lpstr>Presentación de PowerPoint</vt:lpstr>
      <vt:lpstr>Presentación de PowerPoint</vt:lpstr>
      <vt:lpstr>Presentación de PowerPoint</vt:lpstr>
      <vt:lpstr>Presentación de PowerPoint</vt:lpstr>
      <vt:lpstr>Presentación de PowerPoint</vt:lpstr>
      <vt:lpstr>Inversión en el mercado financiero.</vt:lpstr>
      <vt:lpstr>Conocerás los tipos de instrumentos que se operan en el mercado de capital y comprenderás las principales diferencias entre el mercado de capital y el mercado de dinero.</vt:lpstr>
      <vt:lpstr>Presentación de PowerPoint</vt:lpstr>
      <vt:lpstr>Presentación de PowerPoint</vt:lpstr>
      <vt:lpstr>Presentación de PowerPoint</vt:lpstr>
      <vt:lpstr>Presentación de PowerPoint</vt:lpstr>
      <vt:lpstr>Presentación de PowerPoint</vt:lpstr>
      <vt:lpstr>Presentación de PowerPoint</vt:lpstr>
      <vt:lpstr>Inversión en el mercado financiero.</vt:lpstr>
      <vt:lpstr>En este módulo conoceremos qué es un producto derivado, comprendiendo los instrumentos financieros que se negocian en el mercado de derivados.  De igual manera, comprenderemos las diferencias entre el mercado derivado organizado y el mercado extrabursátil.</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Karen Requenes</dc:creator>
  <cp:lastModifiedBy>IVAN ALEJANDRO ROCHA MARTINEZ</cp:lastModifiedBy>
  <cp:revision>132</cp:revision>
  <cp:lastPrinted>2022-02-08T19:23:59Z</cp:lastPrinted>
  <dcterms:created xsi:type="dcterms:W3CDTF">2021-06-10T22:47:14Z</dcterms:created>
  <dcterms:modified xsi:type="dcterms:W3CDTF">2022-04-28T20:08:51Z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