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1"/>
  </p:notesMasterIdLst>
  <p:sldIdLst>
    <p:sldId id="262" r:id="rId5"/>
    <p:sldId id="298" r:id="rId6"/>
    <p:sldId id="257" r:id="rId7"/>
    <p:sldId id="263" r:id="rId8"/>
    <p:sldId id="370" r:id="rId9"/>
    <p:sldId id="408" r:id="rId10"/>
    <p:sldId id="371" r:id="rId11"/>
    <p:sldId id="388" r:id="rId12"/>
    <p:sldId id="409" r:id="rId13"/>
    <p:sldId id="410" r:id="rId14"/>
    <p:sldId id="411" r:id="rId15"/>
    <p:sldId id="381" r:id="rId16"/>
    <p:sldId id="266" r:id="rId17"/>
    <p:sldId id="268" r:id="rId18"/>
    <p:sldId id="334" r:id="rId19"/>
    <p:sldId id="377" r:id="rId20"/>
    <p:sldId id="354" r:id="rId21"/>
    <p:sldId id="389" r:id="rId22"/>
    <p:sldId id="412" r:id="rId23"/>
    <p:sldId id="413" r:id="rId24"/>
    <p:sldId id="390" r:id="rId25"/>
    <p:sldId id="282" r:id="rId26"/>
    <p:sldId id="391" r:id="rId27"/>
    <p:sldId id="392" r:id="rId28"/>
    <p:sldId id="393" r:id="rId29"/>
    <p:sldId id="396" r:id="rId30"/>
    <p:sldId id="414" r:id="rId31"/>
    <p:sldId id="415" r:id="rId32"/>
    <p:sldId id="394" r:id="rId33"/>
    <p:sldId id="395" r:id="rId34"/>
    <p:sldId id="399" r:id="rId35"/>
    <p:sldId id="400" r:id="rId36"/>
    <p:sldId id="401" r:id="rId37"/>
    <p:sldId id="407" r:id="rId38"/>
    <p:sldId id="405" r:id="rId39"/>
    <p:sldId id="406" r:id="rId40"/>
  </p:sldIdLst>
  <p:sldSz cx="9144000" cy="6858000" type="screen4x3"/>
  <p:notesSz cx="10058400" cy="7772400"/>
  <p:embeddedFontLst>
    <p:embeddedFont>
      <p:font typeface="Calibri" panose="020F0502020204030204" pitchFamily="34" charset="0"/>
      <p:regular r:id="rId42"/>
      <p:bold r:id="rId43"/>
      <p:italic r:id="rId44"/>
      <p:boldItalic r:id="rId45"/>
    </p:embeddedFont>
    <p:embeddedFont>
      <p:font typeface="Montserrat" pitchFamily="2" charset="77"/>
      <p:regular r:id="rId46"/>
      <p:bold r:id="rId47"/>
      <p:italic r:id="rId48"/>
      <p:boldItalic r:id="rId49"/>
    </p:embeddedFont>
    <p:embeddedFont>
      <p:font typeface="Montserrat SemiBold" pitchFamily="2" charset="77"/>
      <p:regular r:id="rId50"/>
      <p:bold r:id="rId51"/>
      <p:italic r:id="rId52"/>
      <p:boldItalic r:id="rId53"/>
    </p:embeddedFont>
  </p:embeddedFontLst>
  <p:defaultTextStyle>
    <a:defPPr>
      <a:defRPr lang="es-MX"/>
    </a:defPPr>
    <a:lvl1pPr marL="0" algn="l" defTabSz="820583" rtl="0" eaLnBrk="1" latinLnBrk="0" hangingPunct="1">
      <a:defRPr sz="1615" kern="1200">
        <a:solidFill>
          <a:schemeClr val="tx1"/>
        </a:solidFill>
        <a:latin typeface="+mn-lt"/>
        <a:ea typeface="+mn-ea"/>
        <a:cs typeface="+mn-cs"/>
      </a:defRPr>
    </a:lvl1pPr>
    <a:lvl2pPr marL="410291" algn="l" defTabSz="820583" rtl="0" eaLnBrk="1" latinLnBrk="0" hangingPunct="1">
      <a:defRPr sz="1615" kern="1200">
        <a:solidFill>
          <a:schemeClr val="tx1"/>
        </a:solidFill>
        <a:latin typeface="+mn-lt"/>
        <a:ea typeface="+mn-ea"/>
        <a:cs typeface="+mn-cs"/>
      </a:defRPr>
    </a:lvl2pPr>
    <a:lvl3pPr marL="820583" algn="l" defTabSz="820583" rtl="0" eaLnBrk="1" latinLnBrk="0" hangingPunct="1">
      <a:defRPr sz="1615" kern="1200">
        <a:solidFill>
          <a:schemeClr val="tx1"/>
        </a:solidFill>
        <a:latin typeface="+mn-lt"/>
        <a:ea typeface="+mn-ea"/>
        <a:cs typeface="+mn-cs"/>
      </a:defRPr>
    </a:lvl3pPr>
    <a:lvl4pPr marL="1230874" algn="l" defTabSz="820583" rtl="0" eaLnBrk="1" latinLnBrk="0" hangingPunct="1">
      <a:defRPr sz="1615" kern="1200">
        <a:solidFill>
          <a:schemeClr val="tx1"/>
        </a:solidFill>
        <a:latin typeface="+mn-lt"/>
        <a:ea typeface="+mn-ea"/>
        <a:cs typeface="+mn-cs"/>
      </a:defRPr>
    </a:lvl4pPr>
    <a:lvl5pPr marL="1641165" algn="l" defTabSz="820583" rtl="0" eaLnBrk="1" latinLnBrk="0" hangingPunct="1">
      <a:defRPr sz="1615" kern="1200">
        <a:solidFill>
          <a:schemeClr val="tx1"/>
        </a:solidFill>
        <a:latin typeface="+mn-lt"/>
        <a:ea typeface="+mn-ea"/>
        <a:cs typeface="+mn-cs"/>
      </a:defRPr>
    </a:lvl5pPr>
    <a:lvl6pPr marL="2051456" algn="l" defTabSz="820583" rtl="0" eaLnBrk="1" latinLnBrk="0" hangingPunct="1">
      <a:defRPr sz="1615" kern="1200">
        <a:solidFill>
          <a:schemeClr val="tx1"/>
        </a:solidFill>
        <a:latin typeface="+mn-lt"/>
        <a:ea typeface="+mn-ea"/>
        <a:cs typeface="+mn-cs"/>
      </a:defRPr>
    </a:lvl6pPr>
    <a:lvl7pPr marL="2461748" algn="l" defTabSz="820583" rtl="0" eaLnBrk="1" latinLnBrk="0" hangingPunct="1">
      <a:defRPr sz="1615" kern="1200">
        <a:solidFill>
          <a:schemeClr val="tx1"/>
        </a:solidFill>
        <a:latin typeface="+mn-lt"/>
        <a:ea typeface="+mn-ea"/>
        <a:cs typeface="+mn-cs"/>
      </a:defRPr>
    </a:lvl7pPr>
    <a:lvl8pPr marL="2872039" algn="l" defTabSz="820583" rtl="0" eaLnBrk="1" latinLnBrk="0" hangingPunct="1">
      <a:defRPr sz="1615" kern="1200">
        <a:solidFill>
          <a:schemeClr val="tx1"/>
        </a:solidFill>
        <a:latin typeface="+mn-lt"/>
        <a:ea typeface="+mn-ea"/>
        <a:cs typeface="+mn-cs"/>
      </a:defRPr>
    </a:lvl8pPr>
    <a:lvl9pPr marL="3282330" algn="l" defTabSz="820583" rtl="0" eaLnBrk="1" latinLnBrk="0" hangingPunct="1">
      <a:defRPr sz="161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userDrawn="1">
          <p15:clr>
            <a:srgbClr val="A4A3A4"/>
          </p15:clr>
        </p15:guide>
        <p15:guide id="2" pos="336" userDrawn="1">
          <p15:clr>
            <a:srgbClr val="A4A3A4"/>
          </p15:clr>
        </p15:guide>
        <p15:guide id="3" orient="horz" pos="912" userDrawn="1">
          <p15:clr>
            <a:srgbClr val="A4A3A4"/>
          </p15:clr>
        </p15:guide>
        <p15:guide id="4" orient="horz" pos="1008" userDrawn="1">
          <p15:clr>
            <a:srgbClr val="A4A3A4"/>
          </p15:clr>
        </p15:guide>
        <p15:guide id="5" pos="5424" userDrawn="1">
          <p15:clr>
            <a:srgbClr val="A4A3A4"/>
          </p15:clr>
        </p15:guide>
        <p15:guide id="6" pos="2880" userDrawn="1">
          <p15:clr>
            <a:srgbClr val="A4A3A4"/>
          </p15:clr>
        </p15:guide>
        <p15:guide id="7" pos="3072" userDrawn="1">
          <p15:clr>
            <a:srgbClr val="A4A3A4"/>
          </p15:clr>
        </p15:guide>
        <p15:guide id="8" orient="horz" pos="2160" userDrawn="1">
          <p15:clr>
            <a:srgbClr val="A4A3A4"/>
          </p15:clr>
        </p15:guide>
        <p15:guide id="9" orient="horz" pos="41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M ITZEL ALVARADO AVILA" initials="MIAA" lastIdx="1" clrIdx="0">
    <p:extLst>
      <p:ext uri="{19B8F6BF-5375-455C-9EA6-DF929625EA0E}">
        <p15:presenceInfo xmlns:p15="http://schemas.microsoft.com/office/powerpoint/2012/main" userId="S::mar.alvarado@tecmilenio.mx::6e0509cb-3edf-4873-9be9-ff661d41e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A645"/>
    <a:srgbClr val="265AA6"/>
    <a:srgbClr val="2CA6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D1EC12-9E88-F73F-B752-B3D059FF531F}" v="12" dt="2022-04-27T21:12:43.355"/>
    <p1510:client id="{BF417D45-0FFE-5544-A9FE-CFF1DB061C56}" v="10" dt="2022-04-27T21:23:51.34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51"/>
    <p:restoredTop sz="94569"/>
  </p:normalViewPr>
  <p:slideViewPr>
    <p:cSldViewPr>
      <p:cViewPr varScale="1">
        <p:scale>
          <a:sx n="105" d="100"/>
          <a:sy n="105" d="100"/>
        </p:scale>
        <p:origin x="1384" y="176"/>
      </p:cViewPr>
      <p:guideLst>
        <p:guide orient="horz" pos="672"/>
        <p:guide pos="336"/>
        <p:guide orient="horz" pos="912"/>
        <p:guide orient="horz" pos="1008"/>
        <p:guide pos="5424"/>
        <p:guide pos="2880"/>
        <p:guide pos="3072"/>
        <p:guide orient="horz" pos="2160"/>
        <p:guide orient="horz" pos="4128"/>
      </p:guideLst>
    </p:cSldViewPr>
  </p:slideViewPr>
  <p:notesTextViewPr>
    <p:cViewPr>
      <p:scale>
        <a:sx n="100" d="100"/>
        <a:sy n="100" d="100"/>
      </p:scale>
      <p:origin x="0" y="0"/>
    </p:cViewPr>
  </p:notesTextViewPr>
  <p:notesViewPr>
    <p:cSldViewPr>
      <p:cViewPr varScale="1">
        <p:scale>
          <a:sx n="59" d="100"/>
          <a:sy n="59" d="100"/>
        </p:scale>
        <p:origin x="1940"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N ALEJANDRO ROCHA MARTINEZ" userId="fa0bb7a6-24f0-450e-b911-e04e50e846d3" providerId="ADAL" clId="{BF417D45-0FFE-5544-A9FE-CFF1DB061C56}"/>
    <pc:docChg chg="custSel modMainMaster">
      <pc:chgData name="IVAN ALEJANDRO ROCHA MARTINEZ" userId="fa0bb7a6-24f0-450e-b911-e04e50e846d3" providerId="ADAL" clId="{BF417D45-0FFE-5544-A9FE-CFF1DB061C56}" dt="2022-04-27T21:23:51.347" v="15" actId="167"/>
      <pc:docMkLst>
        <pc:docMk/>
      </pc:docMkLst>
      <pc:sldMasterChg chg="modSldLayout">
        <pc:chgData name="IVAN ALEJANDRO ROCHA MARTINEZ" userId="fa0bb7a6-24f0-450e-b911-e04e50e846d3" providerId="ADAL" clId="{BF417D45-0FFE-5544-A9FE-CFF1DB061C56}" dt="2022-04-27T21:23:51.347" v="15" actId="167"/>
        <pc:sldMasterMkLst>
          <pc:docMk/>
          <pc:sldMasterMk cId="0" sldId="2147483648"/>
        </pc:sldMasterMkLst>
        <pc:sldLayoutChg chg="addSp delSp modSp mod">
          <pc:chgData name="IVAN ALEJANDRO ROCHA MARTINEZ" userId="fa0bb7a6-24f0-450e-b911-e04e50e846d3" providerId="ADAL" clId="{BF417D45-0FFE-5544-A9FE-CFF1DB061C56}" dt="2022-04-27T21:22:44.504" v="1"/>
          <pc:sldLayoutMkLst>
            <pc:docMk/>
            <pc:sldMasterMk cId="0" sldId="2147483648"/>
            <pc:sldLayoutMk cId="0" sldId="2147483665"/>
          </pc:sldLayoutMkLst>
          <pc:picChg chg="add mod">
            <ac:chgData name="IVAN ALEJANDRO ROCHA MARTINEZ" userId="fa0bb7a6-24f0-450e-b911-e04e50e846d3" providerId="ADAL" clId="{BF417D45-0FFE-5544-A9FE-CFF1DB061C56}" dt="2022-04-27T21:22:44.504" v="1"/>
            <ac:picMkLst>
              <pc:docMk/>
              <pc:sldMasterMk cId="0" sldId="2147483648"/>
              <pc:sldLayoutMk cId="0" sldId="2147483665"/>
              <ac:picMk id="3" creationId="{B6553424-E53D-1912-B610-ABE1CE3EBFF8}"/>
            </ac:picMkLst>
          </pc:picChg>
          <pc:picChg chg="del">
            <ac:chgData name="IVAN ALEJANDRO ROCHA MARTINEZ" userId="fa0bb7a6-24f0-450e-b911-e04e50e846d3" providerId="ADAL" clId="{BF417D45-0FFE-5544-A9FE-CFF1DB061C56}" dt="2022-04-27T21:22:44.115" v="0" actId="478"/>
            <ac:picMkLst>
              <pc:docMk/>
              <pc:sldMasterMk cId="0" sldId="2147483648"/>
              <pc:sldLayoutMk cId="0" sldId="2147483665"/>
              <ac:picMk id="10" creationId="{51B9F4CB-D31B-4665-86AF-35A57852637A}"/>
            </ac:picMkLst>
          </pc:picChg>
        </pc:sldLayoutChg>
        <pc:sldLayoutChg chg="addSp delSp modSp mod">
          <pc:chgData name="IVAN ALEJANDRO ROCHA MARTINEZ" userId="fa0bb7a6-24f0-450e-b911-e04e50e846d3" providerId="ADAL" clId="{BF417D45-0FFE-5544-A9FE-CFF1DB061C56}" dt="2022-04-27T21:23:13.764" v="7" actId="167"/>
          <pc:sldLayoutMkLst>
            <pc:docMk/>
            <pc:sldMasterMk cId="0" sldId="2147483648"/>
            <pc:sldLayoutMk cId="1793896934" sldId="2147483666"/>
          </pc:sldLayoutMkLst>
          <pc:picChg chg="add mod">
            <ac:chgData name="IVAN ALEJANDRO ROCHA MARTINEZ" userId="fa0bb7a6-24f0-450e-b911-e04e50e846d3" providerId="ADAL" clId="{BF417D45-0FFE-5544-A9FE-CFF1DB061C56}" dt="2022-04-27T21:23:13.764" v="7" actId="167"/>
            <ac:picMkLst>
              <pc:docMk/>
              <pc:sldMasterMk cId="0" sldId="2147483648"/>
              <pc:sldLayoutMk cId="1793896934" sldId="2147483666"/>
              <ac:picMk id="4" creationId="{0ED2F1C2-2771-F074-0094-B8D256D57D05}"/>
            </ac:picMkLst>
          </pc:picChg>
          <pc:picChg chg="del">
            <ac:chgData name="IVAN ALEJANDRO ROCHA MARTINEZ" userId="fa0bb7a6-24f0-450e-b911-e04e50e846d3" providerId="ADAL" clId="{BF417D45-0FFE-5544-A9FE-CFF1DB061C56}" dt="2022-04-27T21:23:08.693" v="5" actId="478"/>
            <ac:picMkLst>
              <pc:docMk/>
              <pc:sldMasterMk cId="0" sldId="2147483648"/>
              <pc:sldLayoutMk cId="1793896934" sldId="2147483666"/>
              <ac:picMk id="7" creationId="{68B6D35C-6A6D-4CA1-B916-A39D09FA1F16}"/>
            </ac:picMkLst>
          </pc:picChg>
        </pc:sldLayoutChg>
        <pc:sldLayoutChg chg="addSp delSp modSp mod">
          <pc:chgData name="IVAN ALEJANDRO ROCHA MARTINEZ" userId="fa0bb7a6-24f0-450e-b911-e04e50e846d3" providerId="ADAL" clId="{BF417D45-0FFE-5544-A9FE-CFF1DB061C56}" dt="2022-04-27T21:23:26.439" v="10" actId="167"/>
          <pc:sldLayoutMkLst>
            <pc:docMk/>
            <pc:sldMasterMk cId="0" sldId="2147483648"/>
            <pc:sldLayoutMk cId="1601919345" sldId="2147483667"/>
          </pc:sldLayoutMkLst>
          <pc:picChg chg="add mod">
            <ac:chgData name="IVAN ALEJANDRO ROCHA MARTINEZ" userId="fa0bb7a6-24f0-450e-b911-e04e50e846d3" providerId="ADAL" clId="{BF417D45-0FFE-5544-A9FE-CFF1DB061C56}" dt="2022-04-27T21:23:26.439" v="10" actId="167"/>
            <ac:picMkLst>
              <pc:docMk/>
              <pc:sldMasterMk cId="0" sldId="2147483648"/>
              <pc:sldLayoutMk cId="1601919345" sldId="2147483667"/>
              <ac:picMk id="4" creationId="{9C77BA12-C19E-6177-E3DE-887AB296FFE0}"/>
            </ac:picMkLst>
          </pc:picChg>
          <pc:picChg chg="del">
            <ac:chgData name="IVAN ALEJANDRO ROCHA MARTINEZ" userId="fa0bb7a6-24f0-450e-b911-e04e50e846d3" providerId="ADAL" clId="{BF417D45-0FFE-5544-A9FE-CFF1DB061C56}" dt="2022-04-27T21:23:21.879" v="8" actId="478"/>
            <ac:picMkLst>
              <pc:docMk/>
              <pc:sldMasterMk cId="0" sldId="2147483648"/>
              <pc:sldLayoutMk cId="1601919345" sldId="2147483667"/>
              <ac:picMk id="7" creationId="{BC70CB36-AB91-4EEA-A8A7-D6AAF1BCC4B3}"/>
            </ac:picMkLst>
          </pc:picChg>
        </pc:sldLayoutChg>
        <pc:sldLayoutChg chg="addSp delSp modSp mod">
          <pc:chgData name="IVAN ALEJANDRO ROCHA MARTINEZ" userId="fa0bb7a6-24f0-450e-b911-e04e50e846d3" providerId="ADAL" clId="{BF417D45-0FFE-5544-A9FE-CFF1DB061C56}" dt="2022-04-27T21:23:51.347" v="15" actId="167"/>
          <pc:sldLayoutMkLst>
            <pc:docMk/>
            <pc:sldMasterMk cId="0" sldId="2147483648"/>
            <pc:sldLayoutMk cId="1590997414" sldId="2147483668"/>
          </pc:sldLayoutMkLst>
          <pc:picChg chg="add mod">
            <ac:chgData name="IVAN ALEJANDRO ROCHA MARTINEZ" userId="fa0bb7a6-24f0-450e-b911-e04e50e846d3" providerId="ADAL" clId="{BF417D45-0FFE-5544-A9FE-CFF1DB061C56}" dt="2022-04-27T21:23:51.347" v="15" actId="167"/>
            <ac:picMkLst>
              <pc:docMk/>
              <pc:sldMasterMk cId="0" sldId="2147483648"/>
              <pc:sldLayoutMk cId="1590997414" sldId="2147483668"/>
              <ac:picMk id="4" creationId="{6EB5987F-5F29-3CEE-75F3-9A84DF418BFD}"/>
            </ac:picMkLst>
          </pc:picChg>
          <pc:picChg chg="del">
            <ac:chgData name="IVAN ALEJANDRO ROCHA MARTINEZ" userId="fa0bb7a6-24f0-450e-b911-e04e50e846d3" providerId="ADAL" clId="{BF417D45-0FFE-5544-A9FE-CFF1DB061C56}" dt="2022-04-27T21:23:47.812" v="13" actId="478"/>
            <ac:picMkLst>
              <pc:docMk/>
              <pc:sldMasterMk cId="0" sldId="2147483648"/>
              <pc:sldLayoutMk cId="1590997414" sldId="2147483668"/>
              <ac:picMk id="7" creationId="{3E6BA93D-4EA2-43A0-A980-1F8BDE191674}"/>
            </ac:picMkLst>
          </pc:picChg>
        </pc:sldLayoutChg>
        <pc:sldLayoutChg chg="addSp delSp modSp mod">
          <pc:chgData name="IVAN ALEJANDRO ROCHA MARTINEZ" userId="fa0bb7a6-24f0-450e-b911-e04e50e846d3" providerId="ADAL" clId="{BF417D45-0FFE-5544-A9FE-CFF1DB061C56}" dt="2022-04-27T21:22:58.162" v="4" actId="167"/>
          <pc:sldLayoutMkLst>
            <pc:docMk/>
            <pc:sldMasterMk cId="0" sldId="2147483648"/>
            <pc:sldLayoutMk cId="4106800032" sldId="2147483669"/>
          </pc:sldLayoutMkLst>
          <pc:picChg chg="add mod">
            <ac:chgData name="IVAN ALEJANDRO ROCHA MARTINEZ" userId="fa0bb7a6-24f0-450e-b911-e04e50e846d3" providerId="ADAL" clId="{BF417D45-0FFE-5544-A9FE-CFF1DB061C56}" dt="2022-04-27T21:22:58.162" v="4" actId="167"/>
            <ac:picMkLst>
              <pc:docMk/>
              <pc:sldMasterMk cId="0" sldId="2147483648"/>
              <pc:sldLayoutMk cId="4106800032" sldId="2147483669"/>
              <ac:picMk id="5" creationId="{C5EFCD56-C4FE-59CF-96D8-B0AA41A445FC}"/>
            </ac:picMkLst>
          </pc:picChg>
          <pc:picChg chg="del">
            <ac:chgData name="IVAN ALEJANDRO ROCHA MARTINEZ" userId="fa0bb7a6-24f0-450e-b911-e04e50e846d3" providerId="ADAL" clId="{BF417D45-0FFE-5544-A9FE-CFF1DB061C56}" dt="2022-04-27T21:22:54.060" v="2" actId="478"/>
            <ac:picMkLst>
              <pc:docMk/>
              <pc:sldMasterMk cId="0" sldId="2147483648"/>
              <pc:sldLayoutMk cId="4106800032" sldId="2147483669"/>
              <ac:picMk id="10" creationId="{51B9F4CB-D31B-4665-86AF-35A57852637A}"/>
            </ac:picMkLst>
          </pc:picChg>
        </pc:sldLayoutChg>
        <pc:sldLayoutChg chg="addSp delSp modSp mod">
          <pc:chgData name="IVAN ALEJANDRO ROCHA MARTINEZ" userId="fa0bb7a6-24f0-450e-b911-e04e50e846d3" providerId="ADAL" clId="{BF417D45-0FFE-5544-A9FE-CFF1DB061C56}" dt="2022-04-27T21:23:34.570" v="12"/>
          <pc:sldLayoutMkLst>
            <pc:docMk/>
            <pc:sldMasterMk cId="0" sldId="2147483648"/>
            <pc:sldLayoutMk cId="4209272561" sldId="2147483670"/>
          </pc:sldLayoutMkLst>
          <pc:picChg chg="add mod">
            <ac:chgData name="IVAN ALEJANDRO ROCHA MARTINEZ" userId="fa0bb7a6-24f0-450e-b911-e04e50e846d3" providerId="ADAL" clId="{BF417D45-0FFE-5544-A9FE-CFF1DB061C56}" dt="2022-04-27T21:23:34.570" v="12"/>
            <ac:picMkLst>
              <pc:docMk/>
              <pc:sldMasterMk cId="0" sldId="2147483648"/>
              <pc:sldLayoutMk cId="4209272561" sldId="2147483670"/>
              <ac:picMk id="3" creationId="{33FF5396-91CD-ABEB-FD34-58537E8A9256}"/>
            </ac:picMkLst>
          </pc:picChg>
          <pc:picChg chg="del">
            <ac:chgData name="IVAN ALEJANDRO ROCHA MARTINEZ" userId="fa0bb7a6-24f0-450e-b911-e04e50e846d3" providerId="ADAL" clId="{BF417D45-0FFE-5544-A9FE-CFF1DB061C56}" dt="2022-04-27T21:23:34.241" v="11" actId="478"/>
            <ac:picMkLst>
              <pc:docMk/>
              <pc:sldMasterMk cId="0" sldId="2147483648"/>
              <pc:sldLayoutMk cId="4209272561" sldId="2147483670"/>
              <ac:picMk id="7" creationId="{BC70CB36-AB91-4EEA-A8A7-D6AAF1BCC4B3}"/>
            </ac:picMkLst>
          </pc:picChg>
        </pc:sldLayoutChg>
      </pc:sldMasterChg>
    </pc:docChg>
  </pc:docChgLst>
  <pc:docChgLst>
    <pc:chgData name="GABRIEL DAVILA MARTINEZ" userId="S::gabriel.davila@tecmilenio.mx::86fcd2da-4373-4fd2-8344-230dc9973ed3" providerId="AD" clId="Web-{2FD1EC12-9E88-F73F-B752-B3D059FF531F}"/>
    <pc:docChg chg="modSld">
      <pc:chgData name="GABRIEL DAVILA MARTINEZ" userId="S::gabriel.davila@tecmilenio.mx::86fcd2da-4373-4fd2-8344-230dc9973ed3" providerId="AD" clId="Web-{2FD1EC12-9E88-F73F-B752-B3D059FF531F}" dt="2022-04-27T21:12:42.152" v="5" actId="20577"/>
      <pc:docMkLst>
        <pc:docMk/>
      </pc:docMkLst>
      <pc:sldChg chg="modSp">
        <pc:chgData name="GABRIEL DAVILA MARTINEZ" userId="S::gabriel.davila@tecmilenio.mx::86fcd2da-4373-4fd2-8344-230dc9973ed3" providerId="AD" clId="Web-{2FD1EC12-9E88-F73F-B752-B3D059FF531F}" dt="2022-04-27T21:11:54.291" v="2" actId="20577"/>
        <pc:sldMkLst>
          <pc:docMk/>
          <pc:sldMk cId="986713608" sldId="377"/>
        </pc:sldMkLst>
        <pc:spChg chg="mod">
          <ac:chgData name="GABRIEL DAVILA MARTINEZ" userId="S::gabriel.davila@tecmilenio.mx::86fcd2da-4373-4fd2-8344-230dc9973ed3" providerId="AD" clId="Web-{2FD1EC12-9E88-F73F-B752-B3D059FF531F}" dt="2022-04-27T21:11:54.291" v="2" actId="20577"/>
          <ac:spMkLst>
            <pc:docMk/>
            <pc:sldMk cId="986713608" sldId="377"/>
            <ac:spMk id="6" creationId="{92D5FA0F-CF92-1C40-8851-25F6D4B0A2EE}"/>
          </ac:spMkLst>
        </pc:spChg>
      </pc:sldChg>
      <pc:sldChg chg="modSp">
        <pc:chgData name="GABRIEL DAVILA MARTINEZ" userId="S::gabriel.davila@tecmilenio.mx::86fcd2da-4373-4fd2-8344-230dc9973ed3" providerId="AD" clId="Web-{2FD1EC12-9E88-F73F-B752-B3D059FF531F}" dt="2022-04-27T21:12:42.152" v="5" actId="20577"/>
        <pc:sldMkLst>
          <pc:docMk/>
          <pc:sldMk cId="3814831007" sldId="406"/>
        </pc:sldMkLst>
        <pc:spChg chg="mod">
          <ac:chgData name="GABRIEL DAVILA MARTINEZ" userId="S::gabriel.davila@tecmilenio.mx::86fcd2da-4373-4fd2-8344-230dc9973ed3" providerId="AD" clId="Web-{2FD1EC12-9E88-F73F-B752-B3D059FF531F}" dt="2022-04-27T21:12:42.152" v="5" actId="20577"/>
          <ac:spMkLst>
            <pc:docMk/>
            <pc:sldMk cId="3814831007" sldId="406"/>
            <ac:spMk id="7" creationId="{3A195F23-9655-9347-8F78-21B058B11B7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CC223DE1-5C4D-42A9-A4E7-0BA6305029E4}" type="datetimeFigureOut">
              <a:rPr lang="es-MX" smtClean="0"/>
              <a:t>27/04/22</a:t>
            </a:fld>
            <a:endParaRPr lang="es-MX"/>
          </a:p>
        </p:txBody>
      </p:sp>
      <p:sp>
        <p:nvSpPr>
          <p:cNvPr id="4" name="Marcador de imagen de diapositiva 3"/>
          <p:cNvSpPr>
            <a:spLocks noGrp="1" noRot="1" noChangeAspect="1"/>
          </p:cNvSpPr>
          <p:nvPr>
            <p:ph type="sldImg" idx="2"/>
          </p:nvPr>
        </p:nvSpPr>
        <p:spPr>
          <a:xfrm>
            <a:off x="3281363" y="971550"/>
            <a:ext cx="3495675" cy="262255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D6B3FC1A-D0FD-4F0B-8004-A2D5F8C77F73}" type="slidenum">
              <a:rPr lang="es-MX" smtClean="0"/>
              <a:t>‹Nº›</a:t>
            </a:fld>
            <a:endParaRPr lang="es-MX"/>
          </a:p>
        </p:txBody>
      </p:sp>
    </p:spTree>
    <p:extLst>
      <p:ext uri="{BB962C8B-B14F-4D97-AF65-F5344CB8AC3E}">
        <p14:creationId xmlns:p14="http://schemas.microsoft.com/office/powerpoint/2010/main" val="1940971961"/>
      </p:ext>
    </p:extLst>
  </p:cSld>
  <p:clrMap bg1="lt1" tx1="dk1" bg2="lt2" tx2="dk2" accent1="accent1" accent2="accent2" accent3="accent3" accent4="accent4" accent5="accent5" accent6="accent6" hlink="hlink" folHlink="folHlink"/>
  <p:notesStyle>
    <a:lvl1pPr marL="0" algn="l" defTabSz="820583" rtl="0" eaLnBrk="1" latinLnBrk="0" hangingPunct="1">
      <a:defRPr sz="1077" kern="1200">
        <a:solidFill>
          <a:schemeClr val="tx1"/>
        </a:solidFill>
        <a:latin typeface="+mn-lt"/>
        <a:ea typeface="+mn-ea"/>
        <a:cs typeface="+mn-cs"/>
      </a:defRPr>
    </a:lvl1pPr>
    <a:lvl2pPr marL="410291" algn="l" defTabSz="820583" rtl="0" eaLnBrk="1" latinLnBrk="0" hangingPunct="1">
      <a:defRPr sz="1077" kern="1200">
        <a:solidFill>
          <a:schemeClr val="tx1"/>
        </a:solidFill>
        <a:latin typeface="+mn-lt"/>
        <a:ea typeface="+mn-ea"/>
        <a:cs typeface="+mn-cs"/>
      </a:defRPr>
    </a:lvl2pPr>
    <a:lvl3pPr marL="820583" algn="l" defTabSz="820583" rtl="0" eaLnBrk="1" latinLnBrk="0" hangingPunct="1">
      <a:defRPr sz="1077" kern="1200">
        <a:solidFill>
          <a:schemeClr val="tx1"/>
        </a:solidFill>
        <a:latin typeface="+mn-lt"/>
        <a:ea typeface="+mn-ea"/>
        <a:cs typeface="+mn-cs"/>
      </a:defRPr>
    </a:lvl3pPr>
    <a:lvl4pPr marL="1230874" algn="l" defTabSz="820583" rtl="0" eaLnBrk="1" latinLnBrk="0" hangingPunct="1">
      <a:defRPr sz="1077" kern="1200">
        <a:solidFill>
          <a:schemeClr val="tx1"/>
        </a:solidFill>
        <a:latin typeface="+mn-lt"/>
        <a:ea typeface="+mn-ea"/>
        <a:cs typeface="+mn-cs"/>
      </a:defRPr>
    </a:lvl4pPr>
    <a:lvl5pPr marL="1641165" algn="l" defTabSz="820583" rtl="0" eaLnBrk="1" latinLnBrk="0" hangingPunct="1">
      <a:defRPr sz="1077" kern="1200">
        <a:solidFill>
          <a:schemeClr val="tx1"/>
        </a:solidFill>
        <a:latin typeface="+mn-lt"/>
        <a:ea typeface="+mn-ea"/>
        <a:cs typeface="+mn-cs"/>
      </a:defRPr>
    </a:lvl5pPr>
    <a:lvl6pPr marL="2051456" algn="l" defTabSz="820583" rtl="0" eaLnBrk="1" latinLnBrk="0" hangingPunct="1">
      <a:defRPr sz="1077" kern="1200">
        <a:solidFill>
          <a:schemeClr val="tx1"/>
        </a:solidFill>
        <a:latin typeface="+mn-lt"/>
        <a:ea typeface="+mn-ea"/>
        <a:cs typeface="+mn-cs"/>
      </a:defRPr>
    </a:lvl6pPr>
    <a:lvl7pPr marL="2461748" algn="l" defTabSz="820583" rtl="0" eaLnBrk="1" latinLnBrk="0" hangingPunct="1">
      <a:defRPr sz="1077" kern="1200">
        <a:solidFill>
          <a:schemeClr val="tx1"/>
        </a:solidFill>
        <a:latin typeface="+mn-lt"/>
        <a:ea typeface="+mn-ea"/>
        <a:cs typeface="+mn-cs"/>
      </a:defRPr>
    </a:lvl7pPr>
    <a:lvl8pPr marL="2872039" algn="l" defTabSz="820583" rtl="0" eaLnBrk="1" latinLnBrk="0" hangingPunct="1">
      <a:defRPr sz="1077" kern="1200">
        <a:solidFill>
          <a:schemeClr val="tx1"/>
        </a:solidFill>
        <a:latin typeface="+mn-lt"/>
        <a:ea typeface="+mn-ea"/>
        <a:cs typeface="+mn-cs"/>
      </a:defRPr>
    </a:lvl8pPr>
    <a:lvl9pPr marL="3282330" algn="l" defTabSz="820583" rtl="0" eaLnBrk="1" latinLnBrk="0" hangingPunct="1">
      <a:defRPr sz="107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3</a:t>
            </a:fld>
            <a:endParaRPr lang="es-MX"/>
          </a:p>
        </p:txBody>
      </p:sp>
    </p:spTree>
    <p:extLst>
      <p:ext uri="{BB962C8B-B14F-4D97-AF65-F5344CB8AC3E}">
        <p14:creationId xmlns:p14="http://schemas.microsoft.com/office/powerpoint/2010/main" val="4065970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4</a:t>
            </a:fld>
            <a:endParaRPr lang="es-MX"/>
          </a:p>
        </p:txBody>
      </p:sp>
    </p:spTree>
    <p:extLst>
      <p:ext uri="{BB962C8B-B14F-4D97-AF65-F5344CB8AC3E}">
        <p14:creationId xmlns:p14="http://schemas.microsoft.com/office/powerpoint/2010/main" val="2225869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14</a:t>
            </a:fld>
            <a:endParaRPr lang="es-MX"/>
          </a:p>
        </p:txBody>
      </p:sp>
    </p:spTree>
    <p:extLst>
      <p:ext uri="{BB962C8B-B14F-4D97-AF65-F5344CB8AC3E}">
        <p14:creationId xmlns:p14="http://schemas.microsoft.com/office/powerpoint/2010/main" val="3607493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15</a:t>
            </a:fld>
            <a:endParaRPr lang="es-MX"/>
          </a:p>
        </p:txBody>
      </p:sp>
    </p:spTree>
    <p:extLst>
      <p:ext uri="{BB962C8B-B14F-4D97-AF65-F5344CB8AC3E}">
        <p14:creationId xmlns:p14="http://schemas.microsoft.com/office/powerpoint/2010/main" val="2554248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23</a:t>
            </a:fld>
            <a:endParaRPr lang="es-MX"/>
          </a:p>
        </p:txBody>
      </p:sp>
    </p:spTree>
    <p:extLst>
      <p:ext uri="{BB962C8B-B14F-4D97-AF65-F5344CB8AC3E}">
        <p14:creationId xmlns:p14="http://schemas.microsoft.com/office/powerpoint/2010/main" val="3576569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24</a:t>
            </a:fld>
            <a:endParaRPr lang="es-MX"/>
          </a:p>
        </p:txBody>
      </p:sp>
    </p:spTree>
    <p:extLst>
      <p:ext uri="{BB962C8B-B14F-4D97-AF65-F5344CB8AC3E}">
        <p14:creationId xmlns:p14="http://schemas.microsoft.com/office/powerpoint/2010/main" val="4013806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31</a:t>
            </a:fld>
            <a:endParaRPr lang="es-MX"/>
          </a:p>
        </p:txBody>
      </p:sp>
    </p:spTree>
    <p:extLst>
      <p:ext uri="{BB962C8B-B14F-4D97-AF65-F5344CB8AC3E}">
        <p14:creationId xmlns:p14="http://schemas.microsoft.com/office/powerpoint/2010/main" val="2165294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32</a:t>
            </a:fld>
            <a:endParaRPr lang="es-MX"/>
          </a:p>
        </p:txBody>
      </p:sp>
    </p:spTree>
    <p:extLst>
      <p:ext uri="{BB962C8B-B14F-4D97-AF65-F5344CB8AC3E}">
        <p14:creationId xmlns:p14="http://schemas.microsoft.com/office/powerpoint/2010/main" val="35142996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3" name="Imagen 2" descr="Grupo de personas posando para una foto&#10;&#10;Descripción generada automáticamente">
            <a:extLst>
              <a:ext uri="{FF2B5EF4-FFF2-40B4-BE49-F238E27FC236}">
                <a16:creationId xmlns:a16="http://schemas.microsoft.com/office/drawing/2014/main" id="{863158B4-5A19-4556-A5D5-EC49902121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ortada">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BC2D8E6-CF82-436E-A820-5EA7E02E03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142"/>
            <a:ext cx="9144000" cy="6855714"/>
          </a:xfrm>
          <a:prstGeom prst="rect">
            <a:avLst/>
          </a:prstGeom>
        </p:spPr>
      </p:pic>
      <p:sp>
        <p:nvSpPr>
          <p:cNvPr id="2" name="Holder 2"/>
          <p:cNvSpPr>
            <a:spLocks noGrp="1"/>
          </p:cNvSpPr>
          <p:nvPr>
            <p:ph type="title" hasCustomPrompt="1"/>
          </p:nvPr>
        </p:nvSpPr>
        <p:spPr>
          <a:xfrm>
            <a:off x="727439" y="2158100"/>
            <a:ext cx="4017818" cy="504265"/>
          </a:xfrm>
          <a:prstGeom prst="rect">
            <a:avLst/>
          </a:prstGeom>
        </p:spPr>
        <p:txBody>
          <a:bodyPr lIns="0" tIns="0" rIns="0" bIns="0"/>
          <a:lstStyle>
            <a:lvl1pPr algn="ctr">
              <a:defRPr sz="3177" b="1" i="0">
                <a:solidFill>
                  <a:schemeClr val="bg1"/>
                </a:solidFill>
                <a:latin typeface="Montserrat"/>
                <a:cs typeface="Montserrat"/>
              </a:defRPr>
            </a:lvl1pPr>
          </a:lstStyle>
          <a:p>
            <a:r>
              <a:rPr lang="es-MX" dirty="0"/>
              <a:t>Nombre del curso</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cion">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6553424-E53D-1912-B610-ABE1CE3EBF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jercicio mental">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5EFCD56-C4FE-59CF-96D8-B0AA41A445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a:extLst>
              <a:ext uri="{FF2B5EF4-FFF2-40B4-BE49-F238E27FC236}">
                <a16:creationId xmlns:a16="http://schemas.microsoft.com/office/drawing/2014/main" id="{3BD01B07-15C8-49B5-972E-E2DC06A7772B}"/>
              </a:ext>
            </a:extLst>
          </p:cNvPr>
          <p:cNvSpPr/>
          <p:nvPr userDrawn="1"/>
        </p:nvSpPr>
        <p:spPr>
          <a:xfrm>
            <a:off x="1866900" y="1805780"/>
            <a:ext cx="5410200" cy="3810000"/>
          </a:xfrm>
          <a:prstGeom prst="rect">
            <a:avLst/>
          </a:prstGeom>
          <a:solidFill>
            <a:schemeClr val="bg1"/>
          </a:solidFill>
          <a:ln>
            <a:noFill/>
          </a:ln>
          <a:effectLst>
            <a:outerShdw blurRad="254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06800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plicacion">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ED2F1C2-2771-F074-0094-B8D256D57D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7F909026-F850-4398-B862-7954E591D727}"/>
              </a:ext>
            </a:extLst>
          </p:cNvPr>
          <p:cNvSpPr>
            <a:spLocks noGrp="1"/>
          </p:cNvSpPr>
          <p:nvPr>
            <p:ph type="title"/>
          </p:nvPr>
        </p:nvSpPr>
        <p:spPr>
          <a:xfrm>
            <a:off x="533400" y="1143000"/>
            <a:ext cx="7467600" cy="5181600"/>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793896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da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C77BA12-C19E-6177-E3DE-887AB296FF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364F3FF5-18E6-430E-BB62-4B3E47978E21}"/>
              </a:ext>
            </a:extLst>
          </p:cNvPr>
          <p:cNvSpPr>
            <a:spLocks noGrp="1"/>
          </p:cNvSpPr>
          <p:nvPr>
            <p:ph type="title"/>
          </p:nvPr>
        </p:nvSpPr>
        <p:spPr>
          <a:xfrm>
            <a:off x="381000" y="1143000"/>
            <a:ext cx="7620000" cy="5334000"/>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601919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Activida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3FF5396-91CD-ABEB-FD34-58537E8A9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927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B5987F-5F29-3CEE-75F3-9A84DF418B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2816AC65-5743-4CB1-B53E-B08C9811667F}"/>
              </a:ext>
            </a:extLst>
          </p:cNvPr>
          <p:cNvSpPr>
            <a:spLocks noGrp="1"/>
          </p:cNvSpPr>
          <p:nvPr>
            <p:ph type="title"/>
          </p:nvPr>
        </p:nvSpPr>
        <p:spPr>
          <a:xfrm>
            <a:off x="533400" y="1219199"/>
            <a:ext cx="7543800" cy="5236533"/>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590997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6096000" y="6656295"/>
            <a:ext cx="2918690" cy="108619"/>
          </a:xfrm>
          <a:prstGeom prst="rect">
            <a:avLst/>
          </a:prstGeom>
        </p:spPr>
        <p:txBody>
          <a:bodyPr wrap="square" lIns="0" tIns="0" rIns="0" bIns="0">
            <a:spAutoFit/>
          </a:bodyPr>
          <a:lstStyle>
            <a:lvl1pPr>
              <a:defRPr sz="706" b="0" i="0">
                <a:solidFill>
                  <a:schemeClr val="bg1">
                    <a:lumMod val="65000"/>
                  </a:schemeClr>
                </a:solidFill>
                <a:latin typeface="Montserrat SemiBold"/>
                <a:cs typeface="Montserrat SemiBold"/>
              </a:defRPr>
            </a:lvl1pPr>
          </a:lstStyle>
          <a:p>
            <a:pPr marL="11206">
              <a:spcBef>
                <a:spcPts val="66"/>
              </a:spcBef>
            </a:pPr>
            <a:r>
              <a:rPr lang="es-ES" spc="-4"/>
              <a:t>Derechos</a:t>
            </a:r>
            <a:r>
              <a:rPr lang="es-ES" spc="4"/>
              <a:t> </a:t>
            </a:r>
            <a:r>
              <a:rPr lang="es-ES"/>
              <a:t>de</a:t>
            </a:r>
            <a:r>
              <a:rPr lang="es-ES" spc="9"/>
              <a:t> </a:t>
            </a:r>
            <a:r>
              <a:rPr lang="es-ES" spc="-4"/>
              <a:t>Autor</a:t>
            </a:r>
            <a:r>
              <a:rPr lang="es-ES" spc="9"/>
              <a:t> </a:t>
            </a:r>
            <a:r>
              <a:rPr lang="es-ES" spc="-4"/>
              <a:t>Reservados.</a:t>
            </a:r>
            <a:r>
              <a:rPr lang="es-ES" spc="9"/>
              <a:t> </a:t>
            </a:r>
            <a:r>
              <a:rPr lang="es-ES" spc="-4"/>
              <a:t>UNIVERSIDAD</a:t>
            </a:r>
            <a:r>
              <a:rPr lang="es-ES" spc="4"/>
              <a:t> </a:t>
            </a:r>
            <a:r>
              <a:rPr lang="es-ES" spc="-4"/>
              <a:t>TECMILENIO®</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9" r:id="rId4"/>
    <p:sldLayoutId id="2147483666" r:id="rId5"/>
    <p:sldLayoutId id="2147483667" r:id="rId6"/>
    <p:sldLayoutId id="2147483670"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hyperlink" Target="https://youtu.be/zmGogSbH5FQ"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629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Clasificación del riesgo de los fondos.</a:t>
            </a:r>
          </a:p>
        </p:txBody>
      </p:sp>
      <p:pic>
        <p:nvPicPr>
          <p:cNvPr id="3" name="Imagen 2">
            <a:extLst>
              <a:ext uri="{FF2B5EF4-FFF2-40B4-BE49-F238E27FC236}">
                <a16:creationId xmlns:a16="http://schemas.microsoft.com/office/drawing/2014/main" id="{C0078C36-8066-1F45-B7BF-A423B0250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212" y="1524000"/>
            <a:ext cx="4981575" cy="2143141"/>
          </a:xfrm>
          <a:prstGeom prst="rect">
            <a:avLst/>
          </a:prstGeom>
        </p:spPr>
      </p:pic>
      <p:pic>
        <p:nvPicPr>
          <p:cNvPr id="18" name="Imagen 17">
            <a:extLst>
              <a:ext uri="{FF2B5EF4-FFF2-40B4-BE49-F238E27FC236}">
                <a16:creationId xmlns:a16="http://schemas.microsoft.com/office/drawing/2014/main" id="{7A4FF43C-85B0-2C41-B205-3ABDCAF69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1211" y="3862612"/>
            <a:ext cx="4981576" cy="2458014"/>
          </a:xfrm>
          <a:prstGeom prst="rect">
            <a:avLst/>
          </a:prstGeom>
        </p:spPr>
      </p:pic>
    </p:spTree>
    <p:extLst>
      <p:ext uri="{BB962C8B-B14F-4D97-AF65-F5344CB8AC3E}">
        <p14:creationId xmlns:p14="http://schemas.microsoft.com/office/powerpoint/2010/main" val="3776442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Cálculo del rendimiento de las sociedades de inversión</a:t>
            </a:r>
          </a:p>
        </p:txBody>
      </p:sp>
      <p:sp>
        <p:nvSpPr>
          <p:cNvPr id="25" name="CuadroTexto 24">
            <a:extLst>
              <a:ext uri="{FF2B5EF4-FFF2-40B4-BE49-F238E27FC236}">
                <a16:creationId xmlns:a16="http://schemas.microsoft.com/office/drawing/2014/main" id="{432F39D1-CD9E-824C-AB78-4953FCFE4D73}"/>
              </a:ext>
            </a:extLst>
          </p:cNvPr>
          <p:cNvSpPr txBox="1"/>
          <p:nvPr/>
        </p:nvSpPr>
        <p:spPr>
          <a:xfrm>
            <a:off x="533400" y="2286000"/>
            <a:ext cx="4038600" cy="738664"/>
          </a:xfrm>
          <a:prstGeom prst="rect">
            <a:avLst/>
          </a:prstGeom>
          <a:noFill/>
        </p:spPr>
        <p:txBody>
          <a:bodyPr wrap="square">
            <a:spAutoFit/>
          </a:bodyPr>
          <a:lstStyle/>
          <a:p>
            <a:r>
              <a:rPr lang="es-MX" sz="1400" b="0" i="0" spc="-30" dirty="0">
                <a:solidFill>
                  <a:srgbClr val="333333"/>
                </a:solidFill>
                <a:effectLst/>
                <a:latin typeface="+mj-lt"/>
              </a:rPr>
              <a:t>Se genera después del pago de comisiones</a:t>
            </a:r>
            <a:r>
              <a:rPr lang="es-MX" sz="1400" b="0" i="0" dirty="0">
                <a:solidFill>
                  <a:srgbClr val="333333"/>
                </a:solidFill>
                <a:effectLst/>
                <a:latin typeface="+mj-lt"/>
              </a:rPr>
              <a:t>, costos de transacción e impuestos y se calcula de la siguiente manera:</a:t>
            </a:r>
            <a:endParaRPr lang="es-MX" sz="1400" dirty="0">
              <a:latin typeface="+mj-lt"/>
            </a:endParaRPr>
          </a:p>
        </p:txBody>
      </p:sp>
      <p:sp>
        <p:nvSpPr>
          <p:cNvPr id="26" name="CuadroTexto 25">
            <a:extLst>
              <a:ext uri="{FF2B5EF4-FFF2-40B4-BE49-F238E27FC236}">
                <a16:creationId xmlns:a16="http://schemas.microsoft.com/office/drawing/2014/main" id="{5EE99214-1CAC-4446-9088-9AA4A9F545A1}"/>
              </a:ext>
            </a:extLst>
          </p:cNvPr>
          <p:cNvSpPr txBox="1"/>
          <p:nvPr/>
        </p:nvSpPr>
        <p:spPr>
          <a:xfrm>
            <a:off x="533400" y="1764268"/>
            <a:ext cx="4572000" cy="307777"/>
          </a:xfrm>
          <a:prstGeom prst="rect">
            <a:avLst/>
          </a:prstGeom>
          <a:noFill/>
        </p:spPr>
        <p:txBody>
          <a:bodyPr wrap="square">
            <a:spAutoFit/>
          </a:bodyPr>
          <a:lstStyle/>
          <a:p>
            <a:r>
              <a:rPr lang="es-MX" sz="1400" b="1" kern="0" dirty="0">
                <a:solidFill>
                  <a:sysClr val="windowText" lastClr="000000"/>
                </a:solidFill>
                <a:latin typeface="+mj-lt"/>
              </a:rPr>
              <a:t>Rendimiento efectivo</a:t>
            </a:r>
            <a:endParaRPr lang="es-MX" sz="1400" dirty="0"/>
          </a:p>
        </p:txBody>
      </p:sp>
      <p:sp>
        <p:nvSpPr>
          <p:cNvPr id="28" name="CuadroTexto 27">
            <a:extLst>
              <a:ext uri="{FF2B5EF4-FFF2-40B4-BE49-F238E27FC236}">
                <a16:creationId xmlns:a16="http://schemas.microsoft.com/office/drawing/2014/main" id="{F189A7D2-246B-1B4A-9B29-5A071E2CCC9A}"/>
              </a:ext>
            </a:extLst>
          </p:cNvPr>
          <p:cNvSpPr txBox="1"/>
          <p:nvPr/>
        </p:nvSpPr>
        <p:spPr>
          <a:xfrm>
            <a:off x="553329" y="3584367"/>
            <a:ext cx="4572000" cy="307777"/>
          </a:xfrm>
          <a:prstGeom prst="rect">
            <a:avLst/>
          </a:prstGeom>
          <a:noFill/>
        </p:spPr>
        <p:txBody>
          <a:bodyPr wrap="square">
            <a:spAutoFit/>
          </a:bodyPr>
          <a:lstStyle/>
          <a:p>
            <a:r>
              <a:rPr lang="es-MX" sz="1400" b="1" kern="0" dirty="0">
                <a:solidFill>
                  <a:sysClr val="windowText" lastClr="000000"/>
                </a:solidFill>
                <a:latin typeface="+mj-lt"/>
              </a:rPr>
              <a:t>Rendimiento anualizado</a:t>
            </a:r>
            <a:endParaRPr lang="es-MX" sz="1400" dirty="0"/>
          </a:p>
        </p:txBody>
      </p:sp>
      <p:sp>
        <p:nvSpPr>
          <p:cNvPr id="29" name="CuadroTexto 28">
            <a:extLst>
              <a:ext uri="{FF2B5EF4-FFF2-40B4-BE49-F238E27FC236}">
                <a16:creationId xmlns:a16="http://schemas.microsoft.com/office/drawing/2014/main" id="{367128FB-35F2-EB47-ACFB-692A981E7E76}"/>
              </a:ext>
            </a:extLst>
          </p:cNvPr>
          <p:cNvSpPr txBox="1"/>
          <p:nvPr/>
        </p:nvSpPr>
        <p:spPr>
          <a:xfrm>
            <a:off x="553329" y="4081153"/>
            <a:ext cx="4018671" cy="1169551"/>
          </a:xfrm>
          <a:prstGeom prst="rect">
            <a:avLst/>
          </a:prstGeom>
          <a:noFill/>
        </p:spPr>
        <p:txBody>
          <a:bodyPr wrap="square">
            <a:spAutoFit/>
          </a:bodyPr>
          <a:lstStyle/>
          <a:p>
            <a:r>
              <a:rPr lang="es-MX" sz="1400" b="0" i="0" dirty="0">
                <a:solidFill>
                  <a:srgbClr val="333333"/>
                </a:solidFill>
                <a:effectLst/>
                <a:latin typeface="+mj-lt"/>
              </a:rPr>
              <a:t>Como lo dice su mismo nombre, se da en </a:t>
            </a:r>
            <a:r>
              <a:rPr lang="es-MX" sz="1400" b="0" i="0" spc="-20" dirty="0">
                <a:solidFill>
                  <a:srgbClr val="333333"/>
                </a:solidFill>
                <a:effectLst/>
                <a:latin typeface="+mj-lt"/>
              </a:rPr>
              <a:t>un periodo de un año y se eleva para poder </a:t>
            </a:r>
            <a:r>
              <a:rPr lang="es-MX" sz="1400" b="0" i="0" spc="-60" dirty="0">
                <a:solidFill>
                  <a:srgbClr val="333333"/>
                </a:solidFill>
                <a:effectLst/>
                <a:latin typeface="+mj-lt"/>
              </a:rPr>
              <a:t>compararlo con rendimientos que se expresan </a:t>
            </a:r>
            <a:r>
              <a:rPr lang="es-MX" sz="1400" b="0" i="0" spc="-30" dirty="0">
                <a:solidFill>
                  <a:srgbClr val="333333"/>
                </a:solidFill>
                <a:effectLst/>
                <a:latin typeface="+mj-lt"/>
              </a:rPr>
              <a:t>en forma anual, calculándose de la siguiente </a:t>
            </a:r>
            <a:r>
              <a:rPr lang="es-MX" sz="1400" b="0" i="0" dirty="0">
                <a:solidFill>
                  <a:srgbClr val="333333"/>
                </a:solidFill>
                <a:effectLst/>
                <a:latin typeface="+mj-lt"/>
              </a:rPr>
              <a:t>manera:</a:t>
            </a:r>
            <a:endParaRPr lang="es-MX" sz="1400" dirty="0">
              <a:latin typeface="+mj-lt"/>
            </a:endParaRPr>
          </a:p>
        </p:txBody>
      </p:sp>
      <p:pic>
        <p:nvPicPr>
          <p:cNvPr id="3" name="Imagen 2">
            <a:extLst>
              <a:ext uri="{FF2B5EF4-FFF2-40B4-BE49-F238E27FC236}">
                <a16:creationId xmlns:a16="http://schemas.microsoft.com/office/drawing/2014/main" id="{52988DC2-A68F-7346-881E-1BC77827E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3843" y="1516101"/>
            <a:ext cx="4013200" cy="2222500"/>
          </a:xfrm>
          <a:prstGeom prst="rect">
            <a:avLst/>
          </a:prstGeom>
        </p:spPr>
      </p:pic>
      <p:pic>
        <p:nvPicPr>
          <p:cNvPr id="6" name="Imagen 5">
            <a:extLst>
              <a:ext uri="{FF2B5EF4-FFF2-40B4-BE49-F238E27FC236}">
                <a16:creationId xmlns:a16="http://schemas.microsoft.com/office/drawing/2014/main" id="{23C72CB8-2B7D-7842-9604-B6CB0DA18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5082" y="3882421"/>
            <a:ext cx="5041900" cy="2222500"/>
          </a:xfrm>
          <a:prstGeom prst="rect">
            <a:avLst/>
          </a:prstGeom>
        </p:spPr>
      </p:pic>
    </p:spTree>
    <p:extLst>
      <p:ext uri="{BB962C8B-B14F-4D97-AF65-F5344CB8AC3E}">
        <p14:creationId xmlns:p14="http://schemas.microsoft.com/office/powerpoint/2010/main" val="3363470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3970650"/>
            <a:ext cx="8077200" cy="906150"/>
          </a:xfrm>
          <a:prstGeom prst="rect">
            <a:avLst/>
          </a:prstGeom>
        </p:spPr>
        <p:txBody>
          <a:bodyPr/>
          <a:lstStyle>
            <a:lvl1pPr>
              <a:defRPr>
                <a:latin typeface="+mj-lt"/>
                <a:ea typeface="+mj-ea"/>
                <a:cs typeface="+mj-cs"/>
              </a:defRPr>
            </a:lvl1pPr>
          </a:lstStyle>
          <a:p>
            <a:r>
              <a:rPr lang="es-MX" sz="1400" dirty="0">
                <a:solidFill>
                  <a:srgbClr val="333333"/>
                </a:solidFill>
              </a:rPr>
              <a:t>Las Sociedades de Inversión conectan a las empresas y organizaciones (demandantes de dinero), las cuales necesitan dinero para invertir en activos que generen desarrollo y </a:t>
            </a:r>
            <a:r>
              <a:rPr lang="es-MX" sz="1400" spc="-20" dirty="0">
                <a:solidFill>
                  <a:srgbClr val="333333"/>
                </a:solidFill>
              </a:rPr>
              <a:t>crecimiento económico, con los pequeños y medianos ahorradores (oferentes de recursos), </a:t>
            </a:r>
            <a:r>
              <a:rPr lang="es-MX" sz="1400" dirty="0">
                <a:solidFill>
                  <a:srgbClr val="333333"/>
                </a:solidFill>
              </a:rPr>
              <a:t>quienes tendrían un fácil acceso al mercado de valores en condiciones favorables sin importar el monto de los recursos aportados. Todo esto bajo el criterio de diversificación de riesgos y obtención de rendimientos atractivos.</a:t>
            </a:r>
            <a:endParaRPr lang="es-MX" sz="1400" dirty="0"/>
          </a:p>
        </p:txBody>
      </p:sp>
      <p:pic>
        <p:nvPicPr>
          <p:cNvPr id="12" name="Picture 4">
            <a:extLst>
              <a:ext uri="{FF2B5EF4-FFF2-40B4-BE49-F238E27FC236}">
                <a16:creationId xmlns:a16="http://schemas.microsoft.com/office/drawing/2014/main" id="{0EACB3CF-C1C5-3E43-814A-B8850DEA74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784" b="29558"/>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387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42DA76-1E93-4B8B-B8D4-AC54621293F5}"/>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A6A5458D-EB75-9A44-8AEF-EFA48FD80B18}"/>
              </a:ext>
            </a:extLst>
          </p:cNvPr>
          <p:cNvSpPr txBox="1"/>
          <p:nvPr/>
        </p:nvSpPr>
        <p:spPr>
          <a:xfrm>
            <a:off x="746443" y="1104900"/>
            <a:ext cx="3581400" cy="1600438"/>
          </a:xfrm>
          <a:prstGeom prst="rect">
            <a:avLst/>
          </a:prstGeom>
          <a:noFill/>
        </p:spPr>
        <p:txBody>
          <a:bodyPr wrap="square">
            <a:spAutoFit/>
          </a:bodyPr>
          <a:lstStyle/>
          <a:p>
            <a:r>
              <a:rPr lang="es-MX" sz="1400" b="1" dirty="0">
                <a:solidFill>
                  <a:srgbClr val="2BA645"/>
                </a:solidFill>
              </a:rPr>
              <a:t>1. </a:t>
            </a:r>
            <a:r>
              <a:rPr lang="es-MX" sz="1400" dirty="0"/>
              <a:t>Reúnete con tus compañeros y construyan la definición de que son las sociedades de inversión y enlisten sus principales acciones a realizar.</a:t>
            </a:r>
          </a:p>
          <a:p>
            <a:endParaRPr lang="es-MX" sz="1400" dirty="0"/>
          </a:p>
          <a:p>
            <a:r>
              <a:rPr lang="es-MX" sz="1400" b="1" dirty="0">
                <a:solidFill>
                  <a:srgbClr val="2BA645"/>
                </a:solidFill>
              </a:rPr>
              <a:t>2. </a:t>
            </a:r>
            <a:r>
              <a:rPr lang="es-MX" sz="1400" dirty="0"/>
              <a:t>Discutan posteriormente con los demás miembros.</a:t>
            </a:r>
          </a:p>
        </p:txBody>
      </p:sp>
      <p:pic>
        <p:nvPicPr>
          <p:cNvPr id="10" name="Imagen 9">
            <a:extLst>
              <a:ext uri="{FF2B5EF4-FFF2-40B4-BE49-F238E27FC236}">
                <a16:creationId xmlns:a16="http://schemas.microsoft.com/office/drawing/2014/main" id="{07507D59-93CA-1F4F-A1BF-DC302A46D733}"/>
              </a:ext>
            </a:extLst>
          </p:cNvPr>
          <p:cNvPicPr>
            <a:picLocks noChangeAspect="1"/>
          </p:cNvPicPr>
          <p:nvPr/>
        </p:nvPicPr>
        <p:blipFill>
          <a:blip r:embed="rId2">
            <a:extLst>
              <a:ext uri="{28A0092B-C50C-407E-A947-70E740481C1C}">
                <a14:useLocalDpi xmlns:a14="http://schemas.microsoft.com/office/drawing/2010/main" val="0"/>
              </a:ext>
            </a:extLst>
          </a:blip>
          <a:srcRect l="17086" r="17086"/>
          <a:stretch/>
        </p:blipFill>
        <p:spPr>
          <a:xfrm>
            <a:off x="4554254" y="1104900"/>
            <a:ext cx="4589745" cy="4648200"/>
          </a:xfrm>
          <a:prstGeom prst="rect">
            <a:avLst/>
          </a:prstGeom>
        </p:spPr>
      </p:pic>
    </p:spTree>
    <p:extLst>
      <p:ext uri="{BB962C8B-B14F-4D97-AF65-F5344CB8AC3E}">
        <p14:creationId xmlns:p14="http://schemas.microsoft.com/office/powerpoint/2010/main" val="500685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533399" y="3664101"/>
            <a:ext cx="4343401" cy="830997"/>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10. Riesgos en el fondo de inversión</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Inversión en el mercado financiero.</a:t>
            </a:r>
          </a:p>
        </p:txBody>
      </p:sp>
    </p:spTree>
    <p:extLst>
      <p:ext uri="{BB962C8B-B14F-4D97-AF65-F5344CB8AC3E}">
        <p14:creationId xmlns:p14="http://schemas.microsoft.com/office/powerpoint/2010/main" val="1218297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8" y="1115551"/>
            <a:ext cx="3679862" cy="3989849"/>
          </a:xfrm>
          <a:prstGeom prst="rect">
            <a:avLst/>
          </a:prstGeom>
        </p:spPr>
        <p:txBody>
          <a:bodyPr/>
          <a:lstStyle/>
          <a:p>
            <a:pPr algn="l"/>
            <a:r>
              <a:rPr lang="es-MX" sz="1400" dirty="0">
                <a:solidFill>
                  <a:srgbClr val="333333"/>
                </a:solidFill>
              </a:rPr>
              <a:t>El riesgo es algo implícito en cada actividad realizada, y el proceso de toma de decisiones en los mercados financieros no son la excepción. Todos los instrumentos financieros están expuestos al riesgo, por ejemplo, el no sistemático es aquel que conlleva a la industria en la que se mueven, y el sistemático se relaciona directamente con factores económicos, políticos y sociales y que afectan los resultados de dichos instrumentos.</a:t>
            </a:r>
            <a:endParaRPr lang="es-MX" sz="1400" dirty="0"/>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rotWithShape="1">
          <a:blip r:embed="rId3">
            <a:extLst>
              <a:ext uri="{28A0092B-C50C-407E-A947-70E740481C1C}">
                <a14:useLocalDpi xmlns:a14="http://schemas.microsoft.com/office/drawing/2010/main" val="0"/>
              </a:ext>
            </a:extLst>
          </a:blip>
          <a:srcRect l="24510" r="16666"/>
          <a:stretch/>
        </p:blipFill>
        <p:spPr>
          <a:xfrm>
            <a:off x="0" y="1066800"/>
            <a:ext cx="4572000" cy="5181600"/>
          </a:xfrm>
          <a:prstGeom prst="rect">
            <a:avLst/>
          </a:prstGeom>
        </p:spPr>
      </p:pic>
    </p:spTree>
    <p:extLst>
      <p:ext uri="{BB962C8B-B14F-4D97-AF65-F5344CB8AC3E}">
        <p14:creationId xmlns:p14="http://schemas.microsoft.com/office/powerpoint/2010/main" val="3092987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92D5FA0F-CF92-1C40-8851-25F6D4B0A2EE}"/>
              </a:ext>
            </a:extLst>
          </p:cNvPr>
          <p:cNvSpPr txBox="1">
            <a:spLocks/>
          </p:cNvSpPr>
          <p:nvPr/>
        </p:nvSpPr>
        <p:spPr>
          <a:xfrm>
            <a:off x="533400" y="1600200"/>
            <a:ext cx="4038600" cy="358583"/>
          </a:xfrm>
          <a:prstGeom prst="rect">
            <a:avLst/>
          </a:prstGeom>
        </p:spPr>
        <p:txBody>
          <a:bodyPr lIns="91440" tIns="45720" rIns="91440" bIns="45720" anchor="t"/>
          <a:lstStyle>
            <a:lvl1pPr>
              <a:defRPr>
                <a:latin typeface="+mj-lt"/>
                <a:ea typeface="+mj-ea"/>
                <a:cs typeface="+mj-cs"/>
              </a:defRPr>
            </a:lvl1pPr>
          </a:lstStyle>
          <a:p>
            <a:r>
              <a:rPr lang="es-MX" sz="1400" dirty="0">
                <a:solidFill>
                  <a:srgbClr val="333333"/>
                </a:solidFill>
              </a:rPr>
              <a:t>El riesgo financiero es la probabilidad de una variación negativa en el rendimiento </a:t>
            </a:r>
            <a:r>
              <a:rPr lang="es-MX" sz="1400" spc="-80" dirty="0">
                <a:solidFill>
                  <a:srgbClr val="333333"/>
                </a:solidFill>
              </a:rPr>
              <a:t>esperado debido a los cambios en las variables </a:t>
            </a:r>
            <a:r>
              <a:rPr lang="es-MX" sz="1400" dirty="0">
                <a:solidFill>
                  <a:srgbClr val="333333"/>
                </a:solidFill>
              </a:rPr>
              <a:t>económicas y financieras como las tasas de interés, el precio de los valores e instrumentos, la paridad del tipo de </a:t>
            </a:r>
            <a:r>
              <a:rPr lang="es-MX" sz="1400" spc="-50" dirty="0">
                <a:solidFill>
                  <a:srgbClr val="333333"/>
                </a:solidFill>
              </a:rPr>
              <a:t>cambio o una baja en la calificación otorgada </a:t>
            </a:r>
            <a:r>
              <a:rPr lang="es-MX" sz="1400" dirty="0">
                <a:solidFill>
                  <a:srgbClr val="333333"/>
                </a:solidFill>
              </a:rPr>
              <a:t>a los emisores del instrumento.</a:t>
            </a:r>
            <a:endParaRPr lang="es-MX" sz="1400" dirty="0"/>
          </a:p>
          <a:p>
            <a:pPr defTabSz="914400"/>
            <a:br>
              <a:rPr lang="es-MX" sz="1400" kern="0" dirty="0">
                <a:solidFill>
                  <a:sysClr val="windowText" lastClr="000000"/>
                </a:solidFill>
              </a:rPr>
            </a:br>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br>
              <a:rPr lang="es-MX" sz="1400" kern="0" dirty="0">
                <a:solidFill>
                  <a:sysClr val="windowText" lastClr="000000"/>
                </a:solidFill>
              </a:rPr>
            </a:br>
            <a:endParaRPr lang="es-MX" sz="1400" kern="0" dirty="0">
              <a:solidFill>
                <a:sysClr val="windowText" lastClr="000000"/>
              </a:solidFill>
            </a:endParaRPr>
          </a:p>
        </p:txBody>
      </p:sp>
      <p:pic>
        <p:nvPicPr>
          <p:cNvPr id="5" name="Imagen 4">
            <a:extLst>
              <a:ext uri="{FF2B5EF4-FFF2-40B4-BE49-F238E27FC236}">
                <a16:creationId xmlns:a16="http://schemas.microsoft.com/office/drawing/2014/main" id="{709EF857-A1ED-A140-A748-856B71F80220}"/>
              </a:ext>
            </a:extLst>
          </p:cNvPr>
          <p:cNvPicPr>
            <a:picLocks noChangeAspect="1"/>
          </p:cNvPicPr>
          <p:nvPr/>
        </p:nvPicPr>
        <p:blipFill rotWithShape="1">
          <a:blip r:embed="rId2">
            <a:extLst>
              <a:ext uri="{28A0092B-C50C-407E-A947-70E740481C1C}">
                <a14:useLocalDpi xmlns:a14="http://schemas.microsoft.com/office/drawing/2010/main" val="0"/>
              </a:ext>
            </a:extLst>
          </a:blip>
          <a:srcRect l="6076" t="-1061" r="44198" b="1061"/>
          <a:stretch/>
        </p:blipFill>
        <p:spPr>
          <a:xfrm>
            <a:off x="4572000" y="1088020"/>
            <a:ext cx="4572000" cy="5181600"/>
          </a:xfrm>
          <a:prstGeom prst="rect">
            <a:avLst/>
          </a:prstGeom>
        </p:spPr>
      </p:pic>
    </p:spTree>
    <p:extLst>
      <p:ext uri="{BB962C8B-B14F-4D97-AF65-F5344CB8AC3E}">
        <p14:creationId xmlns:p14="http://schemas.microsoft.com/office/powerpoint/2010/main" val="986713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a16="http://schemas.microsoft.com/office/drawing/2014/main" id="{A6559560-34F4-4A4E-9CED-622D4F2296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 y="1295400"/>
            <a:ext cx="7734300" cy="4660900"/>
          </a:xfrm>
          <a:prstGeom prst="rect">
            <a:avLst/>
          </a:prstGeom>
        </p:spPr>
      </p:pic>
    </p:spTree>
    <p:extLst>
      <p:ext uri="{BB962C8B-B14F-4D97-AF65-F5344CB8AC3E}">
        <p14:creationId xmlns:p14="http://schemas.microsoft.com/office/powerpoint/2010/main" val="2173951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6" name="Título 1">
            <a:extLst>
              <a:ext uri="{FF2B5EF4-FFF2-40B4-BE49-F238E27FC236}">
                <a16:creationId xmlns:a16="http://schemas.microsoft.com/office/drawing/2014/main" id="{30FD648C-4CFF-E24C-8FB7-C69F528D9004}"/>
              </a:ext>
            </a:extLst>
          </p:cNvPr>
          <p:cNvSpPr txBox="1">
            <a:spLocks/>
          </p:cNvSpPr>
          <p:nvPr/>
        </p:nvSpPr>
        <p:spPr>
          <a:xfrm>
            <a:off x="533400" y="1600200"/>
            <a:ext cx="8077200" cy="364499"/>
          </a:xfrm>
          <a:prstGeom prst="rect">
            <a:avLst/>
          </a:prstGeom>
        </p:spPr>
        <p:txBody>
          <a:bodyPr/>
          <a:lstStyle>
            <a:lvl1pPr>
              <a:defRPr>
                <a:latin typeface="+mj-lt"/>
                <a:ea typeface="+mj-ea"/>
                <a:cs typeface="+mj-cs"/>
              </a:defRPr>
            </a:lvl1pPr>
          </a:lstStyle>
          <a:p>
            <a:pPr algn="just"/>
            <a:r>
              <a:rPr lang="es-MX" sz="1400" dirty="0">
                <a:solidFill>
                  <a:srgbClr val="333333"/>
                </a:solidFill>
              </a:rPr>
              <a:t>El grado de volatilidad existente en un fondo de inversión determina factores como el rendimiento y las pérdidas potenciales.</a:t>
            </a:r>
            <a:endParaRPr lang="es-MX" sz="1400" dirty="0"/>
          </a:p>
        </p:txBody>
      </p:sp>
      <p:sp>
        <p:nvSpPr>
          <p:cNvPr id="21" name="CuadroTexto 20">
            <a:extLst>
              <a:ext uri="{FF2B5EF4-FFF2-40B4-BE49-F238E27FC236}">
                <a16:creationId xmlns:a16="http://schemas.microsoft.com/office/drawing/2014/main" id="{C2A8947B-F877-CF43-B5F3-C15FDF7F84C2}"/>
              </a:ext>
            </a:extLst>
          </p:cNvPr>
          <p:cNvSpPr txBox="1"/>
          <p:nvPr/>
        </p:nvSpPr>
        <p:spPr>
          <a:xfrm>
            <a:off x="1886240" y="5867400"/>
            <a:ext cx="4572000" cy="523220"/>
          </a:xfrm>
          <a:prstGeom prst="rect">
            <a:avLst/>
          </a:prstGeom>
          <a:noFill/>
          <a:effectLst/>
        </p:spPr>
        <p:txBody>
          <a:bodyPr wrap="square">
            <a:spAutoFit/>
          </a:bodyPr>
          <a:lstStyle/>
          <a:p>
            <a:pPr algn="ctr"/>
            <a:r>
              <a:rPr lang="es-MX" sz="1400" i="0" u="none" strike="noStrike" dirty="0">
                <a:solidFill>
                  <a:srgbClr val="333333"/>
                </a:solidFill>
                <a:effectLst>
                  <a:outerShdw blurRad="38100" dist="38100" dir="2700000" algn="tl">
                    <a:srgbClr val="000000">
                      <a:alpha val="43137"/>
                    </a:srgbClr>
                  </a:outerShdw>
                </a:effectLst>
                <a:latin typeface="+mj-lt"/>
              </a:rPr>
              <a:t>Entonces surge la pregunta, </a:t>
            </a:r>
          </a:p>
          <a:p>
            <a:pPr algn="ctr"/>
            <a:r>
              <a:rPr lang="es-MX" sz="1400" i="0" u="none" strike="noStrike" dirty="0">
                <a:solidFill>
                  <a:srgbClr val="333333"/>
                </a:solidFill>
                <a:effectLst>
                  <a:outerShdw blurRad="38100" dist="38100" dir="2700000" algn="tl">
                    <a:srgbClr val="000000">
                      <a:alpha val="43137"/>
                    </a:srgbClr>
                  </a:outerShdw>
                </a:effectLst>
                <a:latin typeface="+mj-lt"/>
              </a:rPr>
              <a:t>¿cómo saber cuándo y en qué invertir?</a:t>
            </a:r>
            <a:endParaRPr lang="es-MX" sz="1400" dirty="0">
              <a:effectLst>
                <a:outerShdw blurRad="38100" dist="38100" dir="2700000" algn="tl">
                  <a:srgbClr val="000000">
                    <a:alpha val="43137"/>
                  </a:srgbClr>
                </a:outerShdw>
              </a:effectLst>
              <a:latin typeface="+mj-lt"/>
            </a:endParaRPr>
          </a:p>
        </p:txBody>
      </p:sp>
      <p:pic>
        <p:nvPicPr>
          <p:cNvPr id="3" name="Imagen 2">
            <a:extLst>
              <a:ext uri="{FF2B5EF4-FFF2-40B4-BE49-F238E27FC236}">
                <a16:creationId xmlns:a16="http://schemas.microsoft.com/office/drawing/2014/main" id="{3A5175B2-6A29-9B45-A975-8E507DD3C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209800"/>
            <a:ext cx="7772400" cy="3530600"/>
          </a:xfrm>
          <a:prstGeom prst="rect">
            <a:avLst/>
          </a:prstGeom>
        </p:spPr>
      </p:pic>
    </p:spTree>
    <p:extLst>
      <p:ext uri="{BB962C8B-B14F-4D97-AF65-F5344CB8AC3E}">
        <p14:creationId xmlns:p14="http://schemas.microsoft.com/office/powerpoint/2010/main" val="2288162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solidFill>
                  <a:srgbClr val="333333"/>
                </a:solidFill>
                <a:cs typeface="Calibri Light" panose="020F0302020204030204" pitchFamily="34" charset="0"/>
              </a:rPr>
              <a:t>Valor en riesgo (VaR)</a:t>
            </a:r>
            <a:endParaRPr lang="es-MX" sz="1400" b="1" dirty="0">
              <a:cs typeface="Calibri Light" panose="020F0302020204030204" pitchFamily="34" charset="0"/>
            </a:endParaRPr>
          </a:p>
        </p:txBody>
      </p:sp>
      <p:sp>
        <p:nvSpPr>
          <p:cNvPr id="25" name="CuadroTexto 24">
            <a:extLst>
              <a:ext uri="{FF2B5EF4-FFF2-40B4-BE49-F238E27FC236}">
                <a16:creationId xmlns:a16="http://schemas.microsoft.com/office/drawing/2014/main" id="{432F39D1-CD9E-824C-AB78-4953FCFE4D73}"/>
              </a:ext>
            </a:extLst>
          </p:cNvPr>
          <p:cNvSpPr txBox="1"/>
          <p:nvPr/>
        </p:nvSpPr>
        <p:spPr>
          <a:xfrm>
            <a:off x="533400" y="1600200"/>
            <a:ext cx="8077200" cy="1169551"/>
          </a:xfrm>
          <a:prstGeom prst="rect">
            <a:avLst/>
          </a:prstGeom>
          <a:noFill/>
        </p:spPr>
        <p:txBody>
          <a:bodyPr wrap="square">
            <a:spAutoFit/>
          </a:bodyPr>
          <a:lstStyle/>
          <a:p>
            <a:r>
              <a:rPr lang="es-MX" sz="1400" dirty="0"/>
              <a:t>El </a:t>
            </a:r>
            <a:r>
              <a:rPr lang="es-MX" sz="1400" b="1" dirty="0"/>
              <a:t>Valor en riesgo (VaR)</a:t>
            </a:r>
            <a:r>
              <a:rPr lang="es-MX" sz="1400" dirty="0"/>
              <a:t> es un método que cuantifica la exposición a riesgo del mercado </a:t>
            </a:r>
            <a:r>
              <a:rPr lang="es-MX" sz="1400" spc="-20" dirty="0"/>
              <a:t>mediante cálculos estadísticos. Este riesgo representa la pérdida máxima que puede tener </a:t>
            </a:r>
            <a:r>
              <a:rPr lang="es-MX" sz="1400" spc="-30" dirty="0"/>
              <a:t>un instrumento o un portafolio de inversión en relación con una probabilidad en un tiempo </a:t>
            </a:r>
            <a:r>
              <a:rPr lang="es-MX" sz="1400" spc="-20" dirty="0"/>
              <a:t>determinado. Dicho valor se puede calcular mediante metodología paramétrica </a:t>
            </a:r>
            <a:r>
              <a:rPr lang="es-MX" sz="1400" dirty="0"/>
              <a:t>o por simulación (histórica o de Monte Carlo).</a:t>
            </a:r>
          </a:p>
        </p:txBody>
      </p:sp>
      <p:pic>
        <p:nvPicPr>
          <p:cNvPr id="18" name="Imagen 17">
            <a:extLst>
              <a:ext uri="{FF2B5EF4-FFF2-40B4-BE49-F238E27FC236}">
                <a16:creationId xmlns:a16="http://schemas.microsoft.com/office/drawing/2014/main" id="{D2E30E1E-5CBF-E846-BF58-E0281D579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2596466"/>
            <a:ext cx="5943600" cy="4051300"/>
          </a:xfrm>
          <a:prstGeom prst="rect">
            <a:avLst/>
          </a:prstGeom>
        </p:spPr>
      </p:pic>
    </p:spTree>
    <p:extLst>
      <p:ext uri="{BB962C8B-B14F-4D97-AF65-F5344CB8AC3E}">
        <p14:creationId xmlns:p14="http://schemas.microsoft.com/office/powerpoint/2010/main" val="2602318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051FF42-C3A2-4BC9-86A8-23E94B70A7C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Ejercicio Mental</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pic>
        <p:nvPicPr>
          <p:cNvPr id="6" name="Gráfico 5" descr="Gesto de doble toque contorno">
            <a:extLst>
              <a:ext uri="{FF2B5EF4-FFF2-40B4-BE49-F238E27FC236}">
                <a16:creationId xmlns:a16="http://schemas.microsoft.com/office/drawing/2014/main" id="{171A85A6-B8D1-4DCF-A29E-C5A1CD4C29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9300" y="4381500"/>
            <a:ext cx="914400" cy="914400"/>
          </a:xfrm>
          <a:prstGeom prst="rect">
            <a:avLst/>
          </a:prstGeom>
        </p:spPr>
      </p:pic>
      <p:sp>
        <p:nvSpPr>
          <p:cNvPr id="7" name="Título 4">
            <a:extLst>
              <a:ext uri="{FF2B5EF4-FFF2-40B4-BE49-F238E27FC236}">
                <a16:creationId xmlns:a16="http://schemas.microsoft.com/office/drawing/2014/main" id="{94FEB432-4492-D043-A159-E4EBD5A508EC}"/>
              </a:ext>
            </a:extLst>
          </p:cNvPr>
          <p:cNvSpPr txBox="1">
            <a:spLocks/>
          </p:cNvSpPr>
          <p:nvPr/>
        </p:nvSpPr>
        <p:spPr>
          <a:xfrm>
            <a:off x="2286000" y="2766218"/>
            <a:ext cx="4648200" cy="1881982"/>
          </a:xfrm>
          <a:prstGeom prst="rect">
            <a:avLst/>
          </a:prstGeom>
        </p:spPr>
        <p:txBody>
          <a:bodyPr/>
          <a:lstStyle>
            <a:lvl1pPr>
              <a:defRPr>
                <a:latin typeface="+mj-lt"/>
                <a:ea typeface="+mj-ea"/>
                <a:cs typeface="+mj-cs"/>
              </a:defRPr>
            </a:lvl1pPr>
          </a:lstStyle>
          <a:p>
            <a:pPr algn="ctr"/>
            <a:r>
              <a:rPr lang="es-MX" sz="1400" dirty="0"/>
              <a:t>Te invitamos a que realices el siguiente ejercicio mental, el cual te tomará cinco minutos y te servirá para obtener una mejor claridad en los conceptos que aprenderemos el día de hoy.</a:t>
            </a:r>
            <a:br>
              <a:rPr lang="es-MX" sz="1400" dirty="0"/>
            </a:br>
            <a:br>
              <a:rPr lang="es-MX" sz="1400" kern="0" dirty="0">
                <a:solidFill>
                  <a:sysClr val="windowText" lastClr="000000"/>
                </a:solidFill>
              </a:rPr>
            </a:br>
            <a:r>
              <a:rPr lang="es-MX" sz="1400" b="1" dirty="0">
                <a:solidFill>
                  <a:srgbClr val="002060"/>
                </a:solidFill>
              </a:rPr>
              <a:t>Ejercicio mental:  Explorando tus Emociones </a:t>
            </a:r>
            <a:br>
              <a:rPr lang="es-MX" sz="1400" dirty="0">
                <a:solidFill>
                  <a:srgbClr val="002060"/>
                </a:solidFill>
              </a:rPr>
            </a:br>
            <a:r>
              <a:rPr lang="es-MX" sz="1400" dirty="0">
                <a:solidFill>
                  <a:srgbClr val="002060"/>
                </a:solidFill>
                <a:hlinkClick r:id="rId4"/>
              </a:rPr>
              <a:t>https://youtu.be/zmGogSbH5FQ</a:t>
            </a:r>
            <a:endParaRPr lang="es-MX" sz="1400" dirty="0">
              <a:solidFill>
                <a:srgbClr val="002060"/>
              </a:solidFill>
            </a:endParaRPr>
          </a:p>
          <a:p>
            <a:pPr algn="ctr"/>
            <a:r>
              <a:rPr lang="es-MX" sz="1400" dirty="0"/>
              <a:t> </a:t>
            </a:r>
            <a:br>
              <a:rPr lang="es-MX" sz="1400" dirty="0"/>
            </a:br>
            <a:br>
              <a:rPr lang="es-MX" sz="1400" dirty="0"/>
            </a:br>
            <a:endParaRPr lang="it-IT" sz="1400" dirty="0"/>
          </a:p>
        </p:txBody>
      </p:sp>
    </p:spTree>
    <p:extLst>
      <p:ext uri="{BB962C8B-B14F-4D97-AF65-F5344CB8AC3E}">
        <p14:creationId xmlns:p14="http://schemas.microsoft.com/office/powerpoint/2010/main" val="158543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4094F27-6232-1241-BE8F-1A7E2FE45A09}"/>
              </a:ext>
            </a:extLst>
          </p:cNvPr>
          <p:cNvSpPr/>
          <p:nvPr/>
        </p:nvSpPr>
        <p:spPr>
          <a:xfrm>
            <a:off x="0" y="1600200"/>
            <a:ext cx="9144000" cy="1828800"/>
          </a:xfrm>
          <a:prstGeom prst="rect">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solidFill>
                  <a:srgbClr val="333333"/>
                </a:solidFill>
                <a:cs typeface="Calibri Light" panose="020F0302020204030204" pitchFamily="34" charset="0"/>
              </a:rPr>
              <a:t>Administración integral de riesgos</a:t>
            </a:r>
            <a:endParaRPr lang="es-MX" sz="1400" b="1" dirty="0">
              <a:cs typeface="Calibri Light" panose="020F0302020204030204" pitchFamily="34" charset="0"/>
            </a:endParaRPr>
          </a:p>
        </p:txBody>
      </p:sp>
      <p:sp>
        <p:nvSpPr>
          <p:cNvPr id="25" name="CuadroTexto 24">
            <a:extLst>
              <a:ext uri="{FF2B5EF4-FFF2-40B4-BE49-F238E27FC236}">
                <a16:creationId xmlns:a16="http://schemas.microsoft.com/office/drawing/2014/main" id="{432F39D1-CD9E-824C-AB78-4953FCFE4D73}"/>
              </a:ext>
            </a:extLst>
          </p:cNvPr>
          <p:cNvSpPr txBox="1"/>
          <p:nvPr/>
        </p:nvSpPr>
        <p:spPr>
          <a:xfrm>
            <a:off x="876300" y="2037546"/>
            <a:ext cx="7391400" cy="954107"/>
          </a:xfrm>
          <a:prstGeom prst="rect">
            <a:avLst/>
          </a:prstGeom>
          <a:noFill/>
        </p:spPr>
        <p:txBody>
          <a:bodyPr wrap="square">
            <a:spAutoFit/>
          </a:bodyPr>
          <a:lstStyle/>
          <a:p>
            <a:r>
              <a:rPr lang="es-MX" sz="1400" dirty="0">
                <a:solidFill>
                  <a:schemeClr val="bg1"/>
                </a:solidFill>
              </a:rPr>
              <a:t>Se define como el conjunto de objetivos, políticas, procedimientos y acciones que se llevan a cabo para identificar, medir, vigilar, limitar, controlar, informar y revelar los distintos riesgos a que se encuentran expuestas las sociedades de inversión de renta variable y en instrumentos de deuda.</a:t>
            </a:r>
          </a:p>
        </p:txBody>
      </p:sp>
      <p:sp>
        <p:nvSpPr>
          <p:cNvPr id="17" name="CuadroTexto 16">
            <a:extLst>
              <a:ext uri="{FF2B5EF4-FFF2-40B4-BE49-F238E27FC236}">
                <a16:creationId xmlns:a16="http://schemas.microsoft.com/office/drawing/2014/main" id="{F7D9BF48-3BF1-9849-A9ED-62AC28EE06F7}"/>
              </a:ext>
            </a:extLst>
          </p:cNvPr>
          <p:cNvSpPr txBox="1"/>
          <p:nvPr/>
        </p:nvSpPr>
        <p:spPr>
          <a:xfrm>
            <a:off x="533400" y="4042084"/>
            <a:ext cx="8077200" cy="523220"/>
          </a:xfrm>
          <a:prstGeom prst="rect">
            <a:avLst/>
          </a:prstGeom>
          <a:noFill/>
        </p:spPr>
        <p:txBody>
          <a:bodyPr wrap="square">
            <a:spAutoFit/>
          </a:bodyPr>
          <a:lstStyle/>
          <a:p>
            <a:pPr algn="just"/>
            <a:r>
              <a:rPr lang="es-MX" sz="1400" dirty="0">
                <a:solidFill>
                  <a:srgbClr val="333333"/>
                </a:solidFill>
              </a:rPr>
              <a:t>La Ley de Fondos de Inversión establece que cada operadora de sociedad de inversión debe contar con un responsable de la administración de riesgo.</a:t>
            </a:r>
            <a:endParaRPr lang="es-MX" sz="1400" dirty="0"/>
          </a:p>
        </p:txBody>
      </p:sp>
    </p:spTree>
    <p:extLst>
      <p:ext uri="{BB962C8B-B14F-4D97-AF65-F5344CB8AC3E}">
        <p14:creationId xmlns:p14="http://schemas.microsoft.com/office/powerpoint/2010/main" val="1708990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3867151"/>
            <a:ext cx="8077200" cy="952500"/>
          </a:xfrm>
          <a:prstGeom prst="rect">
            <a:avLst/>
          </a:prstGeom>
        </p:spPr>
        <p:txBody>
          <a:bodyPr/>
          <a:lstStyle>
            <a:lvl1pPr>
              <a:defRPr>
                <a:latin typeface="+mj-lt"/>
                <a:ea typeface="+mj-ea"/>
                <a:cs typeface="+mj-cs"/>
              </a:defRPr>
            </a:lvl1pPr>
          </a:lstStyle>
          <a:p>
            <a:r>
              <a:rPr lang="es-MX" sz="1400" dirty="0">
                <a:solidFill>
                  <a:srgbClr val="333333"/>
                </a:solidFill>
              </a:rPr>
              <a:t>La administración de riesgos es una herramienta que ayuda en el proceso de toma de decisiones, convirtiendo la incertidumbre en oportunidad. Es por eso que la persona encargada de la administración del riesgo en una sociedad de inversión deberá tomar las medidas necesarias para prevenir, medir y anticiparse al mismo. El análisis de información, así como la implementación de métodos de medición tales como los estadísticos, son vitales para lograr el objetivo de diversificar o aminorar en la medida de lo posible el riesgo al que está expuesto un inversionista.</a:t>
            </a:r>
            <a:endParaRPr lang="es-MX" sz="1400" dirty="0"/>
          </a:p>
        </p:txBody>
      </p:sp>
      <p:pic>
        <p:nvPicPr>
          <p:cNvPr id="6" name="Picture 4">
            <a:extLst>
              <a:ext uri="{FF2B5EF4-FFF2-40B4-BE49-F238E27FC236}">
                <a16:creationId xmlns:a16="http://schemas.microsoft.com/office/drawing/2014/main" id="{89D03E67-914F-D142-B2D6-681FCC139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 t="24614" r="105" b="37234"/>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88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704022" y="1447800"/>
            <a:ext cx="3715578" cy="1815882"/>
          </a:xfrm>
          <a:prstGeom prst="rect">
            <a:avLst/>
          </a:prstGeom>
          <a:noFill/>
        </p:spPr>
        <p:txBody>
          <a:bodyPr wrap="square">
            <a:spAutoFit/>
          </a:bodyPr>
          <a:lstStyle/>
          <a:p>
            <a:r>
              <a:rPr lang="es-MX" sz="1400" b="1" dirty="0">
                <a:solidFill>
                  <a:srgbClr val="2BA645"/>
                </a:solidFill>
                <a:latin typeface="+mj-lt"/>
              </a:rPr>
              <a:t>1. </a:t>
            </a:r>
            <a:r>
              <a:rPr lang="es-MX" sz="1400" dirty="0">
                <a:solidFill>
                  <a:srgbClr val="333333"/>
                </a:solidFill>
                <a:latin typeface="+mj-lt"/>
              </a:rPr>
              <a:t>Reúnete con tus compañeros y comenten los diferentes tipos de riesgo que se revisaron en su tema, enlistando los principales, y expliquen brevemente cuáles son los principios de toma de esos riesgos.</a:t>
            </a:r>
            <a:br>
              <a:rPr lang="es-MX" sz="1400" dirty="0">
                <a:solidFill>
                  <a:srgbClr val="333333"/>
                </a:solidFill>
                <a:latin typeface="+mj-lt"/>
              </a:rPr>
            </a:br>
            <a:br>
              <a:rPr lang="es-MX" sz="1400" dirty="0">
                <a:solidFill>
                  <a:srgbClr val="333333"/>
                </a:solidFill>
                <a:latin typeface="+mj-lt"/>
              </a:rPr>
            </a:br>
            <a:endParaRPr lang="es-MX" sz="1400" dirty="0">
              <a:latin typeface="+mj-lt"/>
            </a:endParaRP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a:blip r:embed="rId2">
            <a:extLst>
              <a:ext uri="{28A0092B-C50C-407E-A947-70E740481C1C}">
                <a14:useLocalDpi xmlns:a14="http://schemas.microsoft.com/office/drawing/2010/main" val="0"/>
              </a:ext>
            </a:extLst>
          </a:blip>
          <a:srcRect l="1516" r="1516"/>
          <a:stretch/>
        </p:blipFill>
        <p:spPr>
          <a:xfrm>
            <a:off x="4572000" y="1091330"/>
            <a:ext cx="4572000" cy="4648200"/>
          </a:xfrm>
          <a:prstGeom prst="rect">
            <a:avLst/>
          </a:prstGeom>
        </p:spPr>
      </p:pic>
    </p:spTree>
    <p:extLst>
      <p:ext uri="{BB962C8B-B14F-4D97-AF65-F5344CB8AC3E}">
        <p14:creationId xmlns:p14="http://schemas.microsoft.com/office/powerpoint/2010/main" val="3622212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533399" y="3664101"/>
            <a:ext cx="4343401" cy="830997"/>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11. Matemáticas financieras</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Inversión en el mercado financiero.</a:t>
            </a:r>
          </a:p>
        </p:txBody>
      </p:sp>
    </p:spTree>
    <p:extLst>
      <p:ext uri="{BB962C8B-B14F-4D97-AF65-F5344CB8AC3E}">
        <p14:creationId xmlns:p14="http://schemas.microsoft.com/office/powerpoint/2010/main" val="2859212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9" y="1115551"/>
            <a:ext cx="3679862" cy="4675649"/>
          </a:xfrm>
          <a:prstGeom prst="rect">
            <a:avLst/>
          </a:prstGeom>
        </p:spPr>
        <p:txBody>
          <a:bodyPr/>
          <a:lstStyle/>
          <a:p>
            <a:pPr algn="l"/>
            <a:r>
              <a:rPr lang="es-MX" sz="1400" dirty="0">
                <a:solidFill>
                  <a:srgbClr val="333333"/>
                </a:solidFill>
              </a:rPr>
              <a:t>Un buen inversionista debe tomar en cuenta durante la asignación de recursos y activos en sus inversiones el concepto del </a:t>
            </a:r>
            <a:r>
              <a:rPr lang="es-MX" sz="1400" b="1" dirty="0">
                <a:solidFill>
                  <a:srgbClr val="333333"/>
                </a:solidFill>
              </a:rPr>
              <a:t>valor del dinero en el tiempo</a:t>
            </a:r>
            <a:r>
              <a:rPr lang="es-MX" sz="1400" dirty="0">
                <a:solidFill>
                  <a:srgbClr val="333333"/>
                </a:solidFill>
              </a:rPr>
              <a:t>, es decir, debe considerar que hay una diferencia entre el valor presente de una cantidad de dinero y el valor futuro de esa misma cantidad. En pocas palabras, el peso que hoy tienes en tu mano valdrá menos el día de mañana.</a:t>
            </a:r>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rotWithShape="1">
          <a:blip r:embed="rId3">
            <a:extLst>
              <a:ext uri="{28A0092B-C50C-407E-A947-70E740481C1C}">
                <a14:useLocalDpi xmlns:a14="http://schemas.microsoft.com/office/drawing/2010/main" val="0"/>
              </a:ext>
            </a:extLst>
          </a:blip>
          <a:srcRect l="2941" r="38235"/>
          <a:stretch/>
        </p:blipFill>
        <p:spPr>
          <a:xfrm>
            <a:off x="0" y="1066800"/>
            <a:ext cx="4572000" cy="5181600"/>
          </a:xfrm>
          <a:prstGeom prst="rect">
            <a:avLst/>
          </a:prstGeom>
        </p:spPr>
      </p:pic>
    </p:spTree>
    <p:extLst>
      <p:ext uri="{BB962C8B-B14F-4D97-AF65-F5344CB8AC3E}">
        <p14:creationId xmlns:p14="http://schemas.microsoft.com/office/powerpoint/2010/main" val="719958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92D5FA0F-CF92-1C40-8851-25F6D4B0A2EE}"/>
              </a:ext>
            </a:extLst>
          </p:cNvPr>
          <p:cNvSpPr txBox="1">
            <a:spLocks/>
          </p:cNvSpPr>
          <p:nvPr/>
        </p:nvSpPr>
        <p:spPr>
          <a:xfrm>
            <a:off x="533400" y="1600200"/>
            <a:ext cx="4038600" cy="5257800"/>
          </a:xfrm>
          <a:prstGeom prst="rect">
            <a:avLst/>
          </a:prstGeom>
        </p:spPr>
        <p:txBody>
          <a:bodyPr/>
          <a:lstStyle>
            <a:lvl1pPr>
              <a:defRPr>
                <a:latin typeface="+mj-lt"/>
                <a:ea typeface="+mj-ea"/>
                <a:cs typeface="+mj-cs"/>
              </a:defRPr>
            </a:lvl1pPr>
          </a:lstStyle>
          <a:p>
            <a:r>
              <a:rPr lang="es-MX" sz="1400" dirty="0">
                <a:solidFill>
                  <a:srgbClr val="333333"/>
                </a:solidFill>
              </a:rPr>
              <a:t>La inflación se puede definir como un proceso sostenido de elevación del nivel general de precios que tiene como conse-cuencia la disminución del valor del dinero y el poder adquisitivo. </a:t>
            </a:r>
          </a:p>
          <a:p>
            <a:endParaRPr lang="es-MX" sz="1400" dirty="0">
              <a:solidFill>
                <a:srgbClr val="333333"/>
              </a:solidFill>
            </a:endParaRPr>
          </a:p>
          <a:p>
            <a:r>
              <a:rPr lang="es-MX" sz="1400" spc="-40" dirty="0">
                <a:solidFill>
                  <a:srgbClr val="333333"/>
                </a:solidFill>
              </a:rPr>
              <a:t>En México se expresa de manera porcentual </a:t>
            </a:r>
            <a:r>
              <a:rPr lang="es-MX" sz="1400" dirty="0">
                <a:solidFill>
                  <a:srgbClr val="333333"/>
                </a:solidFill>
              </a:rPr>
              <a:t>y se calcula a partir de los incrementos en </a:t>
            </a:r>
            <a:r>
              <a:rPr lang="es-MX" sz="1400" spc="-30" dirty="0">
                <a:solidFill>
                  <a:srgbClr val="333333"/>
                </a:solidFill>
              </a:rPr>
              <a:t>el Índice Nacional de Precios al Consumidor </a:t>
            </a:r>
            <a:r>
              <a:rPr lang="es-MX" sz="1400" dirty="0">
                <a:solidFill>
                  <a:srgbClr val="333333"/>
                </a:solidFill>
              </a:rPr>
              <a:t>(</a:t>
            </a:r>
            <a:r>
              <a:rPr lang="es-MX" sz="1400" b="1" dirty="0">
                <a:solidFill>
                  <a:srgbClr val="333333"/>
                </a:solidFill>
              </a:rPr>
              <a:t>INPC</a:t>
            </a:r>
            <a:r>
              <a:rPr lang="es-MX" sz="1400" dirty="0">
                <a:solidFill>
                  <a:srgbClr val="333333"/>
                </a:solidFill>
              </a:rPr>
              <a:t>) publicado por el Banco de México.</a:t>
            </a:r>
            <a:endParaRPr lang="es-MX" sz="1400" dirty="0"/>
          </a:p>
          <a:p>
            <a:endParaRPr lang="es-MX" sz="1400" dirty="0"/>
          </a:p>
          <a:p>
            <a:pPr defTabSz="914400"/>
            <a:br>
              <a:rPr lang="es-MX" sz="1400" kern="0" dirty="0">
                <a:solidFill>
                  <a:sysClr val="windowText" lastClr="000000"/>
                </a:solidFill>
              </a:rPr>
            </a:br>
            <a:endParaRPr lang="es-MX" sz="1400" kern="0" dirty="0">
              <a:solidFill>
                <a:sysClr val="windowText" lastClr="000000"/>
              </a:solidFill>
            </a:endParaRPr>
          </a:p>
          <a:p>
            <a:pPr defTabSz="914400"/>
            <a:endParaRPr lang="es-MX" sz="1400" kern="0" dirty="0">
              <a:solidFill>
                <a:sysClr val="windowText" lastClr="000000"/>
              </a:solidFill>
            </a:endParaRPr>
          </a:p>
          <a:p>
            <a:pPr defTabSz="914400"/>
            <a:endParaRPr lang="es-MX" sz="1400" kern="0" dirty="0">
              <a:solidFill>
                <a:sysClr val="windowText" lastClr="000000"/>
              </a:solidFill>
            </a:endParaRPr>
          </a:p>
          <a:p>
            <a:pPr defTabSz="914400"/>
            <a:br>
              <a:rPr lang="es-MX" sz="1400" kern="0" dirty="0">
                <a:solidFill>
                  <a:sysClr val="windowText" lastClr="000000"/>
                </a:solidFill>
              </a:rPr>
            </a:br>
            <a:endParaRPr lang="es-MX" sz="1400" kern="0" dirty="0">
              <a:solidFill>
                <a:sysClr val="windowText" lastClr="000000"/>
              </a:solidFill>
            </a:endParaRPr>
          </a:p>
        </p:txBody>
      </p:sp>
      <p:sp>
        <p:nvSpPr>
          <p:cNvPr id="10" name="Título 1">
            <a:extLst>
              <a:ext uri="{FF2B5EF4-FFF2-40B4-BE49-F238E27FC236}">
                <a16:creationId xmlns:a16="http://schemas.microsoft.com/office/drawing/2014/main" id="{E47FDB56-65FA-8F42-9EC9-F3909602D4F6}"/>
              </a:ext>
            </a:extLst>
          </p:cNvPr>
          <p:cNvSpPr txBox="1">
            <a:spLocks/>
          </p:cNvSpPr>
          <p:nvPr/>
        </p:nvSpPr>
        <p:spPr>
          <a:xfrm>
            <a:off x="533400" y="1066800"/>
            <a:ext cx="4038600" cy="358583"/>
          </a:xfrm>
          <a:prstGeom prst="rect">
            <a:avLst/>
          </a:prstGeom>
        </p:spPr>
        <p:txBody>
          <a:bodyPr/>
          <a:lstStyle>
            <a:lvl1pPr>
              <a:defRPr>
                <a:latin typeface="+mj-lt"/>
                <a:ea typeface="+mj-ea"/>
                <a:cs typeface="+mj-cs"/>
              </a:defRPr>
            </a:lvl1pPr>
          </a:lstStyle>
          <a:p>
            <a:pPr algn="ctr" defTabSz="914400">
              <a:lnSpc>
                <a:spcPts val="1480"/>
              </a:lnSpc>
            </a:pPr>
            <a:r>
              <a:rPr lang="es-MX" sz="1400" b="1" dirty="0"/>
              <a:t>Tasa de inflación y tasa de interés nominal y real</a:t>
            </a:r>
            <a:endParaRPr lang="es-MX" sz="1400" dirty="0"/>
          </a:p>
        </p:txBody>
      </p:sp>
      <p:pic>
        <p:nvPicPr>
          <p:cNvPr id="7" name="Imagen 6">
            <a:extLst>
              <a:ext uri="{FF2B5EF4-FFF2-40B4-BE49-F238E27FC236}">
                <a16:creationId xmlns:a16="http://schemas.microsoft.com/office/drawing/2014/main" id="{101D1E20-A32F-824B-AE0F-7D311CBD6D75}"/>
              </a:ext>
            </a:extLst>
          </p:cNvPr>
          <p:cNvPicPr>
            <a:picLocks noChangeAspect="1"/>
          </p:cNvPicPr>
          <p:nvPr/>
        </p:nvPicPr>
        <p:blipFill rotWithShape="1">
          <a:blip r:embed="rId2">
            <a:extLst>
              <a:ext uri="{28A0092B-C50C-407E-A947-70E740481C1C}">
                <a14:useLocalDpi xmlns:a14="http://schemas.microsoft.com/office/drawing/2010/main" val="0"/>
              </a:ext>
            </a:extLst>
          </a:blip>
          <a:srcRect l="9390" t="-1061" r="44199" b="1061"/>
          <a:stretch/>
        </p:blipFill>
        <p:spPr>
          <a:xfrm>
            <a:off x="4876800" y="1088020"/>
            <a:ext cx="4267200" cy="5181600"/>
          </a:xfrm>
          <a:prstGeom prst="rect">
            <a:avLst/>
          </a:prstGeom>
        </p:spPr>
      </p:pic>
    </p:spTree>
    <p:extLst>
      <p:ext uri="{BB962C8B-B14F-4D97-AF65-F5344CB8AC3E}">
        <p14:creationId xmlns:p14="http://schemas.microsoft.com/office/powerpoint/2010/main" val="1777606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D69C2848-CEAD-644F-A87A-F8BCCA918F25}"/>
              </a:ext>
            </a:extLst>
          </p:cNvPr>
          <p:cNvSpPr>
            <a:spLocks noGrp="1"/>
          </p:cNvSpPr>
          <p:nvPr>
            <p:ph type="title"/>
          </p:nvPr>
        </p:nvSpPr>
        <p:spPr>
          <a:xfrm>
            <a:off x="533400" y="1143000"/>
            <a:ext cx="7467600" cy="5181600"/>
          </a:xfrm>
        </p:spPr>
        <p:txBody>
          <a:bodyPr/>
          <a:lstStyle/>
          <a:p>
            <a:pPr algn="ctr"/>
            <a:br>
              <a:rPr lang="es-MX" sz="1100" dirty="0">
                <a:solidFill>
                  <a:schemeClr val="bg1"/>
                </a:solidFill>
              </a:rPr>
            </a:br>
            <a:endParaRPr lang="es-MX" dirty="0"/>
          </a:p>
        </p:txBody>
      </p:sp>
      <p:pic>
        <p:nvPicPr>
          <p:cNvPr id="40" name="Imagen 39">
            <a:extLst>
              <a:ext uri="{FF2B5EF4-FFF2-40B4-BE49-F238E27FC236}">
                <a16:creationId xmlns:a16="http://schemas.microsoft.com/office/drawing/2014/main" id="{3F4312B7-EB23-D147-9D67-E23EBDA55E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914400"/>
            <a:ext cx="8559800" cy="5676900"/>
          </a:xfrm>
          <a:prstGeom prst="rect">
            <a:avLst/>
          </a:prstGeom>
        </p:spPr>
      </p:pic>
    </p:spTree>
    <p:extLst>
      <p:ext uri="{BB962C8B-B14F-4D97-AF65-F5344CB8AC3E}">
        <p14:creationId xmlns:p14="http://schemas.microsoft.com/office/powerpoint/2010/main" val="4191329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92D5FA0F-CF92-1C40-8851-25F6D4B0A2EE}"/>
              </a:ext>
            </a:extLst>
          </p:cNvPr>
          <p:cNvSpPr txBox="1">
            <a:spLocks/>
          </p:cNvSpPr>
          <p:nvPr/>
        </p:nvSpPr>
        <p:spPr>
          <a:xfrm>
            <a:off x="533400" y="1066800"/>
            <a:ext cx="7886700" cy="2286000"/>
          </a:xfrm>
          <a:prstGeom prst="rect">
            <a:avLst/>
          </a:prstGeom>
        </p:spPr>
        <p:txBody>
          <a:bodyPr/>
          <a:lstStyle>
            <a:lvl1pPr>
              <a:defRPr>
                <a:latin typeface="+mj-lt"/>
                <a:ea typeface="+mj-ea"/>
                <a:cs typeface="+mj-cs"/>
              </a:defRPr>
            </a:lvl1pPr>
          </a:lstStyle>
          <a:p>
            <a:pPr defTabSz="914400"/>
            <a:endParaRPr lang="es-MX" sz="1400" b="1" kern="0" dirty="0">
              <a:solidFill>
                <a:sysClr val="windowText" lastClr="000000"/>
              </a:solidFill>
            </a:endParaRPr>
          </a:p>
          <a:p>
            <a:pPr defTabSz="914400"/>
            <a:endParaRPr lang="es-MX" sz="1400" b="1" kern="0" dirty="0">
              <a:solidFill>
                <a:sysClr val="windowText" lastClr="000000"/>
              </a:solidFill>
            </a:endParaRPr>
          </a:p>
          <a:p>
            <a:r>
              <a:rPr lang="es-MX" sz="1400" dirty="0">
                <a:solidFill>
                  <a:srgbClr val="333333"/>
                </a:solidFill>
              </a:rPr>
              <a:t>Las </a:t>
            </a:r>
            <a:r>
              <a:rPr lang="es-MX" sz="1400" b="1" dirty="0">
                <a:solidFill>
                  <a:srgbClr val="333333"/>
                </a:solidFill>
              </a:rPr>
              <a:t>tasas de interés nominal</a:t>
            </a:r>
            <a:r>
              <a:rPr lang="es-MX" sz="1400" dirty="0">
                <a:solidFill>
                  <a:srgbClr val="333333"/>
                </a:solidFill>
              </a:rPr>
              <a:t> son las que se utilizan generalmente para cotizar los diferentes instrumentos de mercado de dinero y otras operaciones financieras, midiendo la variación de un monto de dinero durante un determinado periodo de tiempo, pero sin hacer referencia al cambio en el poder adquisitivo de ese monto de dinero.</a:t>
            </a:r>
          </a:p>
          <a:p>
            <a:endParaRPr lang="es-MX" sz="1400" dirty="0">
              <a:solidFill>
                <a:srgbClr val="333333"/>
              </a:solidFill>
            </a:endParaRPr>
          </a:p>
          <a:p>
            <a:r>
              <a:rPr lang="es-MX" sz="1400" dirty="0">
                <a:solidFill>
                  <a:srgbClr val="333333"/>
                </a:solidFill>
              </a:rPr>
              <a:t>La </a:t>
            </a:r>
            <a:r>
              <a:rPr lang="es-MX" sz="1400" b="1" dirty="0">
                <a:solidFill>
                  <a:srgbClr val="333333"/>
                </a:solidFill>
              </a:rPr>
              <a:t>tasa de interés real</a:t>
            </a:r>
            <a:r>
              <a:rPr lang="es-MX" sz="1400" dirty="0">
                <a:solidFill>
                  <a:srgbClr val="333333"/>
                </a:solidFill>
              </a:rPr>
              <a:t> es aquella que no incluye el efecto de inflación, siendo un resultante de deducir a la tasa nominal vigente la tasa de inflación creciente.</a:t>
            </a:r>
          </a:p>
          <a:p>
            <a:pPr defTabSz="914400"/>
            <a:br>
              <a:rPr lang="es-MX" sz="1400" kern="0" dirty="0">
                <a:solidFill>
                  <a:sysClr val="windowText" lastClr="000000"/>
                </a:solidFill>
              </a:rPr>
            </a:br>
            <a:endParaRPr lang="es-MX" sz="1400" kern="0" dirty="0">
              <a:solidFill>
                <a:sysClr val="windowText" lastClr="000000"/>
              </a:solidFill>
            </a:endParaRPr>
          </a:p>
          <a:p>
            <a:pPr defTabSz="914400"/>
            <a:endParaRPr lang="es-MX" sz="1400" kern="0" dirty="0">
              <a:solidFill>
                <a:sysClr val="windowText" lastClr="000000"/>
              </a:solidFill>
            </a:endParaRPr>
          </a:p>
          <a:p>
            <a:pPr defTabSz="914400"/>
            <a:endParaRPr lang="es-MX" sz="1400" kern="0" dirty="0">
              <a:solidFill>
                <a:sysClr val="windowText" lastClr="000000"/>
              </a:solidFill>
            </a:endParaRPr>
          </a:p>
          <a:p>
            <a:pPr defTabSz="914400"/>
            <a:br>
              <a:rPr lang="es-MX" sz="1400" kern="0" dirty="0">
                <a:solidFill>
                  <a:sysClr val="windowText" lastClr="000000"/>
                </a:solidFill>
              </a:rPr>
            </a:br>
            <a:endParaRPr lang="es-MX" sz="1400" kern="0" dirty="0">
              <a:solidFill>
                <a:sysClr val="windowText" lastClr="000000"/>
              </a:solidFill>
            </a:endParaRPr>
          </a:p>
        </p:txBody>
      </p:sp>
      <p:sp>
        <p:nvSpPr>
          <p:cNvPr id="10" name="Título 1">
            <a:extLst>
              <a:ext uri="{FF2B5EF4-FFF2-40B4-BE49-F238E27FC236}">
                <a16:creationId xmlns:a16="http://schemas.microsoft.com/office/drawing/2014/main" id="{E47FDB56-65FA-8F42-9EC9-F3909602D4F6}"/>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dirty="0"/>
              <a:t>Tasa de inflación y tasa de interés nominal y real.</a:t>
            </a:r>
            <a:endParaRPr lang="es-MX" sz="1400" dirty="0"/>
          </a:p>
        </p:txBody>
      </p:sp>
      <p:pic>
        <p:nvPicPr>
          <p:cNvPr id="3" name="Imagen 2">
            <a:extLst>
              <a:ext uri="{FF2B5EF4-FFF2-40B4-BE49-F238E27FC236}">
                <a16:creationId xmlns:a16="http://schemas.microsoft.com/office/drawing/2014/main" id="{EC3CE9F9-6247-8B44-91DF-F34D74DBD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50" y="3727450"/>
            <a:ext cx="4000500" cy="2222500"/>
          </a:xfrm>
          <a:prstGeom prst="rect">
            <a:avLst/>
          </a:prstGeom>
        </p:spPr>
      </p:pic>
    </p:spTree>
    <p:extLst>
      <p:ext uri="{BB962C8B-B14F-4D97-AF65-F5344CB8AC3E}">
        <p14:creationId xmlns:p14="http://schemas.microsoft.com/office/powerpoint/2010/main" val="895181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92D5FA0F-CF92-1C40-8851-25F6D4B0A2EE}"/>
              </a:ext>
            </a:extLst>
          </p:cNvPr>
          <p:cNvSpPr txBox="1">
            <a:spLocks/>
          </p:cNvSpPr>
          <p:nvPr/>
        </p:nvSpPr>
        <p:spPr>
          <a:xfrm>
            <a:off x="533400" y="990600"/>
            <a:ext cx="4038600" cy="1219200"/>
          </a:xfrm>
          <a:prstGeom prst="rect">
            <a:avLst/>
          </a:prstGeom>
        </p:spPr>
        <p:txBody>
          <a:bodyPr/>
          <a:lstStyle>
            <a:lvl1pPr>
              <a:defRPr>
                <a:latin typeface="+mj-lt"/>
                <a:ea typeface="+mj-ea"/>
                <a:cs typeface="+mj-cs"/>
              </a:defRPr>
            </a:lvl1pPr>
          </a:lstStyle>
          <a:p>
            <a:pPr defTabSz="914400"/>
            <a:r>
              <a:rPr lang="es-MX" sz="1400" b="1" dirty="0"/>
              <a:t>Tasa de interés simple</a:t>
            </a:r>
          </a:p>
          <a:p>
            <a:pPr defTabSz="914400"/>
            <a:endParaRPr lang="es-MX" sz="1400" b="1" dirty="0"/>
          </a:p>
          <a:p>
            <a:pPr defTabSz="914400"/>
            <a:r>
              <a:rPr lang="es-MX" sz="1400" dirty="0">
                <a:solidFill>
                  <a:srgbClr val="333333"/>
                </a:solidFill>
              </a:rPr>
              <a:t>La tasa de interés simple determina los intereses que produce en el tiempo como resultado de un capital inicial.</a:t>
            </a:r>
            <a:endParaRPr lang="es-MX" sz="1400" dirty="0"/>
          </a:p>
          <a:p>
            <a:pPr defTabSz="914400"/>
            <a:endParaRPr lang="es-MX" sz="1400" dirty="0"/>
          </a:p>
        </p:txBody>
      </p:sp>
      <p:sp>
        <p:nvSpPr>
          <p:cNvPr id="14" name="Título 1">
            <a:extLst>
              <a:ext uri="{FF2B5EF4-FFF2-40B4-BE49-F238E27FC236}">
                <a16:creationId xmlns:a16="http://schemas.microsoft.com/office/drawing/2014/main" id="{AB6CD5B3-A319-0D46-B1DD-280C455FB065}"/>
              </a:ext>
            </a:extLst>
          </p:cNvPr>
          <p:cNvSpPr txBox="1">
            <a:spLocks/>
          </p:cNvSpPr>
          <p:nvPr/>
        </p:nvSpPr>
        <p:spPr>
          <a:xfrm>
            <a:off x="4866861" y="990600"/>
            <a:ext cx="3743739" cy="1219200"/>
          </a:xfrm>
          <a:prstGeom prst="rect">
            <a:avLst/>
          </a:prstGeom>
        </p:spPr>
        <p:txBody>
          <a:bodyPr/>
          <a:lstStyle>
            <a:lvl1pPr>
              <a:defRPr>
                <a:latin typeface="+mj-lt"/>
                <a:ea typeface="+mj-ea"/>
                <a:cs typeface="+mj-cs"/>
              </a:defRPr>
            </a:lvl1pPr>
          </a:lstStyle>
          <a:p>
            <a:pPr defTabSz="914400"/>
            <a:r>
              <a:rPr lang="es-MX" sz="1400" b="1" dirty="0"/>
              <a:t>Tasa de interés compuesta</a:t>
            </a:r>
            <a:endParaRPr lang="es-MX" sz="1400" dirty="0"/>
          </a:p>
          <a:p>
            <a:pPr defTabSz="914400"/>
            <a:endParaRPr lang="es-MX" sz="1400" b="1" dirty="0"/>
          </a:p>
          <a:p>
            <a:r>
              <a:rPr lang="es-MX" sz="1400" dirty="0">
                <a:solidFill>
                  <a:srgbClr val="333333"/>
                </a:solidFill>
              </a:rPr>
              <a:t>El interés compuesto permite conocer el costo del dinero a lo largo del tiempo partiendo de un capital inicial, en donde el capital va cambiando cada vez que se acumulan y se reinvierten los intereses obtenidos en el periodo de capitalización.</a:t>
            </a:r>
            <a:endParaRPr lang="es-MX" sz="1400" dirty="0"/>
          </a:p>
          <a:p>
            <a:pPr defTabSz="914400"/>
            <a:endParaRPr lang="es-MX" sz="1400" dirty="0"/>
          </a:p>
        </p:txBody>
      </p:sp>
      <p:pic>
        <p:nvPicPr>
          <p:cNvPr id="3" name="Imagen 2">
            <a:extLst>
              <a:ext uri="{FF2B5EF4-FFF2-40B4-BE49-F238E27FC236}">
                <a16:creationId xmlns:a16="http://schemas.microsoft.com/office/drawing/2014/main" id="{0D427842-2EFC-4D43-9B09-EFA65C60D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850" y="3200400"/>
            <a:ext cx="6210300" cy="3309753"/>
          </a:xfrm>
          <a:prstGeom prst="rect">
            <a:avLst/>
          </a:prstGeom>
        </p:spPr>
      </p:pic>
    </p:spTree>
    <p:extLst>
      <p:ext uri="{BB962C8B-B14F-4D97-AF65-F5344CB8AC3E}">
        <p14:creationId xmlns:p14="http://schemas.microsoft.com/office/powerpoint/2010/main" val="2170121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3788401"/>
            <a:ext cx="8077200" cy="364499"/>
          </a:xfrm>
          <a:prstGeom prst="rect">
            <a:avLst/>
          </a:prstGeom>
        </p:spPr>
        <p:txBody>
          <a:bodyPr/>
          <a:lstStyle>
            <a:lvl1pPr>
              <a:defRPr>
                <a:latin typeface="+mj-lt"/>
                <a:ea typeface="+mj-ea"/>
                <a:cs typeface="+mj-cs"/>
              </a:defRPr>
            </a:lvl1pPr>
          </a:lstStyle>
          <a:p>
            <a:r>
              <a:rPr lang="es-MX" sz="1400" dirty="0">
                <a:solidFill>
                  <a:srgbClr val="333333"/>
                </a:solidFill>
              </a:rPr>
              <a:t>Nominalmente el dinero no pierde valor; un billete de $100 pesos el día de hoy seguirá valiendo $100 pesos dentro de un año, pero el poder adquisitivo sí cambiará, y no podremos comprar lo mismo con ese billete hoy que dentro de un año. A esto se le llama el </a:t>
            </a:r>
            <a:r>
              <a:rPr lang="es-MX" sz="1400" b="1" dirty="0">
                <a:solidFill>
                  <a:srgbClr val="333333"/>
                </a:solidFill>
              </a:rPr>
              <a:t>valor del dinero en el tiempo</a:t>
            </a:r>
            <a:r>
              <a:rPr lang="es-MX" sz="1400" dirty="0">
                <a:solidFill>
                  <a:srgbClr val="333333"/>
                </a:solidFill>
              </a:rPr>
              <a:t>, y es muy importante considerarlo al tomar decisiones de inversión y financiamiento.</a:t>
            </a:r>
            <a:endParaRPr lang="es-MX" sz="1400" dirty="0"/>
          </a:p>
        </p:txBody>
      </p:sp>
      <p:pic>
        <p:nvPicPr>
          <p:cNvPr id="7" name="Picture 4">
            <a:extLst>
              <a:ext uri="{FF2B5EF4-FFF2-40B4-BE49-F238E27FC236}">
                <a16:creationId xmlns:a16="http://schemas.microsoft.com/office/drawing/2014/main" id="{627B863D-F484-F14D-BAB7-8E5BC64764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865" b="20681"/>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394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45">
            <a:extLst>
              <a:ext uri="{FF2B5EF4-FFF2-40B4-BE49-F238E27FC236}">
                <a16:creationId xmlns:a16="http://schemas.microsoft.com/office/drawing/2014/main" id="{A12A7FB6-8CC4-1549-949E-3BE54CE5B70D}"/>
              </a:ext>
            </a:extLst>
          </p:cNvPr>
          <p:cNvSpPr>
            <a:spLocks noGrp="1"/>
          </p:cNvSpPr>
          <p:nvPr>
            <p:ph type="title"/>
          </p:nvPr>
        </p:nvSpPr>
        <p:spPr>
          <a:xfrm>
            <a:off x="316241" y="1888075"/>
            <a:ext cx="5029199" cy="1146817"/>
          </a:xfrm>
        </p:spPr>
        <p:txBody>
          <a:bodyPr/>
          <a:lstStyle/>
          <a:p>
            <a:r>
              <a:rPr lang="es-MX" sz="3200" dirty="0"/>
              <a:t>Inversión en el mercado financiero.</a:t>
            </a:r>
          </a:p>
        </p:txBody>
      </p:sp>
      <p:sp>
        <p:nvSpPr>
          <p:cNvPr id="5" name="Rectángulo redondeado 4">
            <a:extLst>
              <a:ext uri="{FF2B5EF4-FFF2-40B4-BE49-F238E27FC236}">
                <a16:creationId xmlns:a16="http://schemas.microsoft.com/office/drawing/2014/main" id="{08AEDA9A-DB1D-B046-B8B4-503931EF28D9}"/>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CuadroTexto 1">
            <a:extLst>
              <a:ext uri="{FF2B5EF4-FFF2-40B4-BE49-F238E27FC236}">
                <a16:creationId xmlns:a16="http://schemas.microsoft.com/office/drawing/2014/main" id="{8BE72991-42B8-4379-B6EB-7804537C358E}"/>
              </a:ext>
            </a:extLst>
          </p:cNvPr>
          <p:cNvSpPr txBox="1"/>
          <p:nvPr/>
        </p:nvSpPr>
        <p:spPr>
          <a:xfrm>
            <a:off x="357264" y="3479435"/>
            <a:ext cx="4824336" cy="1200329"/>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Módulo 1</a:t>
            </a:r>
          </a:p>
          <a:p>
            <a:pPr algn="ctr"/>
            <a:r>
              <a:rPr lang="es-MX" sz="2400" dirty="0">
                <a:solidFill>
                  <a:schemeClr val="bg1">
                    <a:lumMod val="95000"/>
                  </a:schemeClr>
                </a:solidFill>
                <a:latin typeface="Montserrat SemiBold" panose="00000700000000000000" pitchFamily="2" charset="0"/>
              </a:rPr>
              <a:t>Tema 9. Sociedades de inversión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704022" y="1447800"/>
            <a:ext cx="3486978" cy="1384995"/>
          </a:xfrm>
          <a:prstGeom prst="rect">
            <a:avLst/>
          </a:prstGeom>
          <a:noFill/>
        </p:spPr>
        <p:txBody>
          <a:bodyPr wrap="square">
            <a:spAutoFit/>
          </a:bodyPr>
          <a:lstStyle/>
          <a:p>
            <a:r>
              <a:rPr lang="es-MX" sz="1400" b="1" dirty="0">
                <a:solidFill>
                  <a:srgbClr val="2BA645"/>
                </a:solidFill>
              </a:rPr>
              <a:t>1. </a:t>
            </a:r>
            <a:r>
              <a:rPr lang="es-MX" sz="1400" dirty="0">
                <a:solidFill>
                  <a:srgbClr val="333333"/>
                </a:solidFill>
              </a:rPr>
              <a:t>Comenta con tus compañeros las diferencia que existe entre la tasa de interés simple y la tasa de interés compuesta, y la manera en la que se puede calcular la ganancia real o efectiva en una inversión.</a:t>
            </a: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a:blip r:embed="rId2">
            <a:extLst>
              <a:ext uri="{28A0092B-C50C-407E-A947-70E740481C1C}">
                <a14:useLocalDpi xmlns:a14="http://schemas.microsoft.com/office/drawing/2010/main" val="0"/>
              </a:ext>
            </a:extLst>
          </a:blip>
          <a:srcRect l="17178" r="17178"/>
          <a:stretch/>
        </p:blipFill>
        <p:spPr>
          <a:xfrm>
            <a:off x="4572000" y="1091330"/>
            <a:ext cx="4572000" cy="4648200"/>
          </a:xfrm>
          <a:prstGeom prst="rect">
            <a:avLst/>
          </a:prstGeom>
        </p:spPr>
      </p:pic>
    </p:spTree>
    <p:extLst>
      <p:ext uri="{BB962C8B-B14F-4D97-AF65-F5344CB8AC3E}">
        <p14:creationId xmlns:p14="http://schemas.microsoft.com/office/powerpoint/2010/main" val="1571718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483431" y="3848767"/>
            <a:ext cx="4572001" cy="461665"/>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12. Anualidades</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Inversión en el mercado financiero.</a:t>
            </a:r>
          </a:p>
        </p:txBody>
      </p:sp>
    </p:spTree>
    <p:extLst>
      <p:ext uri="{BB962C8B-B14F-4D97-AF65-F5344CB8AC3E}">
        <p14:creationId xmlns:p14="http://schemas.microsoft.com/office/powerpoint/2010/main" val="27157567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8" y="1115551"/>
            <a:ext cx="3679862" cy="4675649"/>
          </a:xfrm>
          <a:prstGeom prst="rect">
            <a:avLst/>
          </a:prstGeom>
        </p:spPr>
        <p:txBody>
          <a:bodyPr/>
          <a:lstStyle/>
          <a:p>
            <a:pPr algn="l"/>
            <a:r>
              <a:rPr lang="es-MX" sz="1400" dirty="0">
                <a:solidFill>
                  <a:srgbClr val="333333"/>
                </a:solidFill>
              </a:rPr>
              <a:t>A raíz de las consecuencias a esta terrible crisis, el sector bancario aprendió una lección difícil de olvidar, pues se percató que la estabilidad macroeconómica de un país es de gran importancia para el otorgamiento de créditos de bajo riesgo y a bajo costo. Las instituciones de crédito han establecido estrategias en dicha materia de una manera más rígida, y a su vez el público se ha vuelto más consciente de la responsabilidad que implica la contratación de un crédito.</a:t>
            </a:r>
            <a:endParaRPr lang="es-MX" sz="1400" dirty="0"/>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rotWithShape="1">
          <a:blip r:embed="rId3">
            <a:extLst>
              <a:ext uri="{28A0092B-C50C-407E-A947-70E740481C1C}">
                <a14:useLocalDpi xmlns:a14="http://schemas.microsoft.com/office/drawing/2010/main" val="0"/>
              </a:ext>
            </a:extLst>
          </a:blip>
          <a:srcRect l="12941" t="-959" r="38528" b="959"/>
          <a:stretch/>
        </p:blipFill>
        <p:spPr>
          <a:xfrm>
            <a:off x="0" y="1066800"/>
            <a:ext cx="4572000" cy="5181600"/>
          </a:xfrm>
          <a:prstGeom prst="rect">
            <a:avLst/>
          </a:prstGeom>
        </p:spPr>
      </p:pic>
    </p:spTree>
    <p:extLst>
      <p:ext uri="{BB962C8B-B14F-4D97-AF65-F5344CB8AC3E}">
        <p14:creationId xmlns:p14="http://schemas.microsoft.com/office/powerpoint/2010/main" val="1497514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92D5FA0F-CF92-1C40-8851-25F6D4B0A2EE}"/>
              </a:ext>
            </a:extLst>
          </p:cNvPr>
          <p:cNvSpPr txBox="1">
            <a:spLocks/>
          </p:cNvSpPr>
          <p:nvPr/>
        </p:nvSpPr>
        <p:spPr>
          <a:xfrm>
            <a:off x="533400" y="1243784"/>
            <a:ext cx="7886700" cy="838200"/>
          </a:xfrm>
          <a:prstGeom prst="rect">
            <a:avLst/>
          </a:prstGeom>
        </p:spPr>
        <p:txBody>
          <a:bodyPr/>
          <a:lstStyle>
            <a:lvl1pPr>
              <a:defRPr>
                <a:latin typeface="+mj-lt"/>
                <a:ea typeface="+mj-ea"/>
                <a:cs typeface="+mj-cs"/>
              </a:defRPr>
            </a:lvl1pPr>
          </a:lstStyle>
          <a:p>
            <a:r>
              <a:rPr lang="es-MX" sz="1400" dirty="0">
                <a:solidFill>
                  <a:srgbClr val="333333"/>
                </a:solidFill>
              </a:rPr>
              <a:t>Las anualidades ordinarias, conocidas también como vencidas o de modo final, se refieren a pagos iguales que se realizan en un mismo intervalo de tiempo al final del periodo de pago.</a:t>
            </a:r>
            <a:endParaRPr lang="es-MX" sz="1400" dirty="0"/>
          </a:p>
          <a:p>
            <a:pPr defTabSz="914400"/>
            <a:br>
              <a:rPr lang="es-MX" sz="1400" kern="0" dirty="0">
                <a:solidFill>
                  <a:sysClr val="windowText" lastClr="000000"/>
                </a:solidFill>
              </a:rPr>
            </a:br>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br>
              <a:rPr lang="es-MX" sz="1400" kern="0" dirty="0">
                <a:solidFill>
                  <a:sysClr val="windowText" lastClr="000000"/>
                </a:solidFill>
              </a:rPr>
            </a:br>
            <a:endParaRPr lang="es-MX" sz="1400" kern="0" dirty="0">
              <a:solidFill>
                <a:sysClr val="windowText" lastClr="000000"/>
              </a:solidFill>
            </a:endParaRPr>
          </a:p>
        </p:txBody>
      </p:sp>
      <p:sp>
        <p:nvSpPr>
          <p:cNvPr id="11" name="Título 1">
            <a:extLst>
              <a:ext uri="{FF2B5EF4-FFF2-40B4-BE49-F238E27FC236}">
                <a16:creationId xmlns:a16="http://schemas.microsoft.com/office/drawing/2014/main" id="{1C65E70B-A1B1-554A-BA36-895E91F9981F}"/>
              </a:ext>
            </a:extLst>
          </p:cNvPr>
          <p:cNvSpPr txBox="1">
            <a:spLocks/>
          </p:cNvSpPr>
          <p:nvPr/>
        </p:nvSpPr>
        <p:spPr>
          <a:xfrm>
            <a:off x="533400" y="878982"/>
            <a:ext cx="8077200" cy="358583"/>
          </a:xfrm>
          <a:prstGeom prst="rect">
            <a:avLst/>
          </a:prstGeom>
        </p:spPr>
        <p:txBody>
          <a:bodyPr/>
          <a:lstStyle>
            <a:lvl1pPr>
              <a:defRPr>
                <a:latin typeface="+mj-lt"/>
                <a:ea typeface="+mj-ea"/>
                <a:cs typeface="+mj-cs"/>
              </a:defRPr>
            </a:lvl1pPr>
          </a:lstStyle>
          <a:p>
            <a:pPr algn="ctr" defTabSz="914400"/>
            <a:r>
              <a:rPr lang="es-MX" sz="1400" b="1" dirty="0"/>
              <a:t>Anualidades ordinarias</a:t>
            </a:r>
            <a:br>
              <a:rPr lang="es-MX" sz="1400" dirty="0"/>
            </a:br>
            <a:endParaRPr lang="es-MX" sz="1400" b="1" dirty="0"/>
          </a:p>
        </p:txBody>
      </p:sp>
      <p:sp>
        <p:nvSpPr>
          <p:cNvPr id="15" name="CuadroTexto 14">
            <a:extLst>
              <a:ext uri="{FF2B5EF4-FFF2-40B4-BE49-F238E27FC236}">
                <a16:creationId xmlns:a16="http://schemas.microsoft.com/office/drawing/2014/main" id="{3A9EF6EB-12BA-7C40-8383-3B35FBAAC9D1}"/>
              </a:ext>
            </a:extLst>
          </p:cNvPr>
          <p:cNvSpPr txBox="1"/>
          <p:nvPr/>
        </p:nvSpPr>
        <p:spPr>
          <a:xfrm>
            <a:off x="1219199" y="1887046"/>
            <a:ext cx="2743200" cy="307777"/>
          </a:xfrm>
          <a:prstGeom prst="rect">
            <a:avLst/>
          </a:prstGeom>
          <a:noFill/>
        </p:spPr>
        <p:txBody>
          <a:bodyPr wrap="square">
            <a:spAutoFit/>
          </a:bodyPr>
          <a:lstStyle/>
          <a:p>
            <a:pPr algn="ctr"/>
            <a:r>
              <a:rPr lang="es-MX" sz="1400" b="1" dirty="0">
                <a:latin typeface="+mj-lt"/>
              </a:rPr>
              <a:t>A partir de un valor futuro</a:t>
            </a:r>
            <a:endParaRPr lang="es-MX" sz="1400" b="1" dirty="0"/>
          </a:p>
        </p:txBody>
      </p:sp>
      <p:sp>
        <p:nvSpPr>
          <p:cNvPr id="16" name="CuadroTexto 15">
            <a:extLst>
              <a:ext uri="{FF2B5EF4-FFF2-40B4-BE49-F238E27FC236}">
                <a16:creationId xmlns:a16="http://schemas.microsoft.com/office/drawing/2014/main" id="{8CCB386F-9431-A048-B670-96365DF2FCF0}"/>
              </a:ext>
            </a:extLst>
          </p:cNvPr>
          <p:cNvSpPr txBox="1"/>
          <p:nvPr/>
        </p:nvSpPr>
        <p:spPr>
          <a:xfrm>
            <a:off x="4891834" y="1887047"/>
            <a:ext cx="2900443" cy="307777"/>
          </a:xfrm>
          <a:prstGeom prst="rect">
            <a:avLst/>
          </a:prstGeom>
          <a:noFill/>
        </p:spPr>
        <p:txBody>
          <a:bodyPr wrap="square">
            <a:spAutoFit/>
          </a:bodyPr>
          <a:lstStyle/>
          <a:p>
            <a:pPr algn="ctr"/>
            <a:r>
              <a:rPr lang="es-MX" sz="1400" b="1" dirty="0">
                <a:latin typeface="+mj-lt"/>
              </a:rPr>
              <a:t>A partir de un valor presente</a:t>
            </a:r>
            <a:endParaRPr lang="es-MX" sz="1400" b="1" dirty="0"/>
          </a:p>
        </p:txBody>
      </p:sp>
      <p:pic>
        <p:nvPicPr>
          <p:cNvPr id="19" name="Imagen 18">
            <a:extLst>
              <a:ext uri="{FF2B5EF4-FFF2-40B4-BE49-F238E27FC236}">
                <a16:creationId xmlns:a16="http://schemas.microsoft.com/office/drawing/2014/main" id="{0448857E-1998-B94C-A6CD-F5105B8F8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194823"/>
            <a:ext cx="8077200" cy="4601254"/>
          </a:xfrm>
          <a:prstGeom prst="rect">
            <a:avLst/>
          </a:prstGeom>
        </p:spPr>
      </p:pic>
    </p:spTree>
    <p:extLst>
      <p:ext uri="{BB962C8B-B14F-4D97-AF65-F5344CB8AC3E}">
        <p14:creationId xmlns:p14="http://schemas.microsoft.com/office/powerpoint/2010/main" val="1035483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92D5FA0F-CF92-1C40-8851-25F6D4B0A2EE}"/>
              </a:ext>
            </a:extLst>
          </p:cNvPr>
          <p:cNvSpPr txBox="1">
            <a:spLocks/>
          </p:cNvSpPr>
          <p:nvPr/>
        </p:nvSpPr>
        <p:spPr>
          <a:xfrm>
            <a:off x="533400" y="834149"/>
            <a:ext cx="7886700" cy="914400"/>
          </a:xfrm>
          <a:prstGeom prst="rect">
            <a:avLst/>
          </a:prstGeom>
        </p:spPr>
        <p:txBody>
          <a:bodyPr/>
          <a:lstStyle>
            <a:lvl1pPr>
              <a:defRPr>
                <a:latin typeface="+mj-lt"/>
                <a:ea typeface="+mj-ea"/>
                <a:cs typeface="+mj-cs"/>
              </a:defRPr>
            </a:lvl1pPr>
          </a:lstStyle>
          <a:p>
            <a:pPr defTabSz="914400"/>
            <a:br>
              <a:rPr lang="es-MX" sz="1400" b="1" dirty="0"/>
            </a:br>
            <a:endParaRPr lang="es-MX" sz="1400" b="1" kern="0" dirty="0">
              <a:solidFill>
                <a:sysClr val="windowText" lastClr="000000"/>
              </a:solidFill>
            </a:endParaRPr>
          </a:p>
          <a:p>
            <a:r>
              <a:rPr lang="es-MX" sz="1400" dirty="0">
                <a:solidFill>
                  <a:srgbClr val="333333"/>
                </a:solidFill>
              </a:rPr>
              <a:t>El plan de anualidades anticipadas es muy similar al de anualidades ordinarias con la diferencia que </a:t>
            </a:r>
            <a:r>
              <a:rPr lang="es-MX" sz="1400" b="1" dirty="0">
                <a:solidFill>
                  <a:srgbClr val="333333"/>
                </a:solidFill>
              </a:rPr>
              <a:t>el pago se realiza al inicio del periodo</a:t>
            </a:r>
            <a:r>
              <a:rPr lang="es-MX" sz="1400" dirty="0">
                <a:solidFill>
                  <a:srgbClr val="333333"/>
                </a:solidFill>
              </a:rPr>
              <a:t>.</a:t>
            </a:r>
            <a:endParaRPr lang="es-MX" sz="1400" dirty="0"/>
          </a:p>
          <a:p>
            <a:pPr defTabSz="914400"/>
            <a:br>
              <a:rPr lang="es-MX" sz="1400" kern="0" dirty="0">
                <a:solidFill>
                  <a:sysClr val="windowText" lastClr="000000"/>
                </a:solidFill>
              </a:rPr>
            </a:br>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endParaRPr lang="es-MX" sz="1400" kern="0" dirty="0">
              <a:solidFill>
                <a:sysClr val="windowText" lastClr="000000"/>
              </a:solidFill>
            </a:endParaRPr>
          </a:p>
          <a:p>
            <a:pPr algn="just" defTabSz="914400"/>
            <a:br>
              <a:rPr lang="es-MX" sz="1400" kern="0" dirty="0">
                <a:solidFill>
                  <a:sysClr val="windowText" lastClr="000000"/>
                </a:solidFill>
              </a:rPr>
            </a:br>
            <a:endParaRPr lang="es-MX" sz="1400" kern="0" dirty="0">
              <a:solidFill>
                <a:sysClr val="windowText" lastClr="000000"/>
              </a:solidFill>
            </a:endParaRPr>
          </a:p>
        </p:txBody>
      </p:sp>
      <p:sp>
        <p:nvSpPr>
          <p:cNvPr id="15" name="Título 1">
            <a:extLst>
              <a:ext uri="{FF2B5EF4-FFF2-40B4-BE49-F238E27FC236}">
                <a16:creationId xmlns:a16="http://schemas.microsoft.com/office/drawing/2014/main" id="{BF365A13-2DDA-2C41-9841-1417AF6E7221}"/>
              </a:ext>
            </a:extLst>
          </p:cNvPr>
          <p:cNvSpPr txBox="1">
            <a:spLocks/>
          </p:cNvSpPr>
          <p:nvPr/>
        </p:nvSpPr>
        <p:spPr>
          <a:xfrm>
            <a:off x="533400" y="856565"/>
            <a:ext cx="8077200" cy="358583"/>
          </a:xfrm>
          <a:prstGeom prst="rect">
            <a:avLst/>
          </a:prstGeom>
        </p:spPr>
        <p:txBody>
          <a:bodyPr/>
          <a:lstStyle>
            <a:lvl1pPr>
              <a:defRPr>
                <a:latin typeface="+mj-lt"/>
                <a:ea typeface="+mj-ea"/>
                <a:cs typeface="+mj-cs"/>
              </a:defRPr>
            </a:lvl1pPr>
          </a:lstStyle>
          <a:p>
            <a:pPr algn="ctr" defTabSz="914400"/>
            <a:r>
              <a:rPr lang="es-MX" sz="1400" b="1" dirty="0"/>
              <a:t>Anualidades anticipadas</a:t>
            </a:r>
            <a:br>
              <a:rPr lang="es-MX" sz="1400" dirty="0"/>
            </a:br>
            <a:endParaRPr lang="es-MX" sz="1400" b="1" dirty="0"/>
          </a:p>
        </p:txBody>
      </p:sp>
      <p:sp>
        <p:nvSpPr>
          <p:cNvPr id="12" name="CuadroTexto 11">
            <a:extLst>
              <a:ext uri="{FF2B5EF4-FFF2-40B4-BE49-F238E27FC236}">
                <a16:creationId xmlns:a16="http://schemas.microsoft.com/office/drawing/2014/main" id="{8B6A8D08-392D-7544-85DE-CA88602908C7}"/>
              </a:ext>
            </a:extLst>
          </p:cNvPr>
          <p:cNvSpPr txBox="1"/>
          <p:nvPr/>
        </p:nvSpPr>
        <p:spPr>
          <a:xfrm>
            <a:off x="1219199" y="1887046"/>
            <a:ext cx="2743200" cy="307777"/>
          </a:xfrm>
          <a:prstGeom prst="rect">
            <a:avLst/>
          </a:prstGeom>
          <a:noFill/>
        </p:spPr>
        <p:txBody>
          <a:bodyPr wrap="square">
            <a:spAutoFit/>
          </a:bodyPr>
          <a:lstStyle/>
          <a:p>
            <a:pPr algn="ctr"/>
            <a:r>
              <a:rPr lang="es-MX" sz="1400" b="1" dirty="0">
                <a:latin typeface="+mj-lt"/>
              </a:rPr>
              <a:t>A partir de un valor futuro</a:t>
            </a:r>
            <a:endParaRPr lang="es-MX" sz="1400" b="1" dirty="0"/>
          </a:p>
        </p:txBody>
      </p:sp>
      <p:sp>
        <p:nvSpPr>
          <p:cNvPr id="13" name="CuadroTexto 12">
            <a:extLst>
              <a:ext uri="{FF2B5EF4-FFF2-40B4-BE49-F238E27FC236}">
                <a16:creationId xmlns:a16="http://schemas.microsoft.com/office/drawing/2014/main" id="{FE9838EA-147A-B04D-A758-47EF4FC3A6E2}"/>
              </a:ext>
            </a:extLst>
          </p:cNvPr>
          <p:cNvSpPr txBox="1"/>
          <p:nvPr/>
        </p:nvSpPr>
        <p:spPr>
          <a:xfrm>
            <a:off x="4891834" y="1887047"/>
            <a:ext cx="2900443" cy="307777"/>
          </a:xfrm>
          <a:prstGeom prst="rect">
            <a:avLst/>
          </a:prstGeom>
          <a:noFill/>
        </p:spPr>
        <p:txBody>
          <a:bodyPr wrap="square">
            <a:spAutoFit/>
          </a:bodyPr>
          <a:lstStyle/>
          <a:p>
            <a:pPr algn="ctr"/>
            <a:r>
              <a:rPr lang="es-MX" sz="1400" b="1" dirty="0">
                <a:latin typeface="+mj-lt"/>
              </a:rPr>
              <a:t>A partir de un valor presente</a:t>
            </a:r>
            <a:endParaRPr lang="es-MX" sz="1400" b="1" dirty="0"/>
          </a:p>
        </p:txBody>
      </p:sp>
      <p:pic>
        <p:nvPicPr>
          <p:cNvPr id="18" name="Imagen 17">
            <a:extLst>
              <a:ext uri="{FF2B5EF4-FFF2-40B4-BE49-F238E27FC236}">
                <a16:creationId xmlns:a16="http://schemas.microsoft.com/office/drawing/2014/main" id="{8758C3C0-C337-C844-BC0B-3150A6BE4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184884"/>
            <a:ext cx="8077200" cy="4608386"/>
          </a:xfrm>
          <a:prstGeom prst="rect">
            <a:avLst/>
          </a:prstGeom>
        </p:spPr>
      </p:pic>
    </p:spTree>
    <p:extLst>
      <p:ext uri="{BB962C8B-B14F-4D97-AF65-F5344CB8AC3E}">
        <p14:creationId xmlns:p14="http://schemas.microsoft.com/office/powerpoint/2010/main" val="3108649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3970650"/>
            <a:ext cx="8077200" cy="1363350"/>
          </a:xfrm>
          <a:prstGeom prst="rect">
            <a:avLst/>
          </a:prstGeom>
        </p:spPr>
        <p:txBody>
          <a:bodyPr/>
          <a:lstStyle>
            <a:lvl1pPr>
              <a:defRPr>
                <a:latin typeface="+mj-lt"/>
                <a:ea typeface="+mj-ea"/>
                <a:cs typeface="+mj-cs"/>
              </a:defRPr>
            </a:lvl1pPr>
          </a:lstStyle>
          <a:p>
            <a:r>
              <a:rPr lang="es-MX" sz="1400" dirty="0">
                <a:solidFill>
                  <a:srgbClr val="333333"/>
                </a:solidFill>
              </a:rPr>
              <a:t>Todo administrador financiero tarde o temprano se topará con esquemas y planes financieros relacionados con el tema de anualidades. Si realiza un plan de inversión o de ahorro por un periodo de tiempo determinado, o bien, si solicita algún préstamo por tiempo determinado, en ambos casos se plantea un plan de depósitos o pagos iguales de manera anticipada u ordinaria.</a:t>
            </a:r>
            <a:endParaRPr lang="es-MX" sz="1400" dirty="0"/>
          </a:p>
        </p:txBody>
      </p:sp>
      <p:pic>
        <p:nvPicPr>
          <p:cNvPr id="6" name="Picture 4">
            <a:extLst>
              <a:ext uri="{FF2B5EF4-FFF2-40B4-BE49-F238E27FC236}">
                <a16:creationId xmlns:a16="http://schemas.microsoft.com/office/drawing/2014/main" id="{5FB1942E-F134-5544-9CE1-D8532B4BA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374" b="11374"/>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929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704022" y="1447800"/>
            <a:ext cx="3867978" cy="738664"/>
          </a:xfrm>
          <a:prstGeom prst="rect">
            <a:avLst/>
          </a:prstGeom>
          <a:noFill/>
        </p:spPr>
        <p:txBody>
          <a:bodyPr wrap="square">
            <a:spAutoFit/>
          </a:bodyPr>
          <a:lstStyle/>
          <a:p>
            <a:r>
              <a:rPr lang="es-MX" sz="1400" b="1" dirty="0">
                <a:solidFill>
                  <a:srgbClr val="2BA645"/>
                </a:solidFill>
              </a:rPr>
              <a:t>1. </a:t>
            </a:r>
            <a:r>
              <a:rPr lang="es-MX" sz="1400" dirty="0"/>
              <a:t>Platica y comparte con tus compañeros las siguientes preguntas para conocer sus comentarios.</a:t>
            </a: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a:blip r:embed="rId2">
            <a:extLst>
              <a:ext uri="{28A0092B-C50C-407E-A947-70E740481C1C}">
                <a14:useLocalDpi xmlns:a14="http://schemas.microsoft.com/office/drawing/2010/main" val="0"/>
              </a:ext>
            </a:extLst>
          </a:blip>
          <a:srcRect l="17213" r="17213"/>
          <a:stretch/>
        </p:blipFill>
        <p:spPr>
          <a:xfrm>
            <a:off x="4572000" y="1091330"/>
            <a:ext cx="4572000" cy="4648200"/>
          </a:xfrm>
          <a:prstGeom prst="rect">
            <a:avLst/>
          </a:prstGeom>
        </p:spPr>
      </p:pic>
      <p:sp>
        <p:nvSpPr>
          <p:cNvPr id="7" name="CuadroTexto 6">
            <a:extLst>
              <a:ext uri="{FF2B5EF4-FFF2-40B4-BE49-F238E27FC236}">
                <a16:creationId xmlns:a16="http://schemas.microsoft.com/office/drawing/2014/main" id="{3A195F23-9655-9347-8F78-21B058B11B76}"/>
              </a:ext>
            </a:extLst>
          </p:cNvPr>
          <p:cNvSpPr txBox="1"/>
          <p:nvPr/>
        </p:nvSpPr>
        <p:spPr>
          <a:xfrm>
            <a:off x="704022" y="2587487"/>
            <a:ext cx="3639378" cy="2031325"/>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s-MX" sz="1400" dirty="0">
                <a:solidFill>
                  <a:srgbClr val="333333"/>
                </a:solidFill>
                <a:latin typeface="+mj-lt"/>
              </a:rPr>
              <a:t>Si deseas adquirir una casa a crédito, ¿qué plazo escogerías?, ¿de qué cantidad deberán ser los pagos para alcanzar a adquirir la casa que quieres?</a:t>
            </a:r>
          </a:p>
          <a:p>
            <a:pPr marL="285750" indent="-285750">
              <a:buFont typeface="Arial" panose="020B0604020202020204" pitchFamily="34" charset="0"/>
              <a:buChar char="•"/>
            </a:pPr>
            <a:endParaRPr lang="es-MX" sz="1400" dirty="0">
              <a:solidFill>
                <a:srgbClr val="333333"/>
              </a:solidFill>
              <a:latin typeface="+mj-lt"/>
            </a:endParaRPr>
          </a:p>
          <a:p>
            <a:pPr marL="285750" indent="-285750">
              <a:buFont typeface="Arial" panose="020B0604020202020204" pitchFamily="34" charset="0"/>
              <a:buChar char="•"/>
            </a:pPr>
            <a:r>
              <a:rPr lang="es-MX" sz="1400" dirty="0">
                <a:solidFill>
                  <a:srgbClr val="333333"/>
                </a:solidFill>
                <a:latin typeface="+mj-lt"/>
              </a:rPr>
              <a:t>Si deseas ahorrar para planear tu retiro, ¿cuáles herramientas utilizarías para realizarlo?</a:t>
            </a:r>
          </a:p>
        </p:txBody>
      </p:sp>
    </p:spTree>
    <p:extLst>
      <p:ext uri="{BB962C8B-B14F-4D97-AF65-F5344CB8AC3E}">
        <p14:creationId xmlns:p14="http://schemas.microsoft.com/office/powerpoint/2010/main" val="3814831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24113" y="1066800"/>
            <a:ext cx="3686487" cy="4648200"/>
          </a:xfrm>
          <a:prstGeom prst="rect">
            <a:avLst/>
          </a:prstGeom>
        </p:spPr>
        <p:txBody>
          <a:bodyPr/>
          <a:lstStyle/>
          <a:p>
            <a:pPr algn="l"/>
            <a:r>
              <a:rPr lang="es-MX" sz="1400" dirty="0">
                <a:solidFill>
                  <a:srgbClr val="333333"/>
                </a:solidFill>
              </a:rPr>
              <a:t>La importancia de la existencia de Sociedades de Inversión en México radica en la forma en que </a:t>
            </a:r>
            <a:r>
              <a:rPr lang="es-MX" sz="1400" b="1" dirty="0">
                <a:solidFill>
                  <a:srgbClr val="333333"/>
                </a:solidFill>
              </a:rPr>
              <a:t>se activa la economía</a:t>
            </a:r>
            <a:r>
              <a:rPr lang="es-MX" sz="1400" dirty="0">
                <a:solidFill>
                  <a:srgbClr val="333333"/>
                </a:solidFill>
              </a:rPr>
              <a:t>, mediante la captación del ahorro de pequeños y medianos inver-sionistas por la compraventa de las acciones que emiten las empresas y cuya finalidad es invertir esos recursos </a:t>
            </a:r>
            <a:r>
              <a:rPr lang="es-MX" sz="1400" spc="-20" dirty="0">
                <a:solidFill>
                  <a:srgbClr val="333333"/>
                </a:solidFill>
              </a:rPr>
              <a:t>en proyectos de expansión que puedan </a:t>
            </a:r>
            <a:r>
              <a:rPr lang="es-MX" sz="1400" dirty="0">
                <a:solidFill>
                  <a:srgbClr val="333333"/>
                </a:solidFill>
              </a:rPr>
              <a:t>crear empleo. </a:t>
            </a:r>
            <a:br>
              <a:rPr lang="es-MX" sz="1400" dirty="0">
                <a:solidFill>
                  <a:srgbClr val="333333"/>
                </a:solidFill>
              </a:rPr>
            </a:br>
            <a:br>
              <a:rPr lang="es-MX" sz="1400" dirty="0">
                <a:solidFill>
                  <a:srgbClr val="333333"/>
                </a:solidFill>
              </a:rPr>
            </a:br>
            <a:r>
              <a:rPr lang="es-MX" sz="1400" dirty="0">
                <a:solidFill>
                  <a:srgbClr val="333333"/>
                </a:solidFill>
              </a:rPr>
              <a:t>Estos movimientos permiten a los </a:t>
            </a:r>
            <a:r>
              <a:rPr lang="es-MX" sz="1400" spc="-60" dirty="0">
                <a:solidFill>
                  <a:srgbClr val="333333"/>
                </a:solidFill>
              </a:rPr>
              <a:t>inversionistas tener acceso a los mercados </a:t>
            </a:r>
            <a:r>
              <a:rPr lang="es-MX" sz="1400" dirty="0">
                <a:solidFill>
                  <a:srgbClr val="333333"/>
                </a:solidFill>
              </a:rPr>
              <a:t>de dinero y de capitales, a los cuales de forma individual no podrían acceder, minimizando sus riesgos por medio de diversificación de fondos.</a:t>
            </a:r>
            <a:br>
              <a:rPr lang="es-MX" sz="1400" dirty="0"/>
            </a:br>
            <a:endParaRPr lang="es-MX" sz="1400" dirty="0">
              <a:solidFill>
                <a:srgbClr val="333333"/>
              </a:solidFill>
            </a:endParaRPr>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rotWithShape="1">
          <a:blip r:embed="rId3">
            <a:extLst>
              <a:ext uri="{28A0092B-C50C-407E-A947-70E740481C1C}">
                <a14:useLocalDpi xmlns:a14="http://schemas.microsoft.com/office/drawing/2010/main" val="0"/>
              </a:ext>
            </a:extLst>
          </a:blip>
          <a:srcRect l="3067" r="31359"/>
          <a:stretch/>
        </p:blipFill>
        <p:spPr>
          <a:xfrm>
            <a:off x="0" y="1066800"/>
            <a:ext cx="4572000" cy="4648200"/>
          </a:xfrm>
          <a:prstGeom prst="rect">
            <a:avLst/>
          </a:prstGeom>
        </p:spPr>
      </p:pic>
      <p:pic>
        <p:nvPicPr>
          <p:cNvPr id="9" name="Imagen 8">
            <a:extLst>
              <a:ext uri="{FF2B5EF4-FFF2-40B4-BE49-F238E27FC236}">
                <a16:creationId xmlns:a16="http://schemas.microsoft.com/office/drawing/2014/main" id="{B7DE2C42-27D1-3C44-8A36-AEF20D273661}"/>
              </a:ext>
            </a:extLst>
          </p:cNvPr>
          <p:cNvPicPr>
            <a:picLocks noChangeAspect="1"/>
          </p:cNvPicPr>
          <p:nvPr/>
        </p:nvPicPr>
        <p:blipFill>
          <a:blip r:embed="rId4">
            <a:extLst>
              <a:ext uri="{28A0092B-C50C-407E-A947-70E740481C1C}">
                <a14:useLocalDpi xmlns:a14="http://schemas.microsoft.com/office/drawing/2010/main" val="0"/>
              </a:ext>
            </a:extLst>
          </a:blip>
          <a:srcRect l="7210" r="7210"/>
          <a:stretch/>
        </p:blipFill>
        <p:spPr>
          <a:xfrm>
            <a:off x="0" y="1061720"/>
            <a:ext cx="4572000" cy="4648200"/>
          </a:xfrm>
          <a:prstGeom prst="rect">
            <a:avLst/>
          </a:prstGeom>
        </p:spPr>
      </p:pic>
    </p:spTree>
    <p:extLst>
      <p:ext uri="{BB962C8B-B14F-4D97-AF65-F5344CB8AC3E}">
        <p14:creationId xmlns:p14="http://schemas.microsoft.com/office/powerpoint/2010/main" val="1830102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1600200"/>
            <a:ext cx="8077200" cy="1143000"/>
          </a:xfrm>
          <a:prstGeom prst="rect">
            <a:avLst/>
          </a:prstGeom>
        </p:spPr>
        <p:txBody>
          <a:bodyPr/>
          <a:lstStyle>
            <a:lvl1pPr>
              <a:defRPr>
                <a:latin typeface="+mj-lt"/>
                <a:ea typeface="+mj-ea"/>
                <a:cs typeface="+mj-cs"/>
              </a:defRPr>
            </a:lvl1pPr>
          </a:lstStyle>
          <a:p>
            <a:r>
              <a:rPr lang="es-MX" sz="1400" dirty="0">
                <a:solidFill>
                  <a:srgbClr val="333333"/>
                </a:solidFill>
              </a:rPr>
              <a:t>Una sociedad de inversión, o fondo de inversión, es una sociedad anónima de capital variable autorizada por CNBV, la cual capta recursos del público inversionista mediante la emisión de acciones representativas de capital social. </a:t>
            </a:r>
            <a:endParaRPr lang="es-MX" sz="1400" dirty="0"/>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Sociedades de inversión</a:t>
            </a:r>
          </a:p>
        </p:txBody>
      </p:sp>
      <p:pic>
        <p:nvPicPr>
          <p:cNvPr id="3" name="Imagen 2">
            <a:extLst>
              <a:ext uri="{FF2B5EF4-FFF2-40B4-BE49-F238E27FC236}">
                <a16:creationId xmlns:a16="http://schemas.microsoft.com/office/drawing/2014/main" id="{C7843041-C87B-4E47-8BD3-75CDDD817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50" y="2952751"/>
            <a:ext cx="6972300" cy="2324100"/>
          </a:xfrm>
          <a:prstGeom prst="rect">
            <a:avLst/>
          </a:prstGeom>
        </p:spPr>
      </p:pic>
    </p:spTree>
    <p:extLst>
      <p:ext uri="{BB962C8B-B14F-4D97-AF65-F5344CB8AC3E}">
        <p14:creationId xmlns:p14="http://schemas.microsoft.com/office/powerpoint/2010/main" val="1616207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Sociedades de inversión</a:t>
            </a:r>
          </a:p>
        </p:txBody>
      </p:sp>
      <p:pic>
        <p:nvPicPr>
          <p:cNvPr id="5" name="Imagen 4">
            <a:extLst>
              <a:ext uri="{FF2B5EF4-FFF2-40B4-BE49-F238E27FC236}">
                <a16:creationId xmlns:a16="http://schemas.microsoft.com/office/drawing/2014/main" id="{0C702FD9-8EFF-F947-B06B-5BC32ECAE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 y="1981200"/>
            <a:ext cx="8712200" cy="3479800"/>
          </a:xfrm>
          <a:prstGeom prst="rect">
            <a:avLst/>
          </a:prstGeom>
        </p:spPr>
      </p:pic>
    </p:spTree>
    <p:extLst>
      <p:ext uri="{BB962C8B-B14F-4D97-AF65-F5344CB8AC3E}">
        <p14:creationId xmlns:p14="http://schemas.microsoft.com/office/powerpoint/2010/main" val="2039491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4" name="Título 1">
            <a:extLst>
              <a:ext uri="{FF2B5EF4-FFF2-40B4-BE49-F238E27FC236}">
                <a16:creationId xmlns:a16="http://schemas.microsoft.com/office/drawing/2014/main" id="{A1A71E4E-2E36-B740-AFAD-C4A587A71D1B}"/>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kern="0" dirty="0">
                <a:solidFill>
                  <a:sysClr val="windowText" lastClr="000000"/>
                </a:solidFill>
              </a:rPr>
              <a:t>Sociedades de inversión</a:t>
            </a:r>
            <a:endParaRPr lang="es-MX" sz="1400" dirty="0"/>
          </a:p>
        </p:txBody>
      </p:sp>
      <p:pic>
        <p:nvPicPr>
          <p:cNvPr id="3" name="Imagen 2">
            <a:extLst>
              <a:ext uri="{FF2B5EF4-FFF2-40B4-BE49-F238E27FC236}">
                <a16:creationId xmlns:a16="http://schemas.microsoft.com/office/drawing/2014/main" id="{B45999EF-9C0F-E64E-B369-E72D24D72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850" y="1504266"/>
            <a:ext cx="6972300" cy="5143500"/>
          </a:xfrm>
          <a:prstGeom prst="rect">
            <a:avLst/>
          </a:prstGeom>
        </p:spPr>
      </p:pic>
    </p:spTree>
    <p:extLst>
      <p:ext uri="{BB962C8B-B14F-4D97-AF65-F5344CB8AC3E}">
        <p14:creationId xmlns:p14="http://schemas.microsoft.com/office/powerpoint/2010/main" val="3829646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pic>
        <p:nvPicPr>
          <p:cNvPr id="7" name="Picture 2">
            <a:extLst>
              <a:ext uri="{FF2B5EF4-FFF2-40B4-BE49-F238E27FC236}">
                <a16:creationId xmlns:a16="http://schemas.microsoft.com/office/drawing/2014/main" id="{C1553890-A155-294F-A527-27A24D64E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0616" y="7467600"/>
            <a:ext cx="2976769" cy="3190875"/>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kern="0" dirty="0">
                <a:solidFill>
                  <a:sysClr val="windowText" lastClr="000000"/>
                </a:solidFill>
              </a:rPr>
              <a:t>Tipos de sociedades de inversión</a:t>
            </a:r>
            <a:endParaRPr lang="es-MX" sz="1400" dirty="0"/>
          </a:p>
        </p:txBody>
      </p:sp>
      <p:pic>
        <p:nvPicPr>
          <p:cNvPr id="3" name="Imagen 2">
            <a:extLst>
              <a:ext uri="{FF2B5EF4-FFF2-40B4-BE49-F238E27FC236}">
                <a16:creationId xmlns:a16="http://schemas.microsoft.com/office/drawing/2014/main" id="{D4B8AE8B-A189-AA4B-851B-3E8D269E0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250" y="1463148"/>
            <a:ext cx="6667500" cy="5413218"/>
          </a:xfrm>
          <a:prstGeom prst="rect">
            <a:avLst/>
          </a:prstGeom>
        </p:spPr>
      </p:pic>
    </p:spTree>
    <p:extLst>
      <p:ext uri="{BB962C8B-B14F-4D97-AF65-F5344CB8AC3E}">
        <p14:creationId xmlns:p14="http://schemas.microsoft.com/office/powerpoint/2010/main" val="3458637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Factores que afectan los precios de las acciones</a:t>
            </a:r>
          </a:p>
        </p:txBody>
      </p:sp>
      <p:pic>
        <p:nvPicPr>
          <p:cNvPr id="3" name="Imagen 2">
            <a:extLst>
              <a:ext uri="{FF2B5EF4-FFF2-40B4-BE49-F238E27FC236}">
                <a16:creationId xmlns:a16="http://schemas.microsoft.com/office/drawing/2014/main" id="{154400E8-AD33-1241-BF6D-458CB87897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447799"/>
            <a:ext cx="7162800" cy="4928532"/>
          </a:xfrm>
          <a:prstGeom prst="rect">
            <a:avLst/>
          </a:prstGeom>
        </p:spPr>
      </p:pic>
    </p:spTree>
    <p:extLst>
      <p:ext uri="{BB962C8B-B14F-4D97-AF65-F5344CB8AC3E}">
        <p14:creationId xmlns:p14="http://schemas.microsoft.com/office/powerpoint/2010/main" val="355700795"/>
      </p:ext>
    </p:extLst>
  </p:cSld>
  <p:clrMapOvr>
    <a:masterClrMapping/>
  </p:clrMapOvr>
</p:sld>
</file>

<file path=ppt/theme/theme1.xml><?xml version="1.0" encoding="utf-8"?>
<a:theme xmlns:a="http://schemas.openxmlformats.org/drawingml/2006/main" name="Introducc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89DB99C-D35C-49E1-B73E-AD3CB0C7428A}">
  <ds:schemaRefs>
    <ds:schemaRef ds:uri="http://schemas.microsoft.com/sharepoint/v3/contenttype/forms"/>
  </ds:schemaRefs>
</ds:datastoreItem>
</file>

<file path=customXml/itemProps2.xml><?xml version="1.0" encoding="utf-8"?>
<ds:datastoreItem xmlns:ds="http://schemas.openxmlformats.org/officeDocument/2006/customXml" ds:itemID="{FFDEEA9F-412F-4F5D-B51F-9E4C3421CA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28AE5EDB-E8AF-41FE-A65D-F078206BC2BF}">
  <ds:schemaRefs>
    <ds:schemaRef ds:uri="http://schemas.microsoft.com/office/infopath/2007/PartnerControls"/>
    <ds:schemaRef ds:uri="http://schemas.microsoft.com/office/2006/metadata/properties"/>
    <ds:schemaRef ds:uri="http://www.w3.org/XML/1998/namespace"/>
    <ds:schemaRef ds:uri="http://purl.org/dc/elements/1.1/"/>
    <ds:schemaRef ds:uri="http://purl.org/dc/terms/"/>
    <ds:schemaRef ds:uri="http://schemas.microsoft.com/office/2006/documentManagement/type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9471</TotalTime>
  <Words>1690</Words>
  <Application>Microsoft Macintosh PowerPoint</Application>
  <PresentationFormat>Presentación en pantalla (4:3)</PresentationFormat>
  <Paragraphs>135</Paragraphs>
  <Slides>36</Slides>
  <Notes>8</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36</vt:i4>
      </vt:variant>
    </vt:vector>
  </HeadingPairs>
  <TitlesOfParts>
    <vt:vector size="41" baseType="lpstr">
      <vt:lpstr>Calibri</vt:lpstr>
      <vt:lpstr>Arial</vt:lpstr>
      <vt:lpstr>Montserrat SemiBold</vt:lpstr>
      <vt:lpstr>Montserrat</vt:lpstr>
      <vt:lpstr>Introduccion</vt:lpstr>
      <vt:lpstr>Presentación de PowerPoint</vt:lpstr>
      <vt:lpstr>Presentación de PowerPoint</vt:lpstr>
      <vt:lpstr>Inversión en el mercado financiero.</vt:lpstr>
      <vt:lpstr>La importancia de la existencia de Sociedades de Inversión en México radica en la forma en que se activa la economía, mediante la captación del ahorro de pequeños y medianos inver-sionistas por la compraventa de las acciones que emiten las empresas y cuya finalidad es invertir esos recursos en proyectos de expansión que puedan crear empleo.   Estos movimientos permiten a los inversionistas tener acceso a los mercados de dinero y de capitales, a los cuales de forma individual no podrían acceder, minimizando sus riesgos por medio de diversificación de fondos.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Inversión en el mercado financiero.</vt:lpstr>
      <vt:lpstr>El riesgo es algo implícito en cada actividad realizada, y el proceso de toma de decisiones en los mercados financieros no son la excepción. Todos los instrumentos financieros están expuestos al riesgo, por ejemplo, el no sistemático es aquel que conlleva a la industria en la que se mueven, y el sistemático se relaciona directamente con factores económicos, políticos y sociales y que afectan los resultados de dichos instrumentos.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Inversión en el mercado financiero.</vt:lpstr>
      <vt:lpstr>Un buen inversionista debe tomar en cuenta durante la asignación de recursos y activos en sus inversiones el concepto del valor del dinero en el tiempo, es decir, debe considerar que hay una diferencia entre el valor presente de una cantidad de dinero y el valor futuro de esa misma cantidad. En pocas palabras, el peso que hoy tienes en tu mano valdrá menos el día de mañana.</vt:lpstr>
      <vt:lpstr>Presentación de PowerPoint</vt:lpstr>
      <vt:lpstr> </vt:lpstr>
      <vt:lpstr>Presentación de PowerPoint</vt:lpstr>
      <vt:lpstr>Presentación de PowerPoint</vt:lpstr>
      <vt:lpstr>Presentación de PowerPoint</vt:lpstr>
      <vt:lpstr>Presentación de PowerPoint</vt:lpstr>
      <vt:lpstr>Inversión en el mercado financiero.</vt:lpstr>
      <vt:lpstr>A raíz de las consecuencias a esta terrible crisis, el sector bancario aprendió una lección difícil de olvidar, pues se percató que la estabilidad macroeconómica de un país es de gran importancia para el otorgamiento de créditos de bajo riesgo y a bajo costo. Las instituciones de crédito han establecido estrategias en dicha materia de una manera más rígida, y a su vez el público se ha vuelto más consciente de la responsabilidad que implica la contratación de un crédito.</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 título-1</dc:title>
  <dc:creator>Karen Requenes</dc:creator>
  <cp:lastModifiedBy>IVAN ALEJANDRO ROCHA MARTINEZ</cp:lastModifiedBy>
  <cp:revision>125</cp:revision>
  <cp:lastPrinted>2022-02-08T19:23:59Z</cp:lastPrinted>
  <dcterms:created xsi:type="dcterms:W3CDTF">2021-06-10T22:47:14Z</dcterms:created>
  <dcterms:modified xsi:type="dcterms:W3CDTF">2022-04-27T21:23:57Z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2021-06-10T00:00:00Z</vt:filetime>
  </property>
  <property fmtid="{D5CDD505-2E9C-101B-9397-08002B2CF9AE}" pid="3" name="Creator">
    <vt:lpwstr>Adobe Illustrator 25.2 (Windows)</vt:lpwstr>
  </property>
  <property fmtid="{D5CDD505-2E9C-101B-9397-08002B2CF9AE}" pid="4" name="LastSaved">
    <vt:filetime>2021-06-10T00:00:00Z</vt:filetime>
  </property>
</Properties>
</file>