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2"/>
  </p:notesMasterIdLst>
  <p:sldIdLst>
    <p:sldId id="262" r:id="rId5"/>
    <p:sldId id="298" r:id="rId6"/>
    <p:sldId id="257" r:id="rId7"/>
    <p:sldId id="263" r:id="rId8"/>
    <p:sldId id="370" r:id="rId9"/>
    <p:sldId id="408" r:id="rId10"/>
    <p:sldId id="371" r:id="rId11"/>
    <p:sldId id="416" r:id="rId12"/>
    <p:sldId id="417" r:id="rId13"/>
    <p:sldId id="418" r:id="rId14"/>
    <p:sldId id="419" r:id="rId15"/>
    <p:sldId id="381" r:id="rId16"/>
    <p:sldId id="266" r:id="rId17"/>
    <p:sldId id="268" r:id="rId18"/>
    <p:sldId id="334" r:id="rId19"/>
    <p:sldId id="354" r:id="rId20"/>
    <p:sldId id="389" r:id="rId21"/>
    <p:sldId id="412" r:id="rId22"/>
    <p:sldId id="420" r:id="rId23"/>
    <p:sldId id="421" r:id="rId24"/>
    <p:sldId id="390" r:id="rId25"/>
    <p:sldId id="282" r:id="rId26"/>
    <p:sldId id="391" r:id="rId27"/>
    <p:sldId id="393" r:id="rId28"/>
    <p:sldId id="396" r:id="rId29"/>
    <p:sldId id="414" r:id="rId30"/>
    <p:sldId id="415" r:id="rId31"/>
    <p:sldId id="422" r:id="rId32"/>
    <p:sldId id="394" r:id="rId33"/>
    <p:sldId id="395" r:id="rId34"/>
    <p:sldId id="423" r:id="rId35"/>
    <p:sldId id="424" r:id="rId36"/>
    <p:sldId id="425" r:id="rId37"/>
    <p:sldId id="426" r:id="rId38"/>
    <p:sldId id="427" r:id="rId39"/>
    <p:sldId id="430" r:id="rId40"/>
    <p:sldId id="431" r:id="rId41"/>
  </p:sldIdLst>
  <p:sldSz cx="9144000" cy="6858000" type="screen4x3"/>
  <p:notesSz cx="10058400" cy="7772400"/>
  <p:embeddedFontLst>
    <p:embeddedFont>
      <p:font typeface="Calibri" panose="020F0502020204030204" pitchFamily="34" charset="0"/>
      <p:regular r:id="rId43"/>
      <p:bold r:id="rId44"/>
      <p:italic r:id="rId45"/>
      <p:boldItalic r:id="rId46"/>
    </p:embeddedFont>
    <p:embeddedFont>
      <p:font typeface="Montserrat" panose="00000500000000000000" pitchFamily="2" charset="0"/>
      <p:regular r:id="rId47"/>
      <p:bold r:id="rId48"/>
      <p:italic r:id="rId49"/>
      <p:boldItalic r:id="rId50"/>
    </p:embeddedFont>
    <p:embeddedFont>
      <p:font typeface="Montserrat SemiBold" panose="00000700000000000000" pitchFamily="2" charset="0"/>
      <p:regular r:id="rId51"/>
      <p:bold r:id="rId52"/>
      <p:italic r:id="rId53"/>
      <p:boldItalic r:id="rId54"/>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2160"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AA6"/>
    <a:srgbClr val="2BA645"/>
    <a:srgbClr val="2CA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CC7E4-C393-7349-7F2C-2C8202F87370}" v="3" dt="2022-04-27T21:41:53.787"/>
    <p1510:client id="{D4CC587D-7194-9949-8E10-F9D8107A3AC7}" v="10" dt="2022-04-27T21:28:49.72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569"/>
  </p:normalViewPr>
  <p:slideViewPr>
    <p:cSldViewPr>
      <p:cViewPr varScale="1">
        <p:scale>
          <a:sx n="105" d="100"/>
          <a:sy n="105" d="100"/>
        </p:scale>
        <p:origin x="1648" y="176"/>
      </p:cViewPr>
      <p:guideLst>
        <p:guide orient="horz" pos="672"/>
        <p:guide pos="336"/>
        <p:guide orient="horz" pos="912"/>
        <p:guide orient="horz" pos="1008"/>
        <p:guide pos="5424"/>
        <p:guide pos="2880"/>
        <p:guide pos="3072"/>
        <p:guide orient="horz" pos="2160"/>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ALEJANDRO ROCHA MARTINEZ" userId="fa0bb7a6-24f0-450e-b911-e04e50e846d3" providerId="ADAL" clId="{D4CC587D-7194-9949-8E10-F9D8107A3AC7}"/>
    <pc:docChg chg="custSel modMainMaster">
      <pc:chgData name="IVAN ALEJANDRO ROCHA MARTINEZ" userId="fa0bb7a6-24f0-450e-b911-e04e50e846d3" providerId="ADAL" clId="{D4CC587D-7194-9949-8E10-F9D8107A3AC7}" dt="2022-04-27T21:28:49.722" v="16" actId="167"/>
      <pc:docMkLst>
        <pc:docMk/>
      </pc:docMkLst>
      <pc:sldMasterChg chg="modSldLayout">
        <pc:chgData name="IVAN ALEJANDRO ROCHA MARTINEZ" userId="fa0bb7a6-24f0-450e-b911-e04e50e846d3" providerId="ADAL" clId="{D4CC587D-7194-9949-8E10-F9D8107A3AC7}" dt="2022-04-27T21:28:49.722" v="16" actId="167"/>
        <pc:sldMasterMkLst>
          <pc:docMk/>
          <pc:sldMasterMk cId="0" sldId="2147483648"/>
        </pc:sldMasterMkLst>
        <pc:sldLayoutChg chg="addSp delSp modSp mod">
          <pc:chgData name="IVAN ALEJANDRO ROCHA MARTINEZ" userId="fa0bb7a6-24f0-450e-b911-e04e50e846d3" providerId="ADAL" clId="{D4CC587D-7194-9949-8E10-F9D8107A3AC7}" dt="2022-04-27T21:27:45.534" v="1"/>
          <pc:sldLayoutMkLst>
            <pc:docMk/>
            <pc:sldMasterMk cId="0" sldId="2147483648"/>
            <pc:sldLayoutMk cId="0" sldId="2147483665"/>
          </pc:sldLayoutMkLst>
          <pc:picChg chg="add mod">
            <ac:chgData name="IVAN ALEJANDRO ROCHA MARTINEZ" userId="fa0bb7a6-24f0-450e-b911-e04e50e846d3" providerId="ADAL" clId="{D4CC587D-7194-9949-8E10-F9D8107A3AC7}" dt="2022-04-27T21:27:45.534" v="1"/>
            <ac:picMkLst>
              <pc:docMk/>
              <pc:sldMasterMk cId="0" sldId="2147483648"/>
              <pc:sldLayoutMk cId="0" sldId="2147483665"/>
              <ac:picMk id="3" creationId="{97CC4889-F429-5B13-F61A-39BC7701590B}"/>
            </ac:picMkLst>
          </pc:picChg>
          <pc:picChg chg="del">
            <ac:chgData name="IVAN ALEJANDRO ROCHA MARTINEZ" userId="fa0bb7a6-24f0-450e-b911-e04e50e846d3" providerId="ADAL" clId="{D4CC587D-7194-9949-8E10-F9D8107A3AC7}" dt="2022-04-27T21:27:45.071"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D4CC587D-7194-9949-8E10-F9D8107A3AC7}" dt="2022-04-27T21:28:15.932" v="8" actId="167"/>
          <pc:sldLayoutMkLst>
            <pc:docMk/>
            <pc:sldMasterMk cId="0" sldId="2147483648"/>
            <pc:sldLayoutMk cId="1793896934" sldId="2147483666"/>
          </pc:sldLayoutMkLst>
          <pc:picChg chg="add mod">
            <ac:chgData name="IVAN ALEJANDRO ROCHA MARTINEZ" userId="fa0bb7a6-24f0-450e-b911-e04e50e846d3" providerId="ADAL" clId="{D4CC587D-7194-9949-8E10-F9D8107A3AC7}" dt="2022-04-27T21:28:15.932" v="8" actId="167"/>
            <ac:picMkLst>
              <pc:docMk/>
              <pc:sldMasterMk cId="0" sldId="2147483648"/>
              <pc:sldLayoutMk cId="1793896934" sldId="2147483666"/>
              <ac:picMk id="4" creationId="{4C297515-07C8-F18B-48DF-64A1D613FB45}"/>
            </ac:picMkLst>
          </pc:picChg>
          <pc:picChg chg="del">
            <ac:chgData name="IVAN ALEJANDRO ROCHA MARTINEZ" userId="fa0bb7a6-24f0-450e-b911-e04e50e846d3" providerId="ADAL" clId="{D4CC587D-7194-9949-8E10-F9D8107A3AC7}" dt="2022-04-27T21:28:12.371" v="6"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D4CC587D-7194-9949-8E10-F9D8107A3AC7}" dt="2022-04-27T21:28:29.958" v="11" actId="167"/>
          <pc:sldLayoutMkLst>
            <pc:docMk/>
            <pc:sldMasterMk cId="0" sldId="2147483648"/>
            <pc:sldLayoutMk cId="1601919345" sldId="2147483667"/>
          </pc:sldLayoutMkLst>
          <pc:picChg chg="add mod">
            <ac:chgData name="IVAN ALEJANDRO ROCHA MARTINEZ" userId="fa0bb7a6-24f0-450e-b911-e04e50e846d3" providerId="ADAL" clId="{D4CC587D-7194-9949-8E10-F9D8107A3AC7}" dt="2022-04-27T21:28:29.958" v="11" actId="167"/>
            <ac:picMkLst>
              <pc:docMk/>
              <pc:sldMasterMk cId="0" sldId="2147483648"/>
              <pc:sldLayoutMk cId="1601919345" sldId="2147483667"/>
              <ac:picMk id="4" creationId="{268E0923-28D5-F0FA-CE49-FB4209911136}"/>
            </ac:picMkLst>
          </pc:picChg>
          <pc:picChg chg="del">
            <ac:chgData name="IVAN ALEJANDRO ROCHA MARTINEZ" userId="fa0bb7a6-24f0-450e-b911-e04e50e846d3" providerId="ADAL" clId="{D4CC587D-7194-9949-8E10-F9D8107A3AC7}" dt="2022-04-27T21:28:26.729" v="9"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D4CC587D-7194-9949-8E10-F9D8107A3AC7}" dt="2022-04-27T21:28:49.722" v="16" actId="167"/>
          <pc:sldLayoutMkLst>
            <pc:docMk/>
            <pc:sldMasterMk cId="0" sldId="2147483648"/>
            <pc:sldLayoutMk cId="1590997414" sldId="2147483668"/>
          </pc:sldLayoutMkLst>
          <pc:picChg chg="add mod">
            <ac:chgData name="IVAN ALEJANDRO ROCHA MARTINEZ" userId="fa0bb7a6-24f0-450e-b911-e04e50e846d3" providerId="ADAL" clId="{D4CC587D-7194-9949-8E10-F9D8107A3AC7}" dt="2022-04-27T21:28:49.722" v="16" actId="167"/>
            <ac:picMkLst>
              <pc:docMk/>
              <pc:sldMasterMk cId="0" sldId="2147483648"/>
              <pc:sldLayoutMk cId="1590997414" sldId="2147483668"/>
              <ac:picMk id="4" creationId="{8E5D8709-A967-94BD-43E5-7FE1A21EE278}"/>
            </ac:picMkLst>
          </pc:picChg>
          <pc:picChg chg="del">
            <ac:chgData name="IVAN ALEJANDRO ROCHA MARTINEZ" userId="fa0bb7a6-24f0-450e-b911-e04e50e846d3" providerId="ADAL" clId="{D4CC587D-7194-9949-8E10-F9D8107A3AC7}" dt="2022-04-27T21:28:46.665" v="14"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D4CC587D-7194-9949-8E10-F9D8107A3AC7}" dt="2022-04-27T21:28:01.165" v="5" actId="167"/>
          <pc:sldLayoutMkLst>
            <pc:docMk/>
            <pc:sldMasterMk cId="0" sldId="2147483648"/>
            <pc:sldLayoutMk cId="4106800032" sldId="2147483669"/>
          </pc:sldLayoutMkLst>
          <pc:picChg chg="add mod">
            <ac:chgData name="IVAN ALEJANDRO ROCHA MARTINEZ" userId="fa0bb7a6-24f0-450e-b911-e04e50e846d3" providerId="ADAL" clId="{D4CC587D-7194-9949-8E10-F9D8107A3AC7}" dt="2022-04-27T21:28:01.165" v="5" actId="167"/>
            <ac:picMkLst>
              <pc:docMk/>
              <pc:sldMasterMk cId="0" sldId="2147483648"/>
              <pc:sldLayoutMk cId="4106800032" sldId="2147483669"/>
              <ac:picMk id="5" creationId="{6A984EEA-0E58-BA7A-A475-407E5362FE77}"/>
            </ac:picMkLst>
          </pc:picChg>
          <pc:picChg chg="del mod">
            <ac:chgData name="IVAN ALEJANDRO ROCHA MARTINEZ" userId="fa0bb7a6-24f0-450e-b911-e04e50e846d3" providerId="ADAL" clId="{D4CC587D-7194-9949-8E10-F9D8107A3AC7}" dt="2022-04-27T21:27:57.860" v="3"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D4CC587D-7194-9949-8E10-F9D8107A3AC7}" dt="2022-04-27T21:28:37.714" v="13"/>
          <pc:sldLayoutMkLst>
            <pc:docMk/>
            <pc:sldMasterMk cId="0" sldId="2147483648"/>
            <pc:sldLayoutMk cId="4209272561" sldId="2147483670"/>
          </pc:sldLayoutMkLst>
          <pc:picChg chg="add mod">
            <ac:chgData name="IVAN ALEJANDRO ROCHA MARTINEZ" userId="fa0bb7a6-24f0-450e-b911-e04e50e846d3" providerId="ADAL" clId="{D4CC587D-7194-9949-8E10-F9D8107A3AC7}" dt="2022-04-27T21:28:37.714" v="13"/>
            <ac:picMkLst>
              <pc:docMk/>
              <pc:sldMasterMk cId="0" sldId="2147483648"/>
              <pc:sldLayoutMk cId="4209272561" sldId="2147483670"/>
              <ac:picMk id="3" creationId="{D35D0602-9546-7457-561A-F17717AB9FE1}"/>
            </ac:picMkLst>
          </pc:picChg>
          <pc:picChg chg="del">
            <ac:chgData name="IVAN ALEJANDRO ROCHA MARTINEZ" userId="fa0bb7a6-24f0-450e-b911-e04e50e846d3" providerId="ADAL" clId="{D4CC587D-7194-9949-8E10-F9D8107A3AC7}" dt="2022-04-27T21:28:37.366" v="12" actId="478"/>
            <ac:picMkLst>
              <pc:docMk/>
              <pc:sldMasterMk cId="0" sldId="2147483648"/>
              <pc:sldLayoutMk cId="4209272561" sldId="2147483670"/>
              <ac:picMk id="7" creationId="{BC70CB36-AB91-4EEA-A8A7-D6AAF1BCC4B3}"/>
            </ac:picMkLst>
          </pc:picChg>
        </pc:sldLayoutChg>
      </pc:sldMasterChg>
    </pc:docChg>
  </pc:docChgLst>
  <pc:docChgLst>
    <pc:chgData name="GABRIEL DAVILA MARTINEZ" userId="S::gabriel.davila@tecmilenio.mx::86fcd2da-4373-4fd2-8344-230dc9973ed3" providerId="AD" clId="Web-{13CCC7E4-C393-7349-7F2C-2C8202F87370}"/>
    <pc:docChg chg="modSld">
      <pc:chgData name="GABRIEL DAVILA MARTINEZ" userId="S::gabriel.davila@tecmilenio.mx::86fcd2da-4373-4fd2-8344-230dc9973ed3" providerId="AD" clId="Web-{13CCC7E4-C393-7349-7F2C-2C8202F87370}" dt="2022-04-27T21:41:53.303" v="1" actId="20577"/>
      <pc:docMkLst>
        <pc:docMk/>
      </pc:docMkLst>
      <pc:sldChg chg="modSp">
        <pc:chgData name="GABRIEL DAVILA MARTINEZ" userId="S::gabriel.davila@tecmilenio.mx::86fcd2da-4373-4fd2-8344-230dc9973ed3" providerId="AD" clId="Web-{13CCC7E4-C393-7349-7F2C-2C8202F87370}" dt="2022-04-27T21:41:53.303" v="1" actId="20577"/>
        <pc:sldMkLst>
          <pc:docMk/>
          <pc:sldMk cId="1616207040" sldId="370"/>
        </pc:sldMkLst>
        <pc:spChg chg="mod">
          <ac:chgData name="GABRIEL DAVILA MARTINEZ" userId="S::gabriel.davila@tecmilenio.mx::86fcd2da-4373-4fd2-8344-230dc9973ed3" providerId="AD" clId="Web-{13CCC7E4-C393-7349-7F2C-2C8202F87370}" dt="2022-04-27T21:41:53.303" v="1" actId="20577"/>
          <ac:spMkLst>
            <pc:docMk/>
            <pc:sldMk cId="1616207040" sldId="370"/>
            <ac:spMk id="10" creationId="{38F46A43-3F37-7C42-BEB4-F2C212855B4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27/04/2022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14</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15</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23</a:t>
            </a:fld>
            <a:endParaRPr lang="es-MX"/>
          </a:p>
        </p:txBody>
      </p:sp>
    </p:spTree>
    <p:extLst>
      <p:ext uri="{BB962C8B-B14F-4D97-AF65-F5344CB8AC3E}">
        <p14:creationId xmlns:p14="http://schemas.microsoft.com/office/powerpoint/2010/main" val="35765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31</a:t>
            </a:fld>
            <a:endParaRPr lang="es-MX"/>
          </a:p>
        </p:txBody>
      </p:sp>
    </p:spTree>
    <p:extLst>
      <p:ext uri="{BB962C8B-B14F-4D97-AF65-F5344CB8AC3E}">
        <p14:creationId xmlns:p14="http://schemas.microsoft.com/office/powerpoint/2010/main" val="353242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32</a:t>
            </a:fld>
            <a:endParaRPr lang="es-MX"/>
          </a:p>
        </p:txBody>
      </p:sp>
    </p:spTree>
    <p:extLst>
      <p:ext uri="{BB962C8B-B14F-4D97-AF65-F5344CB8AC3E}">
        <p14:creationId xmlns:p14="http://schemas.microsoft.com/office/powerpoint/2010/main" val="3197040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7CC4889-F429-5B13-F61A-39BC770159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A984EEA-0E58-BA7A-A475-407E5362F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C297515-07C8-F18B-48DF-64A1D613FB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68E0923-28D5-F0FA-CE49-FB42099111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35D0602-9546-7457-561A-F17717AB9F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E5D8709-A967-94BD-43E5-7FE1A21EE2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IU6cDVjjqqc"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4" name="Título 1">
            <a:extLst>
              <a:ext uri="{FF2B5EF4-FFF2-40B4-BE49-F238E27FC236}">
                <a16:creationId xmlns:a16="http://schemas.microsoft.com/office/drawing/2014/main" id="{A1A71E4E-2E36-B740-AFAD-C4A587A71D1B}"/>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solidFill>
                  <a:srgbClr val="333333"/>
                </a:solidFill>
              </a:rPr>
              <a:t>Marco jurídico de la operación aseguradora</a:t>
            </a:r>
            <a:endParaRPr lang="es-MX" sz="1400" dirty="0"/>
          </a:p>
        </p:txBody>
      </p:sp>
      <p:sp>
        <p:nvSpPr>
          <p:cNvPr id="6" name="Título 1">
            <a:extLst>
              <a:ext uri="{FF2B5EF4-FFF2-40B4-BE49-F238E27FC236}">
                <a16:creationId xmlns:a16="http://schemas.microsoft.com/office/drawing/2014/main" id="{4920E8EE-DF9F-DF4F-BDFB-30232BB9E87E}"/>
              </a:ext>
            </a:extLst>
          </p:cNvPr>
          <p:cNvSpPr txBox="1">
            <a:spLocks/>
          </p:cNvSpPr>
          <p:nvPr/>
        </p:nvSpPr>
        <p:spPr>
          <a:xfrm>
            <a:off x="533400" y="1600200"/>
            <a:ext cx="8077200" cy="685800"/>
          </a:xfrm>
          <a:prstGeom prst="rect">
            <a:avLst/>
          </a:prstGeom>
        </p:spPr>
        <p:txBody>
          <a:bodyPr/>
          <a:lstStyle>
            <a:lvl1pPr>
              <a:defRPr>
                <a:latin typeface="+mj-lt"/>
                <a:ea typeface="+mj-ea"/>
                <a:cs typeface="+mj-cs"/>
              </a:defRPr>
            </a:lvl1pPr>
          </a:lstStyle>
          <a:p>
            <a:pPr algn="just"/>
            <a:r>
              <a:rPr lang="es-MX" sz="1400" dirty="0">
                <a:solidFill>
                  <a:srgbClr val="333333"/>
                </a:solidFill>
              </a:rPr>
              <a:t>Dentro de la actividad aseguradora participan varios actores con personalidad jurídica, en primera instancia se encuentra el asegurador, la aseguradora, el intermediario, los </a:t>
            </a:r>
            <a:r>
              <a:rPr lang="es-MX" sz="1400" spc="-10" dirty="0">
                <a:solidFill>
                  <a:srgbClr val="333333"/>
                </a:solidFill>
              </a:rPr>
              <a:t>reaseguradores, ajustadores de siniestros y las autoridades que regulan conforme a la ley</a:t>
            </a:r>
            <a:endParaRPr lang="es-MX" sz="1400" spc="-10" dirty="0"/>
          </a:p>
        </p:txBody>
      </p:sp>
      <p:pic>
        <p:nvPicPr>
          <p:cNvPr id="8" name="Imagen 7">
            <a:extLst>
              <a:ext uri="{FF2B5EF4-FFF2-40B4-BE49-F238E27FC236}">
                <a16:creationId xmlns:a16="http://schemas.microsoft.com/office/drawing/2014/main" id="{99A6A06F-A609-C446-B2BD-C9EC6B8B7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953" y="2438401"/>
            <a:ext cx="7342094" cy="4087699"/>
          </a:xfrm>
          <a:prstGeom prst="rect">
            <a:avLst/>
          </a:prstGeom>
        </p:spPr>
      </p:pic>
    </p:spTree>
    <p:extLst>
      <p:ext uri="{BB962C8B-B14F-4D97-AF65-F5344CB8AC3E}">
        <p14:creationId xmlns:p14="http://schemas.microsoft.com/office/powerpoint/2010/main" val="4225006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4" name="Título 1">
            <a:extLst>
              <a:ext uri="{FF2B5EF4-FFF2-40B4-BE49-F238E27FC236}">
                <a16:creationId xmlns:a16="http://schemas.microsoft.com/office/drawing/2014/main" id="{A1A71E4E-2E36-B740-AFAD-C4A587A71D1B}"/>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solidFill>
                  <a:srgbClr val="333333"/>
                </a:solidFill>
              </a:rPr>
              <a:t>Contrato de seguro</a:t>
            </a:r>
            <a:endParaRPr lang="es-MX" sz="1400" dirty="0"/>
          </a:p>
        </p:txBody>
      </p:sp>
      <p:sp>
        <p:nvSpPr>
          <p:cNvPr id="6" name="Título 1">
            <a:extLst>
              <a:ext uri="{FF2B5EF4-FFF2-40B4-BE49-F238E27FC236}">
                <a16:creationId xmlns:a16="http://schemas.microsoft.com/office/drawing/2014/main" id="{4920E8EE-DF9F-DF4F-BDFB-30232BB9E87E}"/>
              </a:ext>
            </a:extLst>
          </p:cNvPr>
          <p:cNvSpPr txBox="1">
            <a:spLocks/>
          </p:cNvSpPr>
          <p:nvPr/>
        </p:nvSpPr>
        <p:spPr>
          <a:xfrm>
            <a:off x="533400" y="1600200"/>
            <a:ext cx="8077200" cy="609600"/>
          </a:xfrm>
          <a:prstGeom prst="rect">
            <a:avLst/>
          </a:prstGeom>
        </p:spPr>
        <p:txBody>
          <a:bodyPr/>
          <a:lstStyle>
            <a:lvl1pPr>
              <a:defRPr>
                <a:latin typeface="+mj-lt"/>
                <a:ea typeface="+mj-ea"/>
                <a:cs typeface="+mj-cs"/>
              </a:defRPr>
            </a:lvl1pPr>
          </a:lstStyle>
          <a:p>
            <a:pPr algn="just"/>
            <a:r>
              <a:rPr lang="es-MX" sz="1400" dirty="0">
                <a:solidFill>
                  <a:srgbClr val="333333"/>
                </a:solidFill>
              </a:rPr>
              <a:t>El contrato de seguros es un documento a través del cual las compañías aseguradoras se comprometen a resarcir el daño o a pagar una suma de dinero si ocurre un evento establecido en él.</a:t>
            </a:r>
            <a:endParaRPr lang="es-MX" sz="1400" dirty="0"/>
          </a:p>
        </p:txBody>
      </p:sp>
      <p:pic>
        <p:nvPicPr>
          <p:cNvPr id="10" name="Imagen 9">
            <a:extLst>
              <a:ext uri="{FF2B5EF4-FFF2-40B4-BE49-F238E27FC236}">
                <a16:creationId xmlns:a16="http://schemas.microsoft.com/office/drawing/2014/main" id="{1CDAC625-0C2D-1F45-8030-1ADABC710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348318"/>
            <a:ext cx="6959600" cy="2336800"/>
          </a:xfrm>
          <a:prstGeom prst="rect">
            <a:avLst/>
          </a:prstGeom>
        </p:spPr>
      </p:pic>
    </p:spTree>
    <p:extLst>
      <p:ext uri="{BB962C8B-B14F-4D97-AF65-F5344CB8AC3E}">
        <p14:creationId xmlns:p14="http://schemas.microsoft.com/office/powerpoint/2010/main" val="4277124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152900"/>
            <a:ext cx="8077200" cy="906150"/>
          </a:xfrm>
          <a:prstGeom prst="rect">
            <a:avLst/>
          </a:prstGeom>
        </p:spPr>
        <p:txBody>
          <a:bodyPr/>
          <a:lstStyle>
            <a:lvl1pPr>
              <a:defRPr>
                <a:latin typeface="+mj-lt"/>
                <a:ea typeface="+mj-ea"/>
                <a:cs typeface="+mj-cs"/>
              </a:defRPr>
            </a:lvl1pPr>
          </a:lstStyle>
          <a:p>
            <a:r>
              <a:rPr lang="es-MX" sz="1400" dirty="0">
                <a:solidFill>
                  <a:srgbClr val="333333"/>
                </a:solidFill>
              </a:rPr>
              <a:t>Para disminuir los riesgos y pérdidas onerosas en las familias, el gobierno ha puesto en marcha la ley del seguro obligatorio de responsabilidad civil para aquellos autos particulares que circulan por carreteras y autopistas federales. El objetivo de contratar un seguro de protección de cualquier tipo es prevenir contingencias; el seguro permite prever las consecuencias económicas de los hechos futuros e inciertos, son sistemas de transferencia de riesgos.</a:t>
            </a:r>
            <a:endParaRPr lang="es-MX" sz="1400" dirty="0"/>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16" b="4323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537882" y="1593574"/>
            <a:ext cx="3581400" cy="3108543"/>
          </a:xfrm>
          <a:prstGeom prst="rect">
            <a:avLst/>
          </a:prstGeom>
          <a:noFill/>
        </p:spPr>
        <p:txBody>
          <a:bodyPr wrap="square">
            <a:spAutoFit/>
          </a:bodyPr>
          <a:lstStyle/>
          <a:p>
            <a:pPr algn="just"/>
            <a:r>
              <a:rPr lang="es-MX" sz="1400" b="1" dirty="0">
                <a:solidFill>
                  <a:srgbClr val="2BA645"/>
                </a:solidFill>
                <a:latin typeface="+mj-lt"/>
              </a:rPr>
              <a:t>1. </a:t>
            </a:r>
            <a:r>
              <a:rPr lang="es-MX" sz="1400" dirty="0">
                <a:latin typeface="+mj-lt"/>
              </a:rPr>
              <a:t>Reúnete con tus compañeros y respondan las siguientes preguntas.</a:t>
            </a:r>
          </a:p>
          <a:p>
            <a:pPr algn="just"/>
            <a:endParaRPr lang="es-MX" sz="1400" dirty="0">
              <a:latin typeface="+mj-lt"/>
            </a:endParaRPr>
          </a:p>
          <a:p>
            <a:pPr marL="285750" indent="-285750">
              <a:buFont typeface="Arial" panose="020B0604020202020204" pitchFamily="34" charset="0"/>
              <a:buChar char="•"/>
            </a:pPr>
            <a:r>
              <a:rPr lang="es-MX" sz="1400" dirty="0">
                <a:solidFill>
                  <a:srgbClr val="333333"/>
                </a:solidFill>
                <a:latin typeface="+mj-lt"/>
              </a:rPr>
              <a:t>¿Para qué sirven los contratos de seguros?</a:t>
            </a:r>
          </a:p>
          <a:p>
            <a:pPr marL="285750" indent="-285750">
              <a:buFont typeface="Arial" panose="020B0604020202020204" pitchFamily="34" charset="0"/>
              <a:buChar char="•"/>
            </a:pPr>
            <a:endParaRPr lang="es-MX" sz="1400" dirty="0">
              <a:solidFill>
                <a:srgbClr val="333333"/>
              </a:solidFill>
              <a:latin typeface="+mj-lt"/>
            </a:endParaRPr>
          </a:p>
          <a:p>
            <a:pPr marL="285750" indent="-285750">
              <a:buFont typeface="Arial" panose="020B0604020202020204" pitchFamily="34" charset="0"/>
              <a:buChar char="•"/>
            </a:pPr>
            <a:r>
              <a:rPr lang="es-MX" sz="1400" dirty="0">
                <a:solidFill>
                  <a:srgbClr val="333333"/>
                </a:solidFill>
                <a:latin typeface="+mj-lt"/>
              </a:rPr>
              <a:t>¿Qué beneficios adquiere el asegurado que los contrata?</a:t>
            </a:r>
          </a:p>
          <a:p>
            <a:pPr marL="285750" indent="-285750">
              <a:buFont typeface="Arial" panose="020B0604020202020204" pitchFamily="34" charset="0"/>
              <a:buChar char="•"/>
            </a:pPr>
            <a:endParaRPr lang="es-MX" sz="1400" dirty="0">
              <a:solidFill>
                <a:srgbClr val="333333"/>
              </a:solidFill>
              <a:latin typeface="+mj-lt"/>
            </a:endParaRPr>
          </a:p>
          <a:p>
            <a:pPr marL="285750" indent="-285750">
              <a:buFont typeface="Arial" panose="020B0604020202020204" pitchFamily="34" charset="0"/>
              <a:buChar char="•"/>
            </a:pPr>
            <a:r>
              <a:rPr lang="es-MX" sz="1400" dirty="0">
                <a:solidFill>
                  <a:srgbClr val="333333"/>
                </a:solidFill>
                <a:latin typeface="+mj-lt"/>
              </a:rPr>
              <a:t>¿Cómo cambiaría tu vida si sufrieras un siniestro de cualquier tipo y no tuvieras los fondos suficientes para cubrir los gastos?</a:t>
            </a:r>
          </a:p>
          <a:p>
            <a:pPr algn="just"/>
            <a:endParaRPr lang="es-MX" sz="1400" dirty="0">
              <a:latin typeface="+mj-lt"/>
            </a:endParaRPr>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a:blip r:embed="rId2">
            <a:extLst>
              <a:ext uri="{28A0092B-C50C-407E-A947-70E740481C1C}">
                <a14:useLocalDpi xmlns:a14="http://schemas.microsoft.com/office/drawing/2010/main" val="0"/>
              </a:ext>
            </a:extLst>
          </a:blip>
          <a:srcRect l="17150" r="17150"/>
          <a:stretch/>
        </p:blipFill>
        <p:spPr>
          <a:xfrm>
            <a:off x="4554254" y="1104900"/>
            <a:ext cx="4589745" cy="4648200"/>
          </a:xfrm>
          <a:prstGeom prst="rect">
            <a:avLst/>
          </a:prstGeom>
        </p:spPr>
      </p:pic>
    </p:spTree>
    <p:extLst>
      <p:ext uri="{BB962C8B-B14F-4D97-AF65-F5344CB8AC3E}">
        <p14:creationId xmlns:p14="http://schemas.microsoft.com/office/powerpoint/2010/main" val="500685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479435"/>
            <a:ext cx="4343401" cy="1200329"/>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2. Riesgos individuales de seguros de personas</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121829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3989849"/>
          </a:xfrm>
          <a:prstGeom prst="rect">
            <a:avLst/>
          </a:prstGeom>
        </p:spPr>
        <p:txBody>
          <a:bodyPr/>
          <a:lstStyle/>
          <a:p>
            <a:pPr algn="l"/>
            <a:r>
              <a:rPr lang="es-MX" sz="1400" dirty="0">
                <a:solidFill>
                  <a:srgbClr val="333333"/>
                </a:solidFill>
              </a:rPr>
              <a:t>Los padres de familia tienen como objetivo el formar una familia íntegra, haciéndolo con la ilusión de brindar a sus seres queridos una vida, digna, </a:t>
            </a:r>
            <a:r>
              <a:rPr lang="es-MX" sz="1400" spc="-50" dirty="0">
                <a:solidFill>
                  <a:srgbClr val="333333"/>
                </a:solidFill>
              </a:rPr>
              <a:t>plena y feliz. Esto implica el compromiso </a:t>
            </a:r>
            <a:r>
              <a:rPr lang="es-MX" sz="1400" spc="-100" dirty="0">
                <a:solidFill>
                  <a:srgbClr val="333333"/>
                </a:solidFill>
              </a:rPr>
              <a:t>moral de darles amor, cariño, alimentación, </a:t>
            </a:r>
            <a:r>
              <a:rPr lang="es-MX" sz="1400" dirty="0">
                <a:solidFill>
                  <a:srgbClr val="333333"/>
                </a:solidFill>
              </a:rPr>
              <a:t>techo, vestido, salud, distracciones, protección. Dicho compromiso pende de un hilo ya que depende del tiempo de permanencia de los padres en este mundo, por eso los proveedores económicos de una familia tienen la responsabilidad de proteger a los dependientes económicos en caso de que llegaran a faltar.</a:t>
            </a: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5295" r="5881"/>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1D88D78-571E-DC44-8856-BCFEAB608F17}"/>
              </a:ext>
            </a:extLst>
          </p:cNvPr>
          <p:cNvSpPr/>
          <p:nvPr/>
        </p:nvSpPr>
        <p:spPr>
          <a:xfrm>
            <a:off x="533400" y="5257800"/>
            <a:ext cx="8077200" cy="1252423"/>
          </a:xfrm>
          <a:prstGeom prst="rect">
            <a:avLst/>
          </a:prstGeom>
          <a:solidFill>
            <a:srgbClr val="265A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4" name="Título 1">
            <a:extLst>
              <a:ext uri="{FF2B5EF4-FFF2-40B4-BE49-F238E27FC236}">
                <a16:creationId xmlns:a16="http://schemas.microsoft.com/office/drawing/2014/main" id="{D9B1E921-C025-6F49-8C42-28C207C2CD7F}"/>
              </a:ext>
            </a:extLst>
          </p:cNvPr>
          <p:cNvSpPr txBox="1">
            <a:spLocks/>
          </p:cNvSpPr>
          <p:nvPr/>
        </p:nvSpPr>
        <p:spPr>
          <a:xfrm>
            <a:off x="533400" y="1089217"/>
            <a:ext cx="4038600" cy="206184"/>
          </a:xfrm>
          <a:prstGeom prst="rect">
            <a:avLst/>
          </a:prstGeom>
        </p:spPr>
        <p:txBody>
          <a:bodyPr/>
          <a:lstStyle>
            <a:lvl1pPr>
              <a:defRPr>
                <a:latin typeface="+mj-lt"/>
                <a:ea typeface="+mj-ea"/>
                <a:cs typeface="+mj-cs"/>
              </a:defRPr>
            </a:lvl1pPr>
          </a:lstStyle>
          <a:p>
            <a:r>
              <a:rPr lang="es-MX" sz="1400" b="1" dirty="0"/>
              <a:t>Bases técnicas</a:t>
            </a:r>
            <a:endParaRPr lang="es-MX" sz="1400" dirty="0"/>
          </a:p>
        </p:txBody>
      </p:sp>
      <p:sp>
        <p:nvSpPr>
          <p:cNvPr id="5" name="CuadroTexto 4">
            <a:extLst>
              <a:ext uri="{FF2B5EF4-FFF2-40B4-BE49-F238E27FC236}">
                <a16:creationId xmlns:a16="http://schemas.microsoft.com/office/drawing/2014/main" id="{ABE90BF1-D4ED-854F-888B-A3936F5D1393}"/>
              </a:ext>
            </a:extLst>
          </p:cNvPr>
          <p:cNvSpPr txBox="1"/>
          <p:nvPr/>
        </p:nvSpPr>
        <p:spPr>
          <a:xfrm>
            <a:off x="533400" y="1600200"/>
            <a:ext cx="8077200" cy="738664"/>
          </a:xfrm>
          <a:prstGeom prst="rect">
            <a:avLst/>
          </a:prstGeom>
          <a:noFill/>
        </p:spPr>
        <p:txBody>
          <a:bodyPr wrap="square">
            <a:spAutoFit/>
          </a:bodyPr>
          <a:lstStyle/>
          <a:p>
            <a:r>
              <a:rPr lang="es-MX" sz="1400" dirty="0">
                <a:solidFill>
                  <a:srgbClr val="333333"/>
                </a:solidFill>
              </a:rPr>
              <a:t>Por lo regular los siniestros se presentan con periodicidad constante en un determinado lapso de tiempo, de esta forma se puede analizar de manera estadística el siniestro y calcular su probabilidad y de acuerdo a ella fijar el precio de la prima del seguro.</a:t>
            </a:r>
            <a:endParaRPr lang="es-MX" sz="1400" dirty="0"/>
          </a:p>
        </p:txBody>
      </p:sp>
      <p:sp>
        <p:nvSpPr>
          <p:cNvPr id="8" name="CuadroTexto 7">
            <a:extLst>
              <a:ext uri="{FF2B5EF4-FFF2-40B4-BE49-F238E27FC236}">
                <a16:creationId xmlns:a16="http://schemas.microsoft.com/office/drawing/2014/main" id="{E7373F21-98C7-AC41-B9DE-6C8C28E5BFC2}"/>
              </a:ext>
            </a:extLst>
          </p:cNvPr>
          <p:cNvSpPr txBox="1"/>
          <p:nvPr/>
        </p:nvSpPr>
        <p:spPr>
          <a:xfrm>
            <a:off x="1371600" y="5514679"/>
            <a:ext cx="6978650" cy="738664"/>
          </a:xfrm>
          <a:prstGeom prst="rect">
            <a:avLst/>
          </a:prstGeom>
          <a:noFill/>
        </p:spPr>
        <p:txBody>
          <a:bodyPr wrap="square">
            <a:spAutoFit/>
          </a:bodyPr>
          <a:lstStyle/>
          <a:p>
            <a:r>
              <a:rPr lang="es-MX" sz="1400" spc="-50" dirty="0">
                <a:solidFill>
                  <a:schemeClr val="bg1"/>
                </a:solidFill>
              </a:rPr>
              <a:t>La prima es la cantidad que paga el asegurado para tener derecho a la protección </a:t>
            </a:r>
            <a:r>
              <a:rPr lang="es-MX" sz="1400" spc="-40" dirty="0">
                <a:solidFill>
                  <a:schemeClr val="bg1"/>
                </a:solidFill>
              </a:rPr>
              <a:t>por el cual una compañía aseguradora cubre una contingencia o riesgo previsto </a:t>
            </a:r>
            <a:r>
              <a:rPr lang="es-MX" sz="1400" dirty="0">
                <a:solidFill>
                  <a:schemeClr val="bg1"/>
                </a:solidFill>
              </a:rPr>
              <a:t>en el contrato de seguro, incluyendo gastos de expedición.</a:t>
            </a:r>
          </a:p>
        </p:txBody>
      </p:sp>
      <p:pic>
        <p:nvPicPr>
          <p:cNvPr id="13" name="Imagen 12">
            <a:extLst>
              <a:ext uri="{FF2B5EF4-FFF2-40B4-BE49-F238E27FC236}">
                <a16:creationId xmlns:a16="http://schemas.microsoft.com/office/drawing/2014/main" id="{7155140A-DC12-FA40-B45C-62CB33B9E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50" y="2484146"/>
            <a:ext cx="7556500" cy="1206500"/>
          </a:xfrm>
          <a:prstGeom prst="rect">
            <a:avLst/>
          </a:prstGeom>
        </p:spPr>
      </p:pic>
      <p:pic>
        <p:nvPicPr>
          <p:cNvPr id="15" name="Imagen 14">
            <a:extLst>
              <a:ext uri="{FF2B5EF4-FFF2-40B4-BE49-F238E27FC236}">
                <a16:creationId xmlns:a16="http://schemas.microsoft.com/office/drawing/2014/main" id="{F842E319-FA0F-0849-B881-4BCC22A0F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0" y="3754079"/>
            <a:ext cx="7556500" cy="1206500"/>
          </a:xfrm>
          <a:prstGeom prst="rect">
            <a:avLst/>
          </a:prstGeom>
        </p:spPr>
      </p:pic>
      <p:pic>
        <p:nvPicPr>
          <p:cNvPr id="6" name="Imagen 5">
            <a:extLst>
              <a:ext uri="{FF2B5EF4-FFF2-40B4-BE49-F238E27FC236}">
                <a16:creationId xmlns:a16="http://schemas.microsoft.com/office/drawing/2014/main" id="{D242B218-1525-734F-8DEE-0B160604D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0" y="5704541"/>
            <a:ext cx="355600" cy="355600"/>
          </a:xfrm>
          <a:prstGeom prst="rect">
            <a:avLst/>
          </a:prstGeom>
        </p:spPr>
      </p:pic>
      <p:cxnSp>
        <p:nvCxnSpPr>
          <p:cNvPr id="10" name="Conector recto 9">
            <a:extLst>
              <a:ext uri="{FF2B5EF4-FFF2-40B4-BE49-F238E27FC236}">
                <a16:creationId xmlns:a16="http://schemas.microsoft.com/office/drawing/2014/main" id="{256D1FC4-DEB1-5F47-A0F7-2748A05F50BE}"/>
              </a:ext>
            </a:extLst>
          </p:cNvPr>
          <p:cNvCxnSpPr/>
          <p:nvPr/>
        </p:nvCxnSpPr>
        <p:spPr>
          <a:xfrm>
            <a:off x="1295400" y="5387041"/>
            <a:ext cx="0" cy="990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951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F53B1DB9-613E-1542-AF09-0E849C0A9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039906"/>
            <a:ext cx="8572500" cy="5562600"/>
          </a:xfrm>
          <a:prstGeom prst="rect">
            <a:avLst/>
          </a:prstGeom>
        </p:spPr>
      </p:pic>
    </p:spTree>
    <p:extLst>
      <p:ext uri="{BB962C8B-B14F-4D97-AF65-F5344CB8AC3E}">
        <p14:creationId xmlns:p14="http://schemas.microsoft.com/office/powerpoint/2010/main" val="2288162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Indemnización y administración del seguro</a:t>
            </a:r>
            <a:endParaRPr lang="es-MX" sz="1400" dirty="0"/>
          </a:p>
        </p:txBody>
      </p:sp>
      <p:pic>
        <p:nvPicPr>
          <p:cNvPr id="6" name="Picture 2">
            <a:extLst>
              <a:ext uri="{FF2B5EF4-FFF2-40B4-BE49-F238E27FC236}">
                <a16:creationId xmlns:a16="http://schemas.microsoft.com/office/drawing/2014/main" id="{8B39EE02-01AF-EE49-A22B-5303BE2F59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003" r="18574"/>
          <a:stretch/>
        </p:blipFill>
        <p:spPr bwMode="auto">
          <a:xfrm>
            <a:off x="4884365" y="1600200"/>
            <a:ext cx="4259635"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18633DF-F062-0B45-A523-BB5EB825B6A9}"/>
              </a:ext>
            </a:extLst>
          </p:cNvPr>
          <p:cNvSpPr/>
          <p:nvPr/>
        </p:nvSpPr>
        <p:spPr>
          <a:xfrm>
            <a:off x="0" y="4038600"/>
            <a:ext cx="4884365" cy="2514600"/>
          </a:xfrm>
          <a:prstGeom prst="rect">
            <a:avLst/>
          </a:prstGeom>
          <a:solidFill>
            <a:srgbClr val="26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CuadroTexto 24">
            <a:extLst>
              <a:ext uri="{FF2B5EF4-FFF2-40B4-BE49-F238E27FC236}">
                <a16:creationId xmlns:a16="http://schemas.microsoft.com/office/drawing/2014/main" id="{432F39D1-CD9E-824C-AB78-4953FCFE4D73}"/>
              </a:ext>
            </a:extLst>
          </p:cNvPr>
          <p:cNvSpPr txBox="1"/>
          <p:nvPr/>
        </p:nvSpPr>
        <p:spPr>
          <a:xfrm>
            <a:off x="533400" y="2050702"/>
            <a:ext cx="4038600" cy="1384995"/>
          </a:xfrm>
          <a:prstGeom prst="rect">
            <a:avLst/>
          </a:prstGeom>
          <a:noFill/>
        </p:spPr>
        <p:txBody>
          <a:bodyPr wrap="square">
            <a:spAutoFit/>
          </a:bodyPr>
          <a:lstStyle/>
          <a:p>
            <a:r>
              <a:rPr lang="es-MX" sz="1400" dirty="0">
                <a:solidFill>
                  <a:srgbClr val="333333"/>
                </a:solidFill>
              </a:rPr>
              <a:t>Para presentar una reclamación de un siniestro los beneficiarios deberán dar aviso a la aseguradora de lo acontecido a la persona asegurada mediante una carta o formato de reclamación que contenga los siguientes datos:</a:t>
            </a:r>
          </a:p>
        </p:txBody>
      </p:sp>
      <p:sp>
        <p:nvSpPr>
          <p:cNvPr id="7" name="CuadroTexto 6">
            <a:extLst>
              <a:ext uri="{FF2B5EF4-FFF2-40B4-BE49-F238E27FC236}">
                <a16:creationId xmlns:a16="http://schemas.microsoft.com/office/drawing/2014/main" id="{F62B7F1C-F425-6A41-A483-4C70B3C11EB6}"/>
              </a:ext>
            </a:extLst>
          </p:cNvPr>
          <p:cNvSpPr txBox="1"/>
          <p:nvPr/>
        </p:nvSpPr>
        <p:spPr>
          <a:xfrm>
            <a:off x="533400" y="4603402"/>
            <a:ext cx="4038600" cy="138499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s-MX" sz="1400" dirty="0">
                <a:solidFill>
                  <a:schemeClr val="bg1"/>
                </a:solidFill>
              </a:rPr>
              <a:t>Fecha y hora de ocurrencia del siniestro</a:t>
            </a:r>
          </a:p>
          <a:p>
            <a:pPr marL="285750" indent="-285750">
              <a:lnSpc>
                <a:spcPct val="150000"/>
              </a:lnSpc>
              <a:buFont typeface="Arial" panose="020B0604020202020204" pitchFamily="34" charset="0"/>
              <a:buChar char="•"/>
            </a:pPr>
            <a:r>
              <a:rPr lang="es-MX" sz="1400" dirty="0">
                <a:solidFill>
                  <a:schemeClr val="bg1"/>
                </a:solidFill>
              </a:rPr>
              <a:t>Descripción de los hechos</a:t>
            </a:r>
          </a:p>
          <a:p>
            <a:pPr marL="285750" indent="-285750">
              <a:lnSpc>
                <a:spcPct val="150000"/>
              </a:lnSpc>
              <a:buFont typeface="Arial" panose="020B0604020202020204" pitchFamily="34" charset="0"/>
              <a:buChar char="•"/>
            </a:pPr>
            <a:r>
              <a:rPr lang="es-MX" sz="1400" dirty="0">
                <a:solidFill>
                  <a:schemeClr val="bg1"/>
                </a:solidFill>
              </a:rPr>
              <a:t>Causa de fallecimiento</a:t>
            </a:r>
          </a:p>
          <a:p>
            <a:pPr marL="285750" indent="-285750">
              <a:lnSpc>
                <a:spcPct val="150000"/>
              </a:lnSpc>
              <a:buFont typeface="Arial" panose="020B0604020202020204" pitchFamily="34" charset="0"/>
              <a:buChar char="•"/>
            </a:pPr>
            <a:r>
              <a:rPr lang="es-MX" sz="1400" dirty="0">
                <a:solidFill>
                  <a:schemeClr val="bg1"/>
                </a:solidFill>
              </a:rPr>
              <a:t>Datos de la póliza: número y vigencia</a:t>
            </a:r>
          </a:p>
        </p:txBody>
      </p:sp>
    </p:spTree>
    <p:extLst>
      <p:ext uri="{BB962C8B-B14F-4D97-AF65-F5344CB8AC3E}">
        <p14:creationId xmlns:p14="http://schemas.microsoft.com/office/powerpoint/2010/main" val="2602318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Seguro de gastos médicos mayores</a:t>
            </a:r>
            <a:endParaRPr lang="es-MX" sz="1400" dirty="0"/>
          </a:p>
        </p:txBody>
      </p:sp>
      <p:sp>
        <p:nvSpPr>
          <p:cNvPr id="25" name="CuadroTexto 24">
            <a:extLst>
              <a:ext uri="{FF2B5EF4-FFF2-40B4-BE49-F238E27FC236}">
                <a16:creationId xmlns:a16="http://schemas.microsoft.com/office/drawing/2014/main" id="{432F39D1-CD9E-824C-AB78-4953FCFE4D73}"/>
              </a:ext>
            </a:extLst>
          </p:cNvPr>
          <p:cNvSpPr txBox="1"/>
          <p:nvPr/>
        </p:nvSpPr>
        <p:spPr>
          <a:xfrm>
            <a:off x="533400" y="1600200"/>
            <a:ext cx="8077200" cy="954107"/>
          </a:xfrm>
          <a:prstGeom prst="rect">
            <a:avLst/>
          </a:prstGeom>
          <a:noFill/>
        </p:spPr>
        <p:txBody>
          <a:bodyPr wrap="square">
            <a:spAutoFit/>
          </a:bodyPr>
          <a:lstStyle/>
          <a:p>
            <a:r>
              <a:rPr lang="es-MX" sz="1400" dirty="0">
                <a:solidFill>
                  <a:srgbClr val="333333"/>
                </a:solidFill>
              </a:rPr>
              <a:t>El seguro de gastos médicos mayores surge de la necesidad de un asegurado de resarcir </a:t>
            </a:r>
            <a:r>
              <a:rPr lang="es-MX" sz="1400" spc="-30" dirty="0">
                <a:solidFill>
                  <a:srgbClr val="333333"/>
                </a:solidFill>
              </a:rPr>
              <a:t>la pérdida económica sufrida a consecuencia de una enfermedad, accidente o intervención </a:t>
            </a:r>
            <a:r>
              <a:rPr lang="es-MX" sz="1400" dirty="0">
                <a:solidFill>
                  <a:srgbClr val="333333"/>
                </a:solidFill>
              </a:rPr>
              <a:t>quirúrgica, para complementar el servicio otorgado por las instituciones públicas y para hacer frente a los costos elevados de los servicios médicos.</a:t>
            </a:r>
            <a:endParaRPr lang="es-MX" sz="1400" dirty="0"/>
          </a:p>
        </p:txBody>
      </p:sp>
      <p:pic>
        <p:nvPicPr>
          <p:cNvPr id="10" name="Imagen 9">
            <a:extLst>
              <a:ext uri="{FF2B5EF4-FFF2-40B4-BE49-F238E27FC236}">
                <a16:creationId xmlns:a16="http://schemas.microsoft.com/office/drawing/2014/main" id="{44F2E776-BF28-DF4D-A766-3DA525CA4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2723466"/>
            <a:ext cx="7810500" cy="3924300"/>
          </a:xfrm>
          <a:prstGeom prst="rect">
            <a:avLst/>
          </a:prstGeom>
        </p:spPr>
      </p:pic>
    </p:spTree>
    <p:extLst>
      <p:ext uri="{BB962C8B-B14F-4D97-AF65-F5344CB8AC3E}">
        <p14:creationId xmlns:p14="http://schemas.microsoft.com/office/powerpoint/2010/main" val="3972848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solidFill>
                  <a:srgbClr val="002060"/>
                </a:solidFill>
              </a:rPr>
              <a:t>Ejercicio mental: corto de Aceptación de las Emociones </a:t>
            </a:r>
            <a:br>
              <a:rPr lang="es-MX" sz="1400" dirty="0">
                <a:solidFill>
                  <a:srgbClr val="002060"/>
                </a:solidFill>
              </a:rPr>
            </a:br>
            <a:r>
              <a:rPr lang="es-MX" sz="1400" dirty="0">
                <a:solidFill>
                  <a:srgbClr val="002060"/>
                </a:solidFill>
                <a:hlinkClick r:id="rId4"/>
              </a:rPr>
              <a:t>https://youtu.be/IU6cDVjjqqc</a:t>
            </a:r>
            <a:endParaRPr lang="es-MX" sz="1400" dirty="0">
              <a:solidFill>
                <a:srgbClr val="002060"/>
              </a:solidFill>
            </a:endParaRPr>
          </a:p>
          <a:p>
            <a:pPr algn="ctr"/>
            <a:endParaRPr lang="es-MX" sz="1400" dirty="0">
              <a:solidFill>
                <a:srgbClr val="002060"/>
              </a:solidFill>
            </a:endParaRPr>
          </a:p>
          <a:p>
            <a:pPr algn="ctr"/>
            <a:r>
              <a:rPr lang="es-MX" sz="1400" dirty="0"/>
              <a:t> </a:t>
            </a:r>
            <a:br>
              <a:rPr lang="es-MX" sz="1400" dirty="0"/>
            </a:b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A55BC8F-261F-914C-B7B6-D67E696A24AC}"/>
              </a:ext>
            </a:extLst>
          </p:cNvPr>
          <p:cNvSpPr/>
          <p:nvPr/>
        </p:nvSpPr>
        <p:spPr>
          <a:xfrm>
            <a:off x="0" y="2613451"/>
            <a:ext cx="9144000" cy="1288703"/>
          </a:xfrm>
          <a:prstGeom prst="rect">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Seguro de gastos médicos mayores</a:t>
            </a:r>
            <a:endParaRPr lang="es-MX" sz="1400" dirty="0"/>
          </a:p>
        </p:txBody>
      </p:sp>
      <p:sp>
        <p:nvSpPr>
          <p:cNvPr id="25" name="CuadroTexto 24">
            <a:extLst>
              <a:ext uri="{FF2B5EF4-FFF2-40B4-BE49-F238E27FC236}">
                <a16:creationId xmlns:a16="http://schemas.microsoft.com/office/drawing/2014/main" id="{432F39D1-CD9E-824C-AB78-4953FCFE4D73}"/>
              </a:ext>
            </a:extLst>
          </p:cNvPr>
          <p:cNvSpPr txBox="1"/>
          <p:nvPr/>
        </p:nvSpPr>
        <p:spPr>
          <a:xfrm>
            <a:off x="533400" y="1600200"/>
            <a:ext cx="8077200" cy="738664"/>
          </a:xfrm>
          <a:prstGeom prst="rect">
            <a:avLst/>
          </a:prstGeom>
          <a:noFill/>
        </p:spPr>
        <p:txBody>
          <a:bodyPr wrap="square">
            <a:spAutoFit/>
          </a:bodyPr>
          <a:lstStyle/>
          <a:p>
            <a:r>
              <a:rPr lang="es-MX" sz="1400" dirty="0">
                <a:solidFill>
                  <a:srgbClr val="333333"/>
                </a:solidFill>
              </a:rPr>
              <a:t>Una persona tiene como condiciones en su póliza de gastos médicos un deducible de </a:t>
            </a:r>
            <a:r>
              <a:rPr lang="es-MX" sz="1400" spc="-10" dirty="0">
                <a:solidFill>
                  <a:srgbClr val="333333"/>
                </a:solidFill>
              </a:rPr>
              <a:t>$15,000 y un coaseguro del 10% topado a $20,000. Tiene una enfermedad que su primera </a:t>
            </a:r>
            <a:r>
              <a:rPr lang="es-MX" sz="1400" dirty="0">
                <a:solidFill>
                  <a:srgbClr val="333333"/>
                </a:solidFill>
              </a:rPr>
              <a:t>visita al hospital le originó gastos médicos hospitalarios totales de $200,000.</a:t>
            </a:r>
            <a:endParaRPr lang="es-MX" sz="1400" dirty="0"/>
          </a:p>
        </p:txBody>
      </p:sp>
      <p:pic>
        <p:nvPicPr>
          <p:cNvPr id="3" name="Imagen 2">
            <a:extLst>
              <a:ext uri="{FF2B5EF4-FFF2-40B4-BE49-F238E27FC236}">
                <a16:creationId xmlns:a16="http://schemas.microsoft.com/office/drawing/2014/main" id="{CB136B6C-AD65-BE46-B451-D4F8609BB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4095750"/>
            <a:ext cx="6959600" cy="2324100"/>
          </a:xfrm>
          <a:prstGeom prst="rect">
            <a:avLst/>
          </a:prstGeom>
        </p:spPr>
      </p:pic>
      <p:sp>
        <p:nvSpPr>
          <p:cNvPr id="7" name="CuadroTexto 6">
            <a:extLst>
              <a:ext uri="{FF2B5EF4-FFF2-40B4-BE49-F238E27FC236}">
                <a16:creationId xmlns:a16="http://schemas.microsoft.com/office/drawing/2014/main" id="{D0AC1DF0-EE41-E84A-AA7D-7D4D0A50A6CA}"/>
              </a:ext>
            </a:extLst>
          </p:cNvPr>
          <p:cNvSpPr txBox="1"/>
          <p:nvPr/>
        </p:nvSpPr>
        <p:spPr>
          <a:xfrm>
            <a:off x="838200" y="3007633"/>
            <a:ext cx="7467600" cy="523220"/>
          </a:xfrm>
          <a:prstGeom prst="rect">
            <a:avLst/>
          </a:prstGeom>
          <a:noFill/>
        </p:spPr>
        <p:txBody>
          <a:bodyPr wrap="square">
            <a:spAutoFit/>
          </a:bodyPr>
          <a:lstStyle/>
          <a:p>
            <a:pPr algn="ctr"/>
            <a:r>
              <a:rPr lang="es-MX" sz="1400" b="1" dirty="0">
                <a:solidFill>
                  <a:schemeClr val="bg1"/>
                </a:solidFill>
              </a:rPr>
              <a:t>¿Cuánto pagaría el asegurado y cuánto pagaría la aseguradora </a:t>
            </a:r>
          </a:p>
          <a:p>
            <a:pPr algn="ctr"/>
            <a:r>
              <a:rPr lang="es-MX" sz="1400" b="1" dirty="0">
                <a:solidFill>
                  <a:schemeClr val="bg1"/>
                </a:solidFill>
              </a:rPr>
              <a:t>en esta primera visita al hospital?</a:t>
            </a:r>
          </a:p>
        </p:txBody>
      </p:sp>
    </p:spTree>
    <p:extLst>
      <p:ext uri="{BB962C8B-B14F-4D97-AF65-F5344CB8AC3E}">
        <p14:creationId xmlns:p14="http://schemas.microsoft.com/office/powerpoint/2010/main" val="215913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152900"/>
            <a:ext cx="8077200" cy="952500"/>
          </a:xfrm>
          <a:prstGeom prst="rect">
            <a:avLst/>
          </a:prstGeom>
        </p:spPr>
        <p:txBody>
          <a:bodyPr/>
          <a:lstStyle>
            <a:lvl1pPr>
              <a:defRPr>
                <a:latin typeface="+mj-lt"/>
                <a:ea typeface="+mj-ea"/>
                <a:cs typeface="+mj-cs"/>
              </a:defRPr>
            </a:lvl1pPr>
          </a:lstStyle>
          <a:p>
            <a:r>
              <a:rPr lang="es-MX" sz="1400" dirty="0">
                <a:solidFill>
                  <a:srgbClr val="333333"/>
                </a:solidFill>
              </a:rPr>
              <a:t>Actualmente en México, a comparación de otros países, se encuentra muy desarrollada la cultura de invertir en un seguro de vida. Un seguro de vida es esencial y puede servir de apoyo para hacer frente a eventos no planeados, ya que si una persona es el sostén económico de una familia y tiene dependientes económicos, ¿qué harían ellos si ya no tuvieran la fuente de ingreso de su proveedor? Un seguro de vida podría apoyar momentáneamente mientras se estabiliza la situación.</a:t>
            </a:r>
            <a:endParaRPr lang="es-MX" sz="140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58" b="44414"/>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5812" y="1600200"/>
            <a:ext cx="3715578" cy="4401205"/>
          </a:xfrm>
          <a:prstGeom prst="rect">
            <a:avLst/>
          </a:prstGeom>
          <a:noFill/>
        </p:spPr>
        <p:txBody>
          <a:bodyPr wrap="square">
            <a:spAutoFit/>
          </a:bodyPr>
          <a:lstStyle/>
          <a:p>
            <a:r>
              <a:rPr lang="es-MX" sz="1400" b="1" dirty="0">
                <a:solidFill>
                  <a:srgbClr val="2BA645"/>
                </a:solidFill>
                <a:latin typeface="+mj-lt"/>
              </a:rPr>
              <a:t>1. </a:t>
            </a:r>
            <a:r>
              <a:rPr lang="es-MX" sz="1400" dirty="0">
                <a:solidFill>
                  <a:srgbClr val="333333"/>
                </a:solidFill>
                <a:latin typeface="+mj-lt"/>
              </a:rPr>
              <a:t>Reúnete con tus compañeros y den respuesta a las siguientes preguntas.</a:t>
            </a:r>
          </a:p>
          <a:p>
            <a:endParaRPr lang="es-MX" sz="1400" dirty="0">
              <a:solidFill>
                <a:srgbClr val="333333"/>
              </a:solidFill>
              <a:latin typeface="+mj-lt"/>
            </a:endParaRPr>
          </a:p>
          <a:p>
            <a:pPr marL="285750" indent="-285750">
              <a:buFont typeface="Arial" panose="020B0604020202020204" pitchFamily="34" charset="0"/>
              <a:buChar char="•"/>
            </a:pPr>
            <a:r>
              <a:rPr lang="es-MX" sz="1400" dirty="0">
                <a:solidFill>
                  <a:srgbClr val="333333"/>
                </a:solidFill>
              </a:rPr>
              <a:t>¿Qué tan sensibles están las familias mexicanas para enfrentar el riesgo de fallecimiento o invalidez de los proveedores económicos de una familia?</a:t>
            </a:r>
            <a:br>
              <a:rPr lang="es-MX" sz="1400" dirty="0">
                <a:solidFill>
                  <a:srgbClr val="333333"/>
                </a:solidFill>
              </a:rPr>
            </a:br>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¿Deberían las familias mexicanas considerar al seguro de vida como parte de los gastos fijos prioritarios y esenciales de la canasta básica del sostenimiento de una familia?</a:t>
            </a:r>
            <a:br>
              <a:rPr lang="es-MX" sz="1400" dirty="0">
                <a:solidFill>
                  <a:srgbClr val="333333"/>
                </a:solidFill>
              </a:rPr>
            </a:br>
            <a:br>
              <a:rPr lang="es-MX" sz="1400" dirty="0">
                <a:solidFill>
                  <a:srgbClr val="333333"/>
                </a:solidFill>
              </a:rPr>
            </a:br>
            <a:endParaRPr lang="es-MX" sz="1400" dirty="0"/>
          </a:p>
          <a:p>
            <a:br>
              <a:rPr lang="es-MX" sz="1400" dirty="0">
                <a:solidFill>
                  <a:srgbClr val="333333"/>
                </a:solidFill>
                <a:latin typeface="+mj-lt"/>
              </a:rPr>
            </a:br>
            <a:br>
              <a:rPr lang="es-MX" sz="1400" dirty="0">
                <a:solidFill>
                  <a:srgbClr val="333333"/>
                </a:solidFill>
                <a:latin typeface="+mj-lt"/>
              </a:rPr>
            </a:br>
            <a:br>
              <a:rPr lang="es-MX" sz="1400" dirty="0">
                <a:solidFill>
                  <a:srgbClr val="333333"/>
                </a:solidFill>
                <a:latin typeface="+mj-lt"/>
              </a:rPr>
            </a:b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3622212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664101"/>
            <a:ext cx="4747709"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3. Mecanismos de protección de tu patrimonio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2859212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600200"/>
            <a:ext cx="4038600" cy="5257800"/>
          </a:xfrm>
          <a:prstGeom prst="rect">
            <a:avLst/>
          </a:prstGeom>
        </p:spPr>
        <p:txBody>
          <a:bodyPr/>
          <a:lstStyle>
            <a:lvl1pPr>
              <a:defRPr>
                <a:latin typeface="+mj-lt"/>
                <a:ea typeface="+mj-ea"/>
                <a:cs typeface="+mj-cs"/>
              </a:defRPr>
            </a:lvl1pPr>
          </a:lstStyle>
          <a:p>
            <a:r>
              <a:rPr lang="es-MX" sz="1400" spc="-30" dirty="0">
                <a:solidFill>
                  <a:srgbClr val="333333"/>
                </a:solidFill>
              </a:rPr>
              <a:t>Actualmente en México el parque vehicular </a:t>
            </a:r>
            <a:r>
              <a:rPr lang="es-MX" sz="1400" dirty="0">
                <a:solidFill>
                  <a:srgbClr val="333333"/>
                </a:solidFill>
              </a:rPr>
              <a:t>es de aproximadamente 33 millones de vehículos que están circulando, en donde </a:t>
            </a:r>
            <a:r>
              <a:rPr lang="es-MX" sz="1400" spc="-50" dirty="0">
                <a:solidFill>
                  <a:srgbClr val="333333"/>
                </a:solidFill>
              </a:rPr>
              <a:t>solo el 27% están asegurados, es decir, menos </a:t>
            </a:r>
            <a:r>
              <a:rPr lang="es-MX" sz="1400" spc="-30" dirty="0">
                <a:solidFill>
                  <a:srgbClr val="333333"/>
                </a:solidFill>
              </a:rPr>
              <a:t>de 9 millones. Pero, sabías que precisamente </a:t>
            </a:r>
            <a:r>
              <a:rPr lang="es-MX" sz="1400" dirty="0">
                <a:solidFill>
                  <a:srgbClr val="333333"/>
                </a:solidFill>
              </a:rPr>
              <a:t>por ser un número reducido </a:t>
            </a:r>
            <a:r>
              <a:rPr lang="es-MX" sz="1400" spc="-50" dirty="0">
                <a:solidFill>
                  <a:srgbClr val="333333"/>
                </a:solidFill>
              </a:rPr>
              <a:t>las unidades </a:t>
            </a:r>
            <a:r>
              <a:rPr lang="es-MX" sz="1400" spc="-90" dirty="0">
                <a:solidFill>
                  <a:srgbClr val="333333"/>
                </a:solidFill>
              </a:rPr>
              <a:t>que tienen seguro de automóvil la probabilidad </a:t>
            </a:r>
            <a:r>
              <a:rPr lang="es-MX" sz="1400" dirty="0">
                <a:solidFill>
                  <a:srgbClr val="333333"/>
                </a:solidFill>
              </a:rPr>
              <a:t>de tener una colisión con un vehículo no asegurado es altísima (CONDUSEF, 2021).</a:t>
            </a:r>
            <a:endParaRPr lang="es-MX" sz="1400" dirty="0"/>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a:r>
              <a:rPr lang="es-MX" sz="1400" b="1" dirty="0">
                <a:solidFill>
                  <a:srgbClr val="333333"/>
                </a:solidFill>
              </a:rPr>
              <a:t>¿Por qué es importante tener un seguro de automóvil?</a:t>
            </a:r>
          </a:p>
        </p:txBody>
      </p:sp>
      <p:pic>
        <p:nvPicPr>
          <p:cNvPr id="7" name="Picture 2">
            <a:extLst>
              <a:ext uri="{FF2B5EF4-FFF2-40B4-BE49-F238E27FC236}">
                <a16:creationId xmlns:a16="http://schemas.microsoft.com/office/drawing/2014/main" id="{6640EF45-9E2C-E143-8D5A-5F17B6A37E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63" t="830" r="5598" b="389"/>
          <a:stretch/>
        </p:blipFill>
        <p:spPr bwMode="auto">
          <a:xfrm>
            <a:off x="4876800" y="1616765"/>
            <a:ext cx="4267200" cy="478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606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xfrm>
            <a:off x="533400" y="1143000"/>
            <a:ext cx="7467600" cy="5181600"/>
          </a:xfrm>
        </p:spPr>
        <p:txBody>
          <a:bodyPr/>
          <a:lstStyle/>
          <a:p>
            <a:pPr algn="ctr"/>
            <a:br>
              <a:rPr lang="es-MX" sz="1100" dirty="0">
                <a:solidFill>
                  <a:schemeClr val="bg1"/>
                </a:solidFill>
              </a:rPr>
            </a:br>
            <a:endParaRPr lang="es-MX" dirty="0"/>
          </a:p>
        </p:txBody>
      </p:sp>
      <p:sp>
        <p:nvSpPr>
          <p:cNvPr id="5" name="Título 1">
            <a:extLst>
              <a:ext uri="{FF2B5EF4-FFF2-40B4-BE49-F238E27FC236}">
                <a16:creationId xmlns:a16="http://schemas.microsoft.com/office/drawing/2014/main" id="{466D674F-197A-8148-87AC-09CDAD46474A}"/>
              </a:ext>
            </a:extLst>
          </p:cNvPr>
          <p:cNvSpPr txBox="1">
            <a:spLocks/>
          </p:cNvSpPr>
          <p:nvPr/>
        </p:nvSpPr>
        <p:spPr>
          <a:xfrm>
            <a:off x="533400" y="1600200"/>
            <a:ext cx="8077200" cy="5257800"/>
          </a:xfrm>
          <a:prstGeom prst="rect">
            <a:avLst/>
          </a:prstGeom>
        </p:spPr>
        <p:txBody>
          <a:bodyPr/>
          <a:lstStyle>
            <a:lvl1pPr>
              <a:defRPr>
                <a:latin typeface="+mj-lt"/>
                <a:ea typeface="+mj-ea"/>
                <a:cs typeface="+mj-cs"/>
              </a:defRPr>
            </a:lvl1pPr>
          </a:lstStyle>
          <a:p>
            <a:r>
              <a:rPr lang="es-MX" sz="1400" dirty="0">
                <a:solidFill>
                  <a:srgbClr val="333333"/>
                </a:solidFill>
              </a:rPr>
              <a:t>Para entender los alcances del seguro es necesario definir que éste es un medio que permite el traslado de un lugar a otro de personas o cosas.</a:t>
            </a:r>
            <a:endParaRPr lang="es-MX" sz="1400"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Conceptos básicos</a:t>
            </a:r>
            <a:endParaRPr lang="es-MX" sz="1400" dirty="0"/>
          </a:p>
        </p:txBody>
      </p:sp>
      <p:pic>
        <p:nvPicPr>
          <p:cNvPr id="4" name="Imagen 3">
            <a:extLst>
              <a:ext uri="{FF2B5EF4-FFF2-40B4-BE49-F238E27FC236}">
                <a16:creationId xmlns:a16="http://schemas.microsoft.com/office/drawing/2014/main" id="{220F57F6-F9D6-4B41-9FDA-A8F9CAEEC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667000"/>
            <a:ext cx="7924800" cy="2362200"/>
          </a:xfrm>
          <a:prstGeom prst="rect">
            <a:avLst/>
          </a:prstGeom>
        </p:spPr>
      </p:pic>
    </p:spTree>
    <p:extLst>
      <p:ext uri="{BB962C8B-B14F-4D97-AF65-F5344CB8AC3E}">
        <p14:creationId xmlns:p14="http://schemas.microsoft.com/office/powerpoint/2010/main" val="4191329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600200"/>
            <a:ext cx="8077200" cy="381000"/>
          </a:xfrm>
          <a:prstGeom prst="rect">
            <a:avLst/>
          </a:prstGeom>
        </p:spPr>
        <p:txBody>
          <a:bodyPr/>
          <a:lstStyle>
            <a:lvl1pPr>
              <a:defRPr>
                <a:latin typeface="+mj-lt"/>
                <a:ea typeface="+mj-ea"/>
                <a:cs typeface="+mj-cs"/>
              </a:defRPr>
            </a:lvl1pPr>
          </a:lstStyle>
          <a:p>
            <a:r>
              <a:rPr lang="es-MX" sz="1400" spc="-30" dirty="0">
                <a:solidFill>
                  <a:srgbClr val="333333"/>
                </a:solidFill>
              </a:rPr>
              <a:t>La suma asegurada se basa sobre el valor del vehículo y se puede determinar de tres formas:</a:t>
            </a:r>
            <a:endParaRPr lang="es-MX" sz="1400" spc="-30" dirty="0"/>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Conceptos básicos</a:t>
            </a:r>
            <a:endParaRPr lang="es-MX" sz="1400" dirty="0"/>
          </a:p>
        </p:txBody>
      </p:sp>
      <p:pic>
        <p:nvPicPr>
          <p:cNvPr id="3" name="Imagen 2">
            <a:extLst>
              <a:ext uri="{FF2B5EF4-FFF2-40B4-BE49-F238E27FC236}">
                <a16:creationId xmlns:a16="http://schemas.microsoft.com/office/drawing/2014/main" id="{A088B122-AD95-D84A-9EBC-5CB211260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90" y="2614702"/>
            <a:ext cx="7689819" cy="3154082"/>
          </a:xfrm>
          <a:prstGeom prst="rect">
            <a:avLst/>
          </a:prstGeom>
        </p:spPr>
      </p:pic>
    </p:spTree>
    <p:extLst>
      <p:ext uri="{BB962C8B-B14F-4D97-AF65-F5344CB8AC3E}">
        <p14:creationId xmlns:p14="http://schemas.microsoft.com/office/powerpoint/2010/main" val="895181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Estructura de la póliza</a:t>
            </a:r>
            <a:endParaRPr lang="es-MX" sz="1400" dirty="0"/>
          </a:p>
        </p:txBody>
      </p:sp>
      <p:sp>
        <p:nvSpPr>
          <p:cNvPr id="11" name="Título 1">
            <a:extLst>
              <a:ext uri="{FF2B5EF4-FFF2-40B4-BE49-F238E27FC236}">
                <a16:creationId xmlns:a16="http://schemas.microsoft.com/office/drawing/2014/main" id="{9C689BC2-5864-A54F-8EA9-56D5357F102E}"/>
              </a:ext>
            </a:extLst>
          </p:cNvPr>
          <p:cNvSpPr txBox="1">
            <a:spLocks/>
          </p:cNvSpPr>
          <p:nvPr/>
        </p:nvSpPr>
        <p:spPr>
          <a:xfrm>
            <a:off x="533400" y="1600200"/>
            <a:ext cx="8077200" cy="383392"/>
          </a:xfrm>
          <a:prstGeom prst="rect">
            <a:avLst/>
          </a:prstGeom>
        </p:spPr>
        <p:txBody>
          <a:bodyPr/>
          <a:lstStyle>
            <a:lvl1pPr>
              <a:defRPr>
                <a:latin typeface="+mj-lt"/>
                <a:ea typeface="+mj-ea"/>
                <a:cs typeface="+mj-cs"/>
              </a:defRPr>
            </a:lvl1pPr>
          </a:lstStyle>
          <a:p>
            <a:pPr algn="just"/>
            <a:r>
              <a:rPr lang="es-MX" sz="1400" spc="-40" dirty="0">
                <a:solidFill>
                  <a:srgbClr val="333333"/>
                </a:solidFill>
              </a:rPr>
              <a:t>Las coberturas de beneficio son usadas tanto para particulares como para transporte público.</a:t>
            </a:r>
            <a:endParaRPr lang="es-MX" sz="1400" spc="-40" dirty="0"/>
          </a:p>
        </p:txBody>
      </p:sp>
      <p:pic>
        <p:nvPicPr>
          <p:cNvPr id="8" name="Imagen 7">
            <a:extLst>
              <a:ext uri="{FF2B5EF4-FFF2-40B4-BE49-F238E27FC236}">
                <a16:creationId xmlns:a16="http://schemas.microsoft.com/office/drawing/2014/main" id="{A62D8965-BDB7-C04A-B43F-701C51126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825" y="1983592"/>
            <a:ext cx="6970967" cy="4664174"/>
          </a:xfrm>
          <a:prstGeom prst="rect">
            <a:avLst/>
          </a:prstGeom>
        </p:spPr>
      </p:pic>
    </p:spTree>
    <p:extLst>
      <p:ext uri="{BB962C8B-B14F-4D97-AF65-F5344CB8AC3E}">
        <p14:creationId xmlns:p14="http://schemas.microsoft.com/office/powerpoint/2010/main" val="2081049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Seguro de casa hogar</a:t>
            </a:r>
            <a:endParaRPr lang="es-MX" sz="1400" dirty="0"/>
          </a:p>
        </p:txBody>
      </p:sp>
      <p:sp>
        <p:nvSpPr>
          <p:cNvPr id="11" name="Título 1">
            <a:extLst>
              <a:ext uri="{FF2B5EF4-FFF2-40B4-BE49-F238E27FC236}">
                <a16:creationId xmlns:a16="http://schemas.microsoft.com/office/drawing/2014/main" id="{9C689BC2-5864-A54F-8EA9-56D5357F102E}"/>
              </a:ext>
            </a:extLst>
          </p:cNvPr>
          <p:cNvSpPr txBox="1">
            <a:spLocks/>
          </p:cNvSpPr>
          <p:nvPr/>
        </p:nvSpPr>
        <p:spPr>
          <a:xfrm>
            <a:off x="533400" y="1600200"/>
            <a:ext cx="8077200" cy="762000"/>
          </a:xfrm>
          <a:prstGeom prst="rect">
            <a:avLst/>
          </a:prstGeom>
        </p:spPr>
        <p:txBody>
          <a:bodyPr/>
          <a:lstStyle>
            <a:lvl1pPr>
              <a:defRPr>
                <a:latin typeface="+mj-lt"/>
                <a:ea typeface="+mj-ea"/>
                <a:cs typeface="+mj-cs"/>
              </a:defRPr>
            </a:lvl1pPr>
          </a:lstStyle>
          <a:p>
            <a:r>
              <a:rPr lang="es-MX" sz="1400" dirty="0">
                <a:solidFill>
                  <a:srgbClr val="333333"/>
                </a:solidFill>
              </a:rPr>
              <a:t>La póliza de casa habitación, por su estructura, es considerada como un contrato cuyo objetivo es otorgar protección integral y completa sobre los bienes que forman parte del patrimonio de una familia, y por lo regular está dividida por secciones.</a:t>
            </a:r>
            <a:endParaRPr lang="es-MX" sz="1400" dirty="0"/>
          </a:p>
        </p:txBody>
      </p:sp>
      <p:pic>
        <p:nvPicPr>
          <p:cNvPr id="3" name="Imagen 2">
            <a:extLst>
              <a:ext uri="{FF2B5EF4-FFF2-40B4-BE49-F238E27FC236}">
                <a16:creationId xmlns:a16="http://schemas.microsoft.com/office/drawing/2014/main" id="{C5E77791-F4F2-D54B-9735-D9F2ECC94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2819400"/>
            <a:ext cx="7696200" cy="2743200"/>
          </a:xfrm>
          <a:prstGeom prst="rect">
            <a:avLst/>
          </a:prstGeom>
        </p:spPr>
      </p:pic>
    </p:spTree>
    <p:extLst>
      <p:ext uri="{BB962C8B-B14F-4D97-AF65-F5344CB8AC3E}">
        <p14:creationId xmlns:p14="http://schemas.microsoft.com/office/powerpoint/2010/main" val="629633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330051"/>
            <a:ext cx="8077200" cy="364499"/>
          </a:xfrm>
          <a:prstGeom prst="rect">
            <a:avLst/>
          </a:prstGeom>
        </p:spPr>
        <p:txBody>
          <a:bodyPr/>
          <a:lstStyle>
            <a:lvl1pPr>
              <a:defRPr>
                <a:latin typeface="+mj-lt"/>
                <a:ea typeface="+mj-ea"/>
                <a:cs typeface="+mj-cs"/>
              </a:defRPr>
            </a:lvl1pPr>
          </a:lstStyle>
          <a:p>
            <a:r>
              <a:rPr lang="es-MX" sz="1400" dirty="0">
                <a:solidFill>
                  <a:srgbClr val="333333"/>
                </a:solidFill>
              </a:rPr>
              <a:t>Un automóvil y una casa son parte del patrimonio familiar que hay que proteger porque </a:t>
            </a:r>
            <a:r>
              <a:rPr lang="es-MX" sz="1400" spc="-10" dirty="0">
                <a:solidFill>
                  <a:srgbClr val="333333"/>
                </a:solidFill>
              </a:rPr>
              <a:t>están expuestos a riesgos. El seguro de automóviles y casa son para evitar el desequilibrio </a:t>
            </a:r>
            <a:r>
              <a:rPr lang="es-MX" sz="1400" dirty="0">
                <a:solidFill>
                  <a:srgbClr val="333333"/>
                </a:solidFill>
              </a:rPr>
              <a:t>en la economía familiar en caso de siniestro y se ajustan o cotizan en función del riesgo que se quiera cubrir. A menor riesgo cubierto, menor el costo del seguro, y viceversa.</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15" b="31875"/>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7264" y="3447871"/>
            <a:ext cx="4824336" cy="1200329"/>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2</a:t>
            </a:r>
          </a:p>
          <a:p>
            <a:pPr algn="ctr"/>
            <a:r>
              <a:rPr lang="es-MX" sz="2400" dirty="0">
                <a:solidFill>
                  <a:schemeClr val="bg1">
                    <a:lumMod val="95000"/>
                  </a:schemeClr>
                </a:solidFill>
                <a:latin typeface="Montserrat SemiBold" panose="00000700000000000000" pitchFamily="2" charset="0"/>
              </a:rPr>
              <a:t>Tema 1. Aspectos generales, </a:t>
            </a:r>
            <a:r>
              <a:rPr lang="es-MX" sz="2400" spc="-80" dirty="0">
                <a:solidFill>
                  <a:schemeClr val="bg1">
                    <a:lumMod val="95000"/>
                  </a:schemeClr>
                </a:solidFill>
                <a:latin typeface="Montserrat SemiBold" panose="00000700000000000000" pitchFamily="2" charset="0"/>
              </a:rPr>
              <a:t>técnicos y jurídicos en seguros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486978" cy="1169551"/>
          </a:xfrm>
          <a:prstGeom prst="rect">
            <a:avLst/>
          </a:prstGeom>
          <a:noFill/>
        </p:spPr>
        <p:txBody>
          <a:bodyPr wrap="square">
            <a:spAutoFit/>
          </a:bodyPr>
          <a:lstStyle/>
          <a:p>
            <a:r>
              <a:rPr lang="es-MX" sz="1400" b="1" dirty="0">
                <a:solidFill>
                  <a:srgbClr val="2BA645"/>
                </a:solidFill>
              </a:rPr>
              <a:t>1. </a:t>
            </a:r>
            <a:r>
              <a:rPr lang="es-MX" sz="1400" dirty="0">
                <a:solidFill>
                  <a:srgbClr val="333333"/>
                </a:solidFill>
              </a:rPr>
              <a:t>Reúnete con tus compañeros y busca información de las principales </a:t>
            </a:r>
            <a:r>
              <a:rPr lang="es-MX" sz="1400" spc="-30" dirty="0">
                <a:solidFill>
                  <a:srgbClr val="333333"/>
                </a:solidFill>
              </a:rPr>
              <a:t>empresas aseguradoras de automóvil </a:t>
            </a:r>
            <a:r>
              <a:rPr lang="es-MX" sz="1400" dirty="0">
                <a:solidFill>
                  <a:srgbClr val="333333"/>
                </a:solidFill>
              </a:rPr>
              <a:t>y casa, comprendiendo los avances que han tenido a través de los años.</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664101"/>
            <a:ext cx="4747709"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4. Sistema financiero mexicano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Esquemas de retiro y protección financiera</a:t>
            </a:r>
          </a:p>
        </p:txBody>
      </p:sp>
    </p:spTree>
    <p:extLst>
      <p:ext uri="{BB962C8B-B14F-4D97-AF65-F5344CB8AC3E}">
        <p14:creationId xmlns:p14="http://schemas.microsoft.com/office/powerpoint/2010/main" val="161594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115551"/>
            <a:ext cx="3679862" cy="4675649"/>
          </a:xfrm>
          <a:prstGeom prst="rect">
            <a:avLst/>
          </a:prstGeom>
        </p:spPr>
        <p:txBody>
          <a:bodyPr/>
          <a:lstStyle/>
          <a:p>
            <a:pPr algn="l"/>
            <a:r>
              <a:rPr lang="es-MX" sz="1400" dirty="0">
                <a:solidFill>
                  <a:srgbClr val="333333"/>
                </a:solidFill>
              </a:rPr>
              <a:t>Es posible señalar que la reforma financiera del 2014 ayudó a otorgar más créditos en el país. Dicha reforma tenía como base cuatro pilares: por un lado incrementar la competitividad en </a:t>
            </a:r>
            <a:r>
              <a:rPr lang="es-MX" sz="1400" spc="-40" dirty="0">
                <a:solidFill>
                  <a:srgbClr val="333333"/>
                </a:solidFill>
              </a:rPr>
              <a:t>el sector financiero para obtener mejores </a:t>
            </a:r>
            <a:r>
              <a:rPr lang="es-MX" sz="1400" spc="-60" dirty="0">
                <a:solidFill>
                  <a:srgbClr val="333333"/>
                </a:solidFill>
              </a:rPr>
              <a:t>productos financieros; también dar mayor </a:t>
            </a:r>
            <a:r>
              <a:rPr lang="es-MX" sz="1400" dirty="0">
                <a:solidFill>
                  <a:srgbClr val="333333"/>
                </a:solidFill>
              </a:rPr>
              <a:t>accesibilidad al crédito a través de la banca de desarrollo; implementar </a:t>
            </a:r>
            <a:r>
              <a:rPr lang="es-MX" sz="1400" spc="-20" dirty="0">
                <a:solidFill>
                  <a:srgbClr val="333333"/>
                </a:solidFill>
              </a:rPr>
              <a:t>condiciones propicias para que la banca </a:t>
            </a:r>
            <a:r>
              <a:rPr lang="es-MX" sz="1400" spc="-100" dirty="0">
                <a:solidFill>
                  <a:srgbClr val="333333"/>
                </a:solidFill>
              </a:rPr>
              <a:t>privada pueda ampliar el crédito; y mantener </a:t>
            </a:r>
            <a:r>
              <a:rPr lang="es-MX" sz="1400" spc="-30" dirty="0">
                <a:solidFill>
                  <a:srgbClr val="333333"/>
                </a:solidFill>
              </a:rPr>
              <a:t>un sistema financiero sólido </a:t>
            </a:r>
            <a:r>
              <a:rPr lang="es-MX" sz="1400" dirty="0">
                <a:solidFill>
                  <a:srgbClr val="333333"/>
                </a:solidFill>
              </a:rPr>
              <a:t>y estable.</a:t>
            </a: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a:blip r:embed="rId3">
            <a:extLst>
              <a:ext uri="{28A0092B-C50C-407E-A947-70E740481C1C}">
                <a14:useLocalDpi xmlns:a14="http://schemas.microsoft.com/office/drawing/2010/main" val="0"/>
              </a:ext>
            </a:extLst>
          </a:blip>
          <a:srcRect l="20651" r="20651"/>
          <a:stretch/>
        </p:blipFill>
        <p:spPr>
          <a:xfrm>
            <a:off x="0" y="1066800"/>
            <a:ext cx="4572000" cy="5181600"/>
          </a:xfrm>
          <a:prstGeom prst="rect">
            <a:avLst/>
          </a:prstGeom>
        </p:spPr>
      </p:pic>
    </p:spTree>
    <p:extLst>
      <p:ext uri="{BB962C8B-B14F-4D97-AF65-F5344CB8AC3E}">
        <p14:creationId xmlns:p14="http://schemas.microsoft.com/office/powerpoint/2010/main" val="3307331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94C2193-04FB-9743-92CE-9BB66E4CBCFC}"/>
              </a:ext>
            </a:extLst>
          </p:cNvPr>
          <p:cNvSpPr/>
          <p:nvPr/>
        </p:nvSpPr>
        <p:spPr>
          <a:xfrm>
            <a:off x="0" y="1600200"/>
            <a:ext cx="4876800" cy="4800600"/>
          </a:xfrm>
          <a:prstGeom prst="rect">
            <a:avLst/>
          </a:prstGeom>
          <a:solidFill>
            <a:srgbClr val="26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861971"/>
            <a:ext cx="4038600" cy="399339"/>
          </a:xfrm>
          <a:prstGeom prst="rect">
            <a:avLst/>
          </a:prstGeom>
        </p:spPr>
        <p:txBody>
          <a:bodyPr/>
          <a:lstStyle>
            <a:lvl1pPr>
              <a:defRPr>
                <a:latin typeface="+mj-lt"/>
                <a:ea typeface="+mj-ea"/>
                <a:cs typeface="+mj-cs"/>
              </a:defRPr>
            </a:lvl1pPr>
          </a:lstStyle>
          <a:p>
            <a:r>
              <a:rPr lang="es-MX" sz="1400" dirty="0">
                <a:solidFill>
                  <a:schemeClr val="bg1"/>
                </a:solidFill>
              </a:rPr>
              <a:t>Autoridades que los regulan</a:t>
            </a: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Estructura del sistema financiero mexicano.</a:t>
            </a:r>
            <a:endParaRPr lang="es-MX" sz="1400" dirty="0"/>
          </a:p>
        </p:txBody>
      </p:sp>
      <p:pic>
        <p:nvPicPr>
          <p:cNvPr id="7" name="Picture 2">
            <a:extLst>
              <a:ext uri="{FF2B5EF4-FFF2-40B4-BE49-F238E27FC236}">
                <a16:creationId xmlns:a16="http://schemas.microsoft.com/office/drawing/2014/main" id="{6640EF45-9E2C-E143-8D5A-5F17B6A37E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369" r="18441"/>
          <a:stretch/>
        </p:blipFill>
        <p:spPr bwMode="auto">
          <a:xfrm>
            <a:off x="4876800" y="1616765"/>
            <a:ext cx="4267200" cy="478403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33B29ED4-8337-EA4D-AB93-0D2DD3A40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91426"/>
            <a:ext cx="4267200" cy="3615559"/>
          </a:xfrm>
          <a:prstGeom prst="rect">
            <a:avLst/>
          </a:prstGeom>
        </p:spPr>
      </p:pic>
    </p:spTree>
    <p:extLst>
      <p:ext uri="{BB962C8B-B14F-4D97-AF65-F5344CB8AC3E}">
        <p14:creationId xmlns:p14="http://schemas.microsoft.com/office/powerpoint/2010/main" val="682290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EBC231A-5AD7-4B4D-8BB4-4B4C841B35A1}"/>
              </a:ext>
            </a:extLst>
          </p:cNvPr>
          <p:cNvSpPr/>
          <p:nvPr/>
        </p:nvSpPr>
        <p:spPr>
          <a:xfrm>
            <a:off x="0" y="2667000"/>
            <a:ext cx="9144000" cy="3352800"/>
          </a:xfrm>
          <a:prstGeom prst="rect">
            <a:avLst/>
          </a:prstGeom>
          <a:solidFill>
            <a:srgbClr val="26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xfrm>
            <a:off x="533400" y="1143000"/>
            <a:ext cx="7467600" cy="5181600"/>
          </a:xfrm>
        </p:spPr>
        <p:txBody>
          <a:bodyPr/>
          <a:lstStyle/>
          <a:p>
            <a:pPr algn="ctr"/>
            <a:br>
              <a:rPr lang="es-MX" sz="1100" dirty="0">
                <a:solidFill>
                  <a:schemeClr val="bg1"/>
                </a:solidFill>
              </a:rPr>
            </a:br>
            <a:endParaRPr lang="es-MX" dirty="0"/>
          </a:p>
        </p:txBody>
      </p:sp>
      <p:sp>
        <p:nvSpPr>
          <p:cNvPr id="5" name="Título 1">
            <a:extLst>
              <a:ext uri="{FF2B5EF4-FFF2-40B4-BE49-F238E27FC236}">
                <a16:creationId xmlns:a16="http://schemas.microsoft.com/office/drawing/2014/main" id="{466D674F-197A-8148-87AC-09CDAD46474A}"/>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El sistema financiero mexicano está conformado por diversas instituciones, las cuales son regidas por autoridades que en su ejercicio autorizan, regulan, supervisan y sancionan a estas instituciones o intermediarios financieros, así como a los prestadores de servicios.</a:t>
            </a:r>
          </a:p>
          <a:p>
            <a:endParaRPr lang="es-MX" sz="1400" dirty="0">
              <a:solidFill>
                <a:srgbClr val="333333"/>
              </a:solidFill>
            </a:endParaRPr>
          </a:p>
          <a:p>
            <a:endParaRPr lang="es-MX" sz="1400"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Autoridades en el sistema financiero mexicano</a:t>
            </a:r>
            <a:endParaRPr lang="es-MX" sz="1400" dirty="0"/>
          </a:p>
        </p:txBody>
      </p:sp>
      <p:sp>
        <p:nvSpPr>
          <p:cNvPr id="7" name="Título 1">
            <a:extLst>
              <a:ext uri="{FF2B5EF4-FFF2-40B4-BE49-F238E27FC236}">
                <a16:creationId xmlns:a16="http://schemas.microsoft.com/office/drawing/2014/main" id="{A743C084-F970-2241-B312-410789FE3372}"/>
              </a:ext>
            </a:extLst>
          </p:cNvPr>
          <p:cNvSpPr txBox="1">
            <a:spLocks/>
          </p:cNvSpPr>
          <p:nvPr/>
        </p:nvSpPr>
        <p:spPr>
          <a:xfrm>
            <a:off x="533400" y="2949383"/>
            <a:ext cx="8077200" cy="914400"/>
          </a:xfrm>
          <a:prstGeom prst="rect">
            <a:avLst/>
          </a:prstGeom>
        </p:spPr>
        <p:txBody>
          <a:bodyPr/>
          <a:lstStyle>
            <a:lvl1pPr>
              <a:defRPr>
                <a:latin typeface="+mj-lt"/>
                <a:ea typeface="+mj-ea"/>
                <a:cs typeface="+mj-cs"/>
              </a:defRPr>
            </a:lvl1pPr>
          </a:lstStyle>
          <a:p>
            <a:r>
              <a:rPr lang="es-MX" sz="1400" b="1" dirty="0">
                <a:solidFill>
                  <a:schemeClr val="bg1"/>
                </a:solidFill>
              </a:rPr>
              <a:t>Secretaría de Hacienda y Crédito Público (SHCP)</a:t>
            </a:r>
            <a:endParaRPr lang="es-MX" sz="1400" dirty="0">
              <a:solidFill>
                <a:schemeClr val="bg1"/>
              </a:solidFill>
            </a:endParaRPr>
          </a:p>
          <a:p>
            <a:r>
              <a:rPr lang="es-MX" sz="1400" dirty="0">
                <a:solidFill>
                  <a:schemeClr val="bg1"/>
                </a:solidFill>
              </a:rPr>
              <a:t>Es la máxima autoridad del sistema financiero mexicano y sus facultades están delimitadas por la Ley Orgánica de la Administración Pública Federal. Dentro de sus principales funciones se encuentran las relacionadas con los ingresos y egresos del gobierno así como la regulación del nivel de endeudamiento del gobierno, entre otras.</a:t>
            </a:r>
          </a:p>
          <a:p>
            <a:endParaRPr lang="es-MX" sz="1400" dirty="0">
              <a:solidFill>
                <a:schemeClr val="bg1"/>
              </a:solidFill>
            </a:endParaRPr>
          </a:p>
          <a:p>
            <a:r>
              <a:rPr lang="es-MX" sz="1400" b="1" dirty="0">
                <a:solidFill>
                  <a:schemeClr val="bg1"/>
                </a:solidFill>
              </a:rPr>
              <a:t>Banco de México (BANXICO)</a:t>
            </a:r>
          </a:p>
          <a:p>
            <a:r>
              <a:rPr lang="es-MX" sz="1400" dirty="0">
                <a:solidFill>
                  <a:schemeClr val="bg1"/>
                </a:solidFill>
              </a:rPr>
              <a:t>Es una institución autónoma cuyas disposiciones y funciones están encaminadas a lograr el sano desarrollo del sistema financiero mexicano a través de emisión de normas encaminadas a la regulación de operaciones de crédito, de depósito y los servicios de casas de bolsa, de igual manera emite regulaciones sobre las comisiones y las tasas de interés, etcétera.</a:t>
            </a:r>
          </a:p>
          <a:p>
            <a:endParaRPr lang="es-MX" sz="1400" dirty="0">
              <a:solidFill>
                <a:schemeClr val="bg1"/>
              </a:solidFill>
            </a:endParaRPr>
          </a:p>
          <a:p>
            <a:endParaRPr lang="es-MX" sz="1400" dirty="0">
              <a:solidFill>
                <a:schemeClr val="bg1"/>
              </a:solidFill>
            </a:endParaRPr>
          </a:p>
        </p:txBody>
      </p:sp>
    </p:spTree>
    <p:extLst>
      <p:ext uri="{BB962C8B-B14F-4D97-AF65-F5344CB8AC3E}">
        <p14:creationId xmlns:p14="http://schemas.microsoft.com/office/powerpoint/2010/main" val="2474900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Mercado de valores</a:t>
            </a:r>
            <a:endParaRPr lang="es-MX" sz="1400" dirty="0"/>
          </a:p>
        </p:txBody>
      </p:sp>
      <p:pic>
        <p:nvPicPr>
          <p:cNvPr id="3" name="Imagen 2">
            <a:extLst>
              <a:ext uri="{FF2B5EF4-FFF2-40B4-BE49-F238E27FC236}">
                <a16:creationId xmlns:a16="http://schemas.microsoft.com/office/drawing/2014/main" id="{4F68D437-1C24-854B-A984-CC563E9AB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779587"/>
            <a:ext cx="7289800" cy="4545013"/>
          </a:xfrm>
          <a:prstGeom prst="rect">
            <a:avLst/>
          </a:prstGeom>
        </p:spPr>
      </p:pic>
    </p:spTree>
    <p:extLst>
      <p:ext uri="{BB962C8B-B14F-4D97-AF65-F5344CB8AC3E}">
        <p14:creationId xmlns:p14="http://schemas.microsoft.com/office/powerpoint/2010/main" val="588489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289711"/>
            <a:ext cx="8077200" cy="364499"/>
          </a:xfrm>
          <a:prstGeom prst="rect">
            <a:avLst/>
          </a:prstGeom>
        </p:spPr>
        <p:txBody>
          <a:bodyPr/>
          <a:lstStyle>
            <a:lvl1pPr>
              <a:defRPr>
                <a:latin typeface="+mj-lt"/>
                <a:ea typeface="+mj-ea"/>
                <a:cs typeface="+mj-cs"/>
              </a:defRPr>
            </a:lvl1pPr>
          </a:lstStyle>
          <a:p>
            <a:r>
              <a:rPr lang="es-MX" sz="1400" dirty="0">
                <a:solidFill>
                  <a:srgbClr val="333333"/>
                </a:solidFill>
              </a:rPr>
              <a:t>A lo largo de este tema pudiste apreciar todos los elementos que conforman el sistema financiero mexicano, el rol de cada uno, y como todos engranan para un mismo fin que es el desarrollo económico del país. Todo sistema financiero debe ser dinámico, y el de México no es la excepción.</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 t="31111" r="-74" b="34445"/>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84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486978" cy="2677656"/>
          </a:xfrm>
          <a:prstGeom prst="rect">
            <a:avLst/>
          </a:prstGeom>
          <a:noFill/>
        </p:spPr>
        <p:txBody>
          <a:bodyPr wrap="square">
            <a:spAutoFit/>
          </a:bodyPr>
          <a:lstStyle/>
          <a:p>
            <a:r>
              <a:rPr lang="es-MX" sz="1400" b="1" dirty="0">
                <a:solidFill>
                  <a:srgbClr val="2BA645"/>
                </a:solidFill>
                <a:latin typeface="+mj-lt"/>
              </a:rPr>
              <a:t>1. </a:t>
            </a:r>
            <a:r>
              <a:rPr lang="es-MX" sz="1400" dirty="0">
                <a:solidFill>
                  <a:srgbClr val="333333"/>
                </a:solidFill>
                <a:latin typeface="+mj-lt"/>
              </a:rPr>
              <a:t>Reúnete con tus compañeros y den respuesta a las siguientes preguntas.</a:t>
            </a:r>
          </a:p>
          <a:p>
            <a:pPr marL="342900" indent="-342900">
              <a:buAutoNum type="arabicPeriod"/>
            </a:pPr>
            <a:endParaRPr lang="es-MX" sz="1400" dirty="0">
              <a:solidFill>
                <a:srgbClr val="333333"/>
              </a:solidFill>
              <a:latin typeface="+mj-lt"/>
            </a:endParaRPr>
          </a:p>
          <a:p>
            <a:pPr marL="285750" indent="-285750" algn="just">
              <a:buFont typeface="Arial" panose="020B0604020202020204" pitchFamily="34" charset="0"/>
              <a:buChar char="•"/>
            </a:pPr>
            <a:r>
              <a:rPr lang="es-MX" sz="1400" dirty="0">
                <a:solidFill>
                  <a:srgbClr val="333333"/>
                </a:solidFill>
              </a:rPr>
              <a:t>Sabes cuáles son las comisiones encargadas de vigilar el correcto funcionamiento del sistema financiero mexicano?</a:t>
            </a:r>
          </a:p>
          <a:p>
            <a:pPr marL="285750" indent="-285750" algn="just">
              <a:buFont typeface="Arial" panose="020B0604020202020204" pitchFamily="34" charset="0"/>
              <a:buChar char="•"/>
            </a:pPr>
            <a:endParaRPr lang="es-MX" sz="1400" dirty="0">
              <a:solidFill>
                <a:srgbClr val="333333"/>
              </a:solidFill>
            </a:endParaRPr>
          </a:p>
          <a:p>
            <a:pPr marL="285750" indent="-285750" algn="just">
              <a:buFont typeface="Arial" panose="020B0604020202020204" pitchFamily="34" charset="0"/>
              <a:buChar char="•"/>
            </a:pPr>
            <a:r>
              <a:rPr lang="es-MX" sz="1400" dirty="0">
                <a:solidFill>
                  <a:srgbClr val="333333"/>
                </a:solidFill>
              </a:rPr>
              <a:t>¿Sabías cómo se conforma la estructura del sistema financiero mexicano?</a:t>
            </a:r>
            <a:endParaRPr lang="es-MX" sz="1400" dirty="0">
              <a:solidFill>
                <a:srgbClr val="333333"/>
              </a:solidFill>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rotWithShape="1">
          <a:blip r:embed="rId2">
            <a:extLst>
              <a:ext uri="{28A0092B-C50C-407E-A947-70E740481C1C}">
                <a14:useLocalDpi xmlns:a14="http://schemas.microsoft.com/office/drawing/2010/main" val="0"/>
              </a:ext>
            </a:extLst>
          </a:blip>
          <a:srcRect l="23765" t="-292" r="11421" b="292"/>
          <a:stretch/>
        </p:blipFill>
        <p:spPr>
          <a:xfrm>
            <a:off x="4572000" y="1091330"/>
            <a:ext cx="4572000" cy="4648200"/>
          </a:xfrm>
          <a:prstGeom prst="rect">
            <a:avLst/>
          </a:prstGeom>
        </p:spPr>
      </p:pic>
    </p:spTree>
    <p:extLst>
      <p:ext uri="{BB962C8B-B14F-4D97-AF65-F5344CB8AC3E}">
        <p14:creationId xmlns:p14="http://schemas.microsoft.com/office/powerpoint/2010/main" val="2241715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1" cy="4648200"/>
          </a:xfrm>
          <a:prstGeom prst="rect">
            <a:avLst/>
          </a:prstGeom>
        </p:spPr>
        <p:txBody>
          <a:bodyPr/>
          <a:lstStyle/>
          <a:p>
            <a:pPr algn="l"/>
            <a:r>
              <a:rPr lang="es-MX" sz="1400" dirty="0">
                <a:solidFill>
                  <a:srgbClr val="333333"/>
                </a:solidFill>
              </a:rPr>
              <a:t>Se estima que en México, tres de cada 10 vehículos, es decir, 10.6 millones de </a:t>
            </a:r>
            <a:r>
              <a:rPr lang="es-MX" sz="1400" spc="-60" dirty="0">
                <a:solidFill>
                  <a:srgbClr val="333333"/>
                </a:solidFill>
              </a:rPr>
              <a:t>automovilistas, no cuentan con un seguro, </a:t>
            </a:r>
            <a:r>
              <a:rPr lang="es-MX" sz="1400" dirty="0">
                <a:solidFill>
                  <a:srgbClr val="333333"/>
                </a:solidFill>
              </a:rPr>
              <a:t>por lo que están en riesgo de no poder cubrir los gastos relacionados con la </a:t>
            </a:r>
            <a:r>
              <a:rPr lang="es-MX" sz="1400" spc="-30" dirty="0">
                <a:solidFill>
                  <a:srgbClr val="333333"/>
                </a:solidFill>
              </a:rPr>
              <a:t>responsabilidad hacia terceros, e incluso </a:t>
            </a:r>
            <a:r>
              <a:rPr lang="es-MX" sz="1400" dirty="0">
                <a:solidFill>
                  <a:srgbClr val="333333"/>
                </a:solidFill>
              </a:rPr>
              <a:t>sobre sus propios bienes y personas en caso de un accidente.</a:t>
            </a:r>
            <a:br>
              <a:rPr lang="es-MX" sz="1400" dirty="0">
                <a:solidFill>
                  <a:srgbClr val="333333"/>
                </a:solidFill>
              </a:rPr>
            </a:br>
            <a:br>
              <a:rPr lang="es-MX" sz="1400" dirty="0">
                <a:solidFill>
                  <a:srgbClr val="333333"/>
                </a:solidFill>
              </a:rPr>
            </a:br>
            <a:r>
              <a:rPr lang="es-MX" sz="1400" dirty="0">
                <a:solidFill>
                  <a:srgbClr val="333333"/>
                </a:solidFill>
              </a:rPr>
              <a:t>La Encuesta Nacional de Inclusión </a:t>
            </a:r>
            <a:r>
              <a:rPr lang="es-MX" sz="1400" spc="-60" dirty="0">
                <a:solidFill>
                  <a:srgbClr val="333333"/>
                </a:solidFill>
              </a:rPr>
              <a:t>Financiera señala que uno de los factores </a:t>
            </a:r>
            <a:r>
              <a:rPr lang="es-MX" sz="1400" dirty="0">
                <a:solidFill>
                  <a:srgbClr val="333333"/>
                </a:solidFill>
              </a:rPr>
              <a:t>que han estancado el crecimiento de la contratación de seguro de autos en México es la creencia de que éstos son caros y solo lo pueden pagar personas de alto nivel económico, además se cree que las aseguradoras no cumplen con los compromisos que adquieren con los usuarios.</a:t>
            </a:r>
            <a:br>
              <a:rPr lang="es-MX" sz="1400" dirty="0"/>
            </a:br>
            <a:br>
              <a:rPr lang="es-MX" sz="1400" dirty="0">
                <a:solidFill>
                  <a:srgbClr val="333333"/>
                </a:solidFill>
              </a:rPr>
            </a:br>
            <a:br>
              <a:rPr lang="es-MX" sz="1400" dirty="0">
                <a:solidFill>
                  <a:srgbClr val="333333"/>
                </a:solidFill>
              </a:rPr>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94248"/>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17253" r="17253"/>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1600200"/>
            <a:ext cx="8077200" cy="914400"/>
          </a:xfrm>
          <a:prstGeom prst="rect">
            <a:avLst/>
          </a:prstGeom>
        </p:spPr>
        <p:txBody>
          <a:bodyPr lIns="91440" tIns="45720" rIns="91440" bIns="45720" anchor="t"/>
          <a:lstStyle>
            <a:lvl1pPr>
              <a:defRPr>
                <a:latin typeface="+mj-lt"/>
                <a:ea typeface="+mj-ea"/>
                <a:cs typeface="+mj-cs"/>
              </a:defRPr>
            </a:lvl1pPr>
          </a:lstStyle>
          <a:p>
            <a:r>
              <a:rPr lang="es-MX" sz="1400" dirty="0">
                <a:solidFill>
                  <a:srgbClr val="333333"/>
                </a:solidFill>
              </a:rPr>
              <a:t>El riesgo se define como una eventualidad o acontecimiento incierto que tiene la posibilidad </a:t>
            </a:r>
            <a:r>
              <a:rPr lang="es-MX" sz="1400" spc="-20" dirty="0">
                <a:solidFill>
                  <a:srgbClr val="333333"/>
                </a:solidFill>
              </a:rPr>
              <a:t>de suceder y que al darse trae como consecuencia un desequilibrio para el individuo </a:t>
            </a:r>
            <a:r>
              <a:rPr lang="es-MX" sz="1400" dirty="0">
                <a:solidFill>
                  <a:srgbClr val="333333"/>
                </a:solidFill>
              </a:rPr>
              <a:t>que lo sufre, dando la posibilidad de tener alguna pérdida.</a:t>
            </a:r>
            <a:endParaRPr lang="es-MX" sz="140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El riesgo y el seguro</a:t>
            </a:r>
          </a:p>
        </p:txBody>
      </p:sp>
      <p:pic>
        <p:nvPicPr>
          <p:cNvPr id="8" name="Imagen 7">
            <a:extLst>
              <a:ext uri="{FF2B5EF4-FFF2-40B4-BE49-F238E27FC236}">
                <a16:creationId xmlns:a16="http://schemas.microsoft.com/office/drawing/2014/main" id="{20D1D80B-E2DF-4B42-AC3C-E920D1968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2616201"/>
            <a:ext cx="8737600" cy="3454400"/>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Riesgos asegurables:</a:t>
            </a:r>
          </a:p>
        </p:txBody>
      </p:sp>
      <p:pic>
        <p:nvPicPr>
          <p:cNvPr id="7" name="Imagen 6">
            <a:extLst>
              <a:ext uri="{FF2B5EF4-FFF2-40B4-BE49-F238E27FC236}">
                <a16:creationId xmlns:a16="http://schemas.microsoft.com/office/drawing/2014/main" id="{DFB49991-FDD9-1546-9273-0649557DC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905000"/>
            <a:ext cx="8737600" cy="4013200"/>
          </a:xfrm>
          <a:prstGeom prst="rect">
            <a:avLst/>
          </a:prstGeom>
        </p:spPr>
      </p:pic>
    </p:spTree>
    <p:extLst>
      <p:ext uri="{BB962C8B-B14F-4D97-AF65-F5344CB8AC3E}">
        <p14:creationId xmlns:p14="http://schemas.microsoft.com/office/powerpoint/2010/main" val="203949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4" name="Título 1">
            <a:extLst>
              <a:ext uri="{FF2B5EF4-FFF2-40B4-BE49-F238E27FC236}">
                <a16:creationId xmlns:a16="http://schemas.microsoft.com/office/drawing/2014/main" id="{A1A71E4E-2E36-B740-AFAD-C4A587A71D1B}"/>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Riesgo de los mercados financieros</a:t>
            </a:r>
          </a:p>
        </p:txBody>
      </p:sp>
      <p:sp>
        <p:nvSpPr>
          <p:cNvPr id="6" name="Título 1">
            <a:extLst>
              <a:ext uri="{FF2B5EF4-FFF2-40B4-BE49-F238E27FC236}">
                <a16:creationId xmlns:a16="http://schemas.microsoft.com/office/drawing/2014/main" id="{4920E8EE-DF9F-DF4F-BDFB-30232BB9E87E}"/>
              </a:ext>
            </a:extLst>
          </p:cNvPr>
          <p:cNvSpPr txBox="1">
            <a:spLocks/>
          </p:cNvSpPr>
          <p:nvPr/>
        </p:nvSpPr>
        <p:spPr>
          <a:xfrm>
            <a:off x="533400" y="1600200"/>
            <a:ext cx="8077200" cy="609600"/>
          </a:xfrm>
          <a:prstGeom prst="rect">
            <a:avLst/>
          </a:prstGeom>
        </p:spPr>
        <p:txBody>
          <a:bodyPr/>
          <a:lstStyle>
            <a:lvl1pPr>
              <a:defRPr>
                <a:latin typeface="+mj-lt"/>
                <a:ea typeface="+mj-ea"/>
                <a:cs typeface="+mj-cs"/>
              </a:defRPr>
            </a:lvl1pPr>
          </a:lstStyle>
          <a:p>
            <a:pPr algn="just"/>
            <a:r>
              <a:rPr lang="es-MX" sz="1400" dirty="0">
                <a:solidFill>
                  <a:srgbClr val="333333"/>
                </a:solidFill>
              </a:rPr>
              <a:t>El instrumento que ayuda a enfrentar el riesgo, a través de alguna de estas formas, es el seguro.</a:t>
            </a:r>
          </a:p>
          <a:p>
            <a:pPr algn="just"/>
            <a:endParaRPr lang="es-MX" sz="1400" dirty="0">
              <a:solidFill>
                <a:srgbClr val="333333"/>
              </a:solidFill>
            </a:endParaRPr>
          </a:p>
          <a:p>
            <a:pPr algn="just"/>
            <a:r>
              <a:rPr lang="es-MX" sz="1400" dirty="0">
                <a:solidFill>
                  <a:srgbClr val="333333"/>
                </a:solidFill>
              </a:rPr>
              <a:t>Las </a:t>
            </a:r>
            <a:r>
              <a:rPr lang="es-MX" sz="1400" b="1" dirty="0">
                <a:solidFill>
                  <a:srgbClr val="333333"/>
                </a:solidFill>
              </a:rPr>
              <a:t>circunstancias técnicas</a:t>
            </a:r>
            <a:r>
              <a:rPr lang="es-MX" sz="1400" dirty="0">
                <a:solidFill>
                  <a:srgbClr val="333333"/>
                </a:solidFill>
              </a:rPr>
              <a:t> para que un riesgo sea asegurable son:</a:t>
            </a:r>
          </a:p>
          <a:p>
            <a:pPr algn="just"/>
            <a:endParaRPr lang="es-MX" sz="1400" dirty="0"/>
          </a:p>
        </p:txBody>
      </p:sp>
      <p:pic>
        <p:nvPicPr>
          <p:cNvPr id="3" name="Imagen 2">
            <a:extLst>
              <a:ext uri="{FF2B5EF4-FFF2-40B4-BE49-F238E27FC236}">
                <a16:creationId xmlns:a16="http://schemas.microsoft.com/office/drawing/2014/main" id="{CB6EF4C7-C864-A248-BD0C-E184310AB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061022"/>
            <a:ext cx="7924800" cy="2362200"/>
          </a:xfrm>
          <a:prstGeom prst="rect">
            <a:avLst/>
          </a:prstGeom>
        </p:spPr>
      </p:pic>
    </p:spTree>
    <p:extLst>
      <p:ext uri="{BB962C8B-B14F-4D97-AF65-F5344CB8AC3E}">
        <p14:creationId xmlns:p14="http://schemas.microsoft.com/office/powerpoint/2010/main" val="3829646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4920E8EE-DF9F-DF4F-BDFB-30232BB9E87E}"/>
              </a:ext>
            </a:extLst>
          </p:cNvPr>
          <p:cNvSpPr txBox="1">
            <a:spLocks/>
          </p:cNvSpPr>
          <p:nvPr/>
        </p:nvSpPr>
        <p:spPr>
          <a:xfrm>
            <a:off x="533400" y="1094000"/>
            <a:ext cx="8077200" cy="609600"/>
          </a:xfrm>
          <a:prstGeom prst="rect">
            <a:avLst/>
          </a:prstGeom>
        </p:spPr>
        <p:txBody>
          <a:bodyPr/>
          <a:lstStyle>
            <a:lvl1pPr>
              <a:defRPr>
                <a:latin typeface="+mj-lt"/>
                <a:ea typeface="+mj-ea"/>
                <a:cs typeface="+mj-cs"/>
              </a:defRPr>
            </a:lvl1pPr>
          </a:lstStyle>
          <a:p>
            <a:pPr algn="just" defTabSz="914400"/>
            <a:r>
              <a:rPr lang="es-MX" sz="1400" dirty="0">
                <a:solidFill>
                  <a:srgbClr val="333333"/>
                </a:solidFill>
              </a:rPr>
              <a:t>Las primas pueden ser clasificadas de diferentes maneras, a continuación verás las más comunes:</a:t>
            </a:r>
            <a:endParaRPr lang="es-MX" sz="1400" kern="0" dirty="0">
              <a:solidFill>
                <a:sysClr val="windowText" lastClr="000000"/>
              </a:solidFill>
            </a:endParaRPr>
          </a:p>
        </p:txBody>
      </p:sp>
      <p:pic>
        <p:nvPicPr>
          <p:cNvPr id="10" name="Imagen 9">
            <a:extLst>
              <a:ext uri="{FF2B5EF4-FFF2-40B4-BE49-F238E27FC236}">
                <a16:creationId xmlns:a16="http://schemas.microsoft.com/office/drawing/2014/main" id="{CE88E5E3-6D40-3E4B-BD44-3F6B12BCF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15548"/>
            <a:ext cx="8191500" cy="4622800"/>
          </a:xfrm>
          <a:prstGeom prst="rect">
            <a:avLst/>
          </a:prstGeom>
        </p:spPr>
      </p:pic>
    </p:spTree>
    <p:extLst>
      <p:ext uri="{BB962C8B-B14F-4D97-AF65-F5344CB8AC3E}">
        <p14:creationId xmlns:p14="http://schemas.microsoft.com/office/powerpoint/2010/main" val="49845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4920E8EE-DF9F-DF4F-BDFB-30232BB9E87E}"/>
              </a:ext>
            </a:extLst>
          </p:cNvPr>
          <p:cNvSpPr txBox="1">
            <a:spLocks/>
          </p:cNvSpPr>
          <p:nvPr/>
        </p:nvSpPr>
        <p:spPr>
          <a:xfrm>
            <a:off x="533400" y="1600200"/>
            <a:ext cx="8077200" cy="762000"/>
          </a:xfrm>
          <a:prstGeom prst="rect">
            <a:avLst/>
          </a:prstGeom>
        </p:spPr>
        <p:txBody>
          <a:bodyPr/>
          <a:lstStyle>
            <a:lvl1pPr>
              <a:defRPr>
                <a:latin typeface="+mj-lt"/>
                <a:ea typeface="+mj-ea"/>
                <a:cs typeface="+mj-cs"/>
              </a:defRPr>
            </a:lvl1pPr>
          </a:lstStyle>
          <a:p>
            <a:pPr algn="just"/>
            <a:r>
              <a:rPr lang="es-MX" sz="1400" dirty="0">
                <a:solidFill>
                  <a:srgbClr val="333333"/>
                </a:solidFill>
              </a:rPr>
              <a:t>Es importante señalar que el reparto del riesgo se utiliza para que el costo del seguro sea justo y equitativo tanto para el asegurado como para la compañía aseguradora. Existen cinco formas de compartir el riesgo entre ambos:</a:t>
            </a:r>
            <a:endParaRPr lang="es-MX" sz="1400" dirty="0"/>
          </a:p>
        </p:txBody>
      </p:sp>
      <p:pic>
        <p:nvPicPr>
          <p:cNvPr id="3" name="Imagen 2">
            <a:extLst>
              <a:ext uri="{FF2B5EF4-FFF2-40B4-BE49-F238E27FC236}">
                <a16:creationId xmlns:a16="http://schemas.microsoft.com/office/drawing/2014/main" id="{C92E3481-F7CC-3B4C-9343-ACB662A9A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50" y="3105835"/>
            <a:ext cx="7785100" cy="2463800"/>
          </a:xfrm>
          <a:prstGeom prst="rect">
            <a:avLst/>
          </a:prstGeom>
        </p:spPr>
      </p:pic>
    </p:spTree>
    <p:extLst>
      <p:ext uri="{BB962C8B-B14F-4D97-AF65-F5344CB8AC3E}">
        <p14:creationId xmlns:p14="http://schemas.microsoft.com/office/powerpoint/2010/main" val="1841356731"/>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89DB99C-D35C-49E1-B73E-AD3CB0C7428A}">
  <ds:schemaRefs>
    <ds:schemaRef ds:uri="http://schemas.microsoft.com/sharepoint/v3/contenttype/forms"/>
  </ds:schemaRefs>
</ds:datastoreItem>
</file>

<file path=customXml/itemProps3.xml><?xml version="1.0" encoding="utf-8"?>
<ds:datastoreItem xmlns:ds="http://schemas.openxmlformats.org/officeDocument/2006/customXml" ds:itemID="{28AE5EDB-E8AF-41FE-A65D-F078206BC2BF}">
  <ds:schemaRefs>
    <ds:schemaRef ds:uri="http://schemas.microsoft.com/office/2006/metadata/properties"/>
    <ds:schemaRef ds:uri="http://schemas.microsoft.com/office/infopath/2007/PartnerControls"/>
    <ds:schemaRef ds:uri="http://purl.org/dc/terms/"/>
    <ds:schemaRef ds:uri="http://purl.org/dc/dcmitype/"/>
    <ds:schemaRef ds:uri="http://schemas.openxmlformats.org/package/2006/metadata/core-properties"/>
    <ds:schemaRef ds:uri="http://schemas.microsoft.com/office/2006/documentManagement/type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10507</TotalTime>
  <Words>1832</Words>
  <Application>Microsoft Office PowerPoint</Application>
  <PresentationFormat>On-screen Show (4:3)</PresentationFormat>
  <Paragraphs>126</Paragraphs>
  <Slides>37</Slides>
  <Notes>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Introduccion</vt:lpstr>
      <vt:lpstr>PowerPoint Presentation</vt:lpstr>
      <vt:lpstr>PowerPoint Presentation</vt:lpstr>
      <vt:lpstr>Esquemas de retiro y protección financiera</vt:lpstr>
      <vt:lpstr>Se estima que en México, tres de cada 10 vehículos, es decir, 10.6 millones de automovilistas, no cuentan con un seguro, por lo que están en riesgo de no poder cubrir los gastos relacionados con la responsabilidad hacia terceros, e incluso sobre sus propios bienes y personas en caso de un accidente.  La Encuesta Nacional de Inclusión Financiera señala que uno de los factores que han estancado el crecimiento de la contratación de seguro de autos en México es la creencia de que éstos son caros y solo lo pueden pagar personas de alto nivel económico, además se cree que las aseguradoras no cumplen con los compromisos que adquieren con los usuarios.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Esquemas de retiro y protección financiera</vt:lpstr>
      <vt:lpstr>Los padres de familia tienen como objetivo el formar una familia íntegra, haciéndolo con la ilusión de brindar a sus seres queridos una vida, digna, plena y feliz. Esto implica el compromiso moral de darles amor, cariño, alimentación, techo, vestido, salud, distracciones, protección. Dicho compromiso pende de un hilo ya que depende del tiempo de permanencia de los padres en este mundo, por eso los proveedores económicos de una familia tienen la responsabilidad de proteger a los dependientes económicos en caso de que llegaran a faltar.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Esquemas de retiro y protección financiera</vt:lpstr>
      <vt:lpstr>PowerPoint Presentation</vt:lpstr>
      <vt:lpstr> </vt:lpstr>
      <vt:lpstr>PowerPoint Presentation</vt:lpstr>
      <vt:lpstr>PowerPoint Presentation</vt:lpstr>
      <vt:lpstr>PowerPoint Presentation</vt:lpstr>
      <vt:lpstr>PowerPoint Presentation</vt:lpstr>
      <vt:lpstr>PowerPoint Presentation</vt:lpstr>
      <vt:lpstr>Esquemas de retiro y protección financiera</vt:lpstr>
      <vt:lpstr>Es posible señalar que la reforma financiera del 2014 ayudó a otorgar más créditos en el país. Dicha reforma tenía como base cuatro pilares: por un lado incrementar la competitividad en el sector financiero para obtener mejores productos financieros; también dar mayor accesibilidad al crédito a través de la banca de desarrollo; implementar condiciones propicias para que la banca privada pueda ampliar el crédito; y mantener un sistema financiero sólido y estable.</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141</cp:revision>
  <cp:lastPrinted>2022-02-08T19:23:59Z</cp:lastPrinted>
  <dcterms:created xsi:type="dcterms:W3CDTF">2021-06-10T22:47:14Z</dcterms:created>
  <dcterms:modified xsi:type="dcterms:W3CDTF">2022-04-27T21:42:02Z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