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3"/>
  </p:notesMasterIdLst>
  <p:sldIdLst>
    <p:sldId id="262" r:id="rId5"/>
    <p:sldId id="298" r:id="rId6"/>
    <p:sldId id="257" r:id="rId7"/>
    <p:sldId id="263" r:id="rId8"/>
    <p:sldId id="370" r:id="rId9"/>
    <p:sldId id="381" r:id="rId10"/>
    <p:sldId id="266" r:id="rId11"/>
    <p:sldId id="268" r:id="rId12"/>
    <p:sldId id="334" r:id="rId13"/>
    <p:sldId id="412" r:id="rId14"/>
    <p:sldId id="420" r:id="rId15"/>
    <p:sldId id="421" r:id="rId16"/>
    <p:sldId id="390" r:id="rId17"/>
    <p:sldId id="282" r:id="rId18"/>
    <p:sldId id="391" r:id="rId19"/>
    <p:sldId id="393" r:id="rId20"/>
    <p:sldId id="396" r:id="rId21"/>
    <p:sldId id="414" r:id="rId22"/>
    <p:sldId id="394" r:id="rId23"/>
    <p:sldId id="395" r:id="rId24"/>
    <p:sldId id="423" r:id="rId25"/>
    <p:sldId id="424" r:id="rId26"/>
    <p:sldId id="425" r:id="rId27"/>
    <p:sldId id="426" r:id="rId28"/>
    <p:sldId id="427" r:id="rId29"/>
    <p:sldId id="432" r:id="rId30"/>
    <p:sldId id="430" r:id="rId31"/>
    <p:sldId id="431" r:id="rId32"/>
  </p:sldIdLst>
  <p:sldSz cx="9144000" cy="6858000" type="screen4x3"/>
  <p:notesSz cx="10058400" cy="7772400"/>
  <p:embeddedFontLst>
    <p:embeddedFont>
      <p:font typeface="Calibri" panose="020F0502020204030204" pitchFamily="34" charset="0"/>
      <p:regular r:id="rId34"/>
      <p:bold r:id="rId35"/>
      <p:italic r:id="rId36"/>
      <p:boldItalic r:id="rId37"/>
    </p:embeddedFont>
    <p:embeddedFont>
      <p:font typeface="Montserrat" pitchFamily="2" charset="77"/>
      <p:regular r:id="rId38"/>
      <p:bold r:id="rId39"/>
      <p:italic r:id="rId40"/>
      <p:boldItalic r:id="rId41"/>
    </p:embeddedFont>
    <p:embeddedFont>
      <p:font typeface="Montserrat SemiBold" pitchFamily="2" charset="77"/>
      <p:regular r:id="rId42"/>
      <p:bold r:id="rId43"/>
      <p:italic r:id="rId44"/>
      <p:boldItalic r:id="rId45"/>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640"/>
    <a:srgbClr val="2BA645"/>
    <a:srgbClr val="265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83FC0-CC18-F844-8F30-58BFDEA1CDD9}" v="10" dt="2022-04-27T21:33:52.63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93683FC0-CC18-F844-8F30-58BFDEA1CDD9}"/>
    <pc:docChg chg="custSel modMainMaster">
      <pc:chgData name="IVAN ALEJANDRO ROCHA MARTINEZ" userId="fa0bb7a6-24f0-450e-b911-e04e50e846d3" providerId="ADAL" clId="{93683FC0-CC18-F844-8F30-58BFDEA1CDD9}" dt="2022-04-27T21:33:52.638" v="15" actId="167"/>
      <pc:docMkLst>
        <pc:docMk/>
      </pc:docMkLst>
      <pc:sldMasterChg chg="modSldLayout">
        <pc:chgData name="IVAN ALEJANDRO ROCHA MARTINEZ" userId="fa0bb7a6-24f0-450e-b911-e04e50e846d3" providerId="ADAL" clId="{93683FC0-CC18-F844-8F30-58BFDEA1CDD9}" dt="2022-04-27T21:33:52.638" v="15" actId="167"/>
        <pc:sldMasterMkLst>
          <pc:docMk/>
          <pc:sldMasterMk cId="0" sldId="2147483648"/>
        </pc:sldMasterMkLst>
        <pc:sldLayoutChg chg="addSp delSp modSp mod">
          <pc:chgData name="IVAN ALEJANDRO ROCHA MARTINEZ" userId="fa0bb7a6-24f0-450e-b911-e04e50e846d3" providerId="ADAL" clId="{93683FC0-CC18-F844-8F30-58BFDEA1CDD9}" dt="2022-04-27T21:32:31.403" v="1"/>
          <pc:sldLayoutMkLst>
            <pc:docMk/>
            <pc:sldMasterMk cId="0" sldId="2147483648"/>
            <pc:sldLayoutMk cId="0" sldId="2147483665"/>
          </pc:sldLayoutMkLst>
          <pc:picChg chg="add mod">
            <ac:chgData name="IVAN ALEJANDRO ROCHA MARTINEZ" userId="fa0bb7a6-24f0-450e-b911-e04e50e846d3" providerId="ADAL" clId="{93683FC0-CC18-F844-8F30-58BFDEA1CDD9}" dt="2022-04-27T21:32:31.403" v="1"/>
            <ac:picMkLst>
              <pc:docMk/>
              <pc:sldMasterMk cId="0" sldId="2147483648"/>
              <pc:sldLayoutMk cId="0" sldId="2147483665"/>
              <ac:picMk id="3" creationId="{EB2ABD9F-F523-F7A6-6CA8-7440DCDC214F}"/>
            </ac:picMkLst>
          </pc:picChg>
          <pc:picChg chg="del">
            <ac:chgData name="IVAN ALEJANDRO ROCHA MARTINEZ" userId="fa0bb7a6-24f0-450e-b911-e04e50e846d3" providerId="ADAL" clId="{93683FC0-CC18-F844-8F30-58BFDEA1CDD9}" dt="2022-04-27T21:32:31.052"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93683FC0-CC18-F844-8F30-58BFDEA1CDD9}" dt="2022-04-27T21:32:59.866" v="7" actId="167"/>
          <pc:sldLayoutMkLst>
            <pc:docMk/>
            <pc:sldMasterMk cId="0" sldId="2147483648"/>
            <pc:sldLayoutMk cId="1793896934" sldId="2147483666"/>
          </pc:sldLayoutMkLst>
          <pc:picChg chg="add mod">
            <ac:chgData name="IVAN ALEJANDRO ROCHA MARTINEZ" userId="fa0bb7a6-24f0-450e-b911-e04e50e846d3" providerId="ADAL" clId="{93683FC0-CC18-F844-8F30-58BFDEA1CDD9}" dt="2022-04-27T21:32:59.866" v="7" actId="167"/>
            <ac:picMkLst>
              <pc:docMk/>
              <pc:sldMasterMk cId="0" sldId="2147483648"/>
              <pc:sldLayoutMk cId="1793896934" sldId="2147483666"/>
              <ac:picMk id="4" creationId="{17D52FC7-5107-29EC-889E-C17948336A60}"/>
            </ac:picMkLst>
          </pc:picChg>
          <pc:picChg chg="del">
            <ac:chgData name="IVAN ALEJANDRO ROCHA MARTINEZ" userId="fa0bb7a6-24f0-450e-b911-e04e50e846d3" providerId="ADAL" clId="{93683FC0-CC18-F844-8F30-58BFDEA1CDD9}" dt="2022-04-27T21:32:56.564"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93683FC0-CC18-F844-8F30-58BFDEA1CDD9}" dt="2022-04-27T21:33:10.105" v="10" actId="167"/>
          <pc:sldLayoutMkLst>
            <pc:docMk/>
            <pc:sldMasterMk cId="0" sldId="2147483648"/>
            <pc:sldLayoutMk cId="1601919345" sldId="2147483667"/>
          </pc:sldLayoutMkLst>
          <pc:picChg chg="add mod">
            <ac:chgData name="IVAN ALEJANDRO ROCHA MARTINEZ" userId="fa0bb7a6-24f0-450e-b911-e04e50e846d3" providerId="ADAL" clId="{93683FC0-CC18-F844-8F30-58BFDEA1CDD9}" dt="2022-04-27T21:33:10.105" v="10" actId="167"/>
            <ac:picMkLst>
              <pc:docMk/>
              <pc:sldMasterMk cId="0" sldId="2147483648"/>
              <pc:sldLayoutMk cId="1601919345" sldId="2147483667"/>
              <ac:picMk id="4" creationId="{62AAF2AE-5973-065C-DA48-F4BC4D0D7A66}"/>
            </ac:picMkLst>
          </pc:picChg>
          <pc:picChg chg="del">
            <ac:chgData name="IVAN ALEJANDRO ROCHA MARTINEZ" userId="fa0bb7a6-24f0-450e-b911-e04e50e846d3" providerId="ADAL" clId="{93683FC0-CC18-F844-8F30-58BFDEA1CDD9}" dt="2022-04-27T21:33:07.155"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93683FC0-CC18-F844-8F30-58BFDEA1CDD9}" dt="2022-04-27T21:33:52.638" v="15" actId="167"/>
          <pc:sldLayoutMkLst>
            <pc:docMk/>
            <pc:sldMasterMk cId="0" sldId="2147483648"/>
            <pc:sldLayoutMk cId="1590997414" sldId="2147483668"/>
          </pc:sldLayoutMkLst>
          <pc:picChg chg="add mod">
            <ac:chgData name="IVAN ALEJANDRO ROCHA MARTINEZ" userId="fa0bb7a6-24f0-450e-b911-e04e50e846d3" providerId="ADAL" clId="{93683FC0-CC18-F844-8F30-58BFDEA1CDD9}" dt="2022-04-27T21:33:52.638" v="15" actId="167"/>
            <ac:picMkLst>
              <pc:docMk/>
              <pc:sldMasterMk cId="0" sldId="2147483648"/>
              <pc:sldLayoutMk cId="1590997414" sldId="2147483668"/>
              <ac:picMk id="4" creationId="{97AF486E-64B0-1A60-A8F5-C84DBC57185B}"/>
            </ac:picMkLst>
          </pc:picChg>
          <pc:picChg chg="del">
            <ac:chgData name="IVAN ALEJANDRO ROCHA MARTINEZ" userId="fa0bb7a6-24f0-450e-b911-e04e50e846d3" providerId="ADAL" clId="{93683FC0-CC18-F844-8F30-58BFDEA1CDD9}" dt="2022-04-27T21:33:45.966"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93683FC0-CC18-F844-8F30-58BFDEA1CDD9}" dt="2022-04-27T21:32:47.354" v="4" actId="167"/>
          <pc:sldLayoutMkLst>
            <pc:docMk/>
            <pc:sldMasterMk cId="0" sldId="2147483648"/>
            <pc:sldLayoutMk cId="4106800032" sldId="2147483669"/>
          </pc:sldLayoutMkLst>
          <pc:picChg chg="add mod">
            <ac:chgData name="IVAN ALEJANDRO ROCHA MARTINEZ" userId="fa0bb7a6-24f0-450e-b911-e04e50e846d3" providerId="ADAL" clId="{93683FC0-CC18-F844-8F30-58BFDEA1CDD9}" dt="2022-04-27T21:32:47.354" v="4" actId="167"/>
            <ac:picMkLst>
              <pc:docMk/>
              <pc:sldMasterMk cId="0" sldId="2147483648"/>
              <pc:sldLayoutMk cId="4106800032" sldId="2147483669"/>
              <ac:picMk id="5" creationId="{84A85E5D-C5C3-5E1F-BD08-0A399636FBE6}"/>
            </ac:picMkLst>
          </pc:picChg>
          <pc:picChg chg="del">
            <ac:chgData name="IVAN ALEJANDRO ROCHA MARTINEZ" userId="fa0bb7a6-24f0-450e-b911-e04e50e846d3" providerId="ADAL" clId="{93683FC0-CC18-F844-8F30-58BFDEA1CDD9}" dt="2022-04-27T21:32:44.180"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93683FC0-CC18-F844-8F30-58BFDEA1CDD9}" dt="2022-04-27T21:33:18.309" v="12"/>
          <pc:sldLayoutMkLst>
            <pc:docMk/>
            <pc:sldMasterMk cId="0" sldId="2147483648"/>
            <pc:sldLayoutMk cId="4209272561" sldId="2147483670"/>
          </pc:sldLayoutMkLst>
          <pc:picChg chg="add mod">
            <ac:chgData name="IVAN ALEJANDRO ROCHA MARTINEZ" userId="fa0bb7a6-24f0-450e-b911-e04e50e846d3" providerId="ADAL" clId="{93683FC0-CC18-F844-8F30-58BFDEA1CDD9}" dt="2022-04-27T21:33:18.309" v="12"/>
            <ac:picMkLst>
              <pc:docMk/>
              <pc:sldMasterMk cId="0" sldId="2147483648"/>
              <pc:sldLayoutMk cId="4209272561" sldId="2147483670"/>
              <ac:picMk id="3" creationId="{405BBF9D-0A7F-4B41-8D6B-822DED58FCC6}"/>
            </ac:picMkLst>
          </pc:picChg>
          <pc:picChg chg="del">
            <ac:chgData name="IVAN ALEJANDRO ROCHA MARTINEZ" userId="fa0bb7a6-24f0-450e-b911-e04e50e846d3" providerId="ADAL" clId="{93683FC0-CC18-F844-8F30-58BFDEA1CDD9}" dt="2022-04-27T21:33:18.022"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8</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9</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15</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21</a:t>
            </a:fld>
            <a:endParaRPr lang="es-MX"/>
          </a:p>
        </p:txBody>
      </p:sp>
    </p:spTree>
    <p:extLst>
      <p:ext uri="{BB962C8B-B14F-4D97-AF65-F5344CB8AC3E}">
        <p14:creationId xmlns:p14="http://schemas.microsoft.com/office/powerpoint/2010/main" val="353242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22</a:t>
            </a:fld>
            <a:endParaRPr lang="es-MX"/>
          </a:p>
        </p:txBody>
      </p:sp>
    </p:spTree>
    <p:extLst>
      <p:ext uri="{BB962C8B-B14F-4D97-AF65-F5344CB8AC3E}">
        <p14:creationId xmlns:p14="http://schemas.microsoft.com/office/powerpoint/2010/main" val="3197040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B2ABD9F-F523-F7A6-6CA8-7440DCDC21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A85E5D-C5C3-5E1F-BD08-0A399636F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D52FC7-5107-29EC-889E-C17948336A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AAF2AE-5973-065C-DA48-F4BC4D0D7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5BBF9D-0A7F-4B41-8D6B-822DED58F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7AF486E-64B0-1A60-A8F5-C84DBC571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1iPwm62dbx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Tipos de tasa de interés</a:t>
            </a:r>
            <a:endParaRPr lang="es-MX" sz="1400" dirty="0"/>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399" y="2050702"/>
            <a:ext cx="8117045" cy="738664"/>
          </a:xfrm>
          <a:prstGeom prst="rect">
            <a:avLst/>
          </a:prstGeom>
          <a:noFill/>
        </p:spPr>
        <p:txBody>
          <a:bodyPr wrap="square">
            <a:spAutoFit/>
          </a:bodyPr>
          <a:lstStyle/>
          <a:p>
            <a:r>
              <a:rPr lang="es-MX" sz="1400" dirty="0">
                <a:solidFill>
                  <a:srgbClr val="333333"/>
                </a:solidFill>
              </a:rPr>
              <a:t>Es importante que se defina qué es una tasa de interés, la cual es el pago de un crédito por el uso del dinero, ya sea por recursos financiados o recursos invertidos. Hay tres elementos a tomar en cuenta en el cálculo de las mismas:</a:t>
            </a:r>
            <a:endParaRPr lang="es-MX" sz="1400" dirty="0"/>
          </a:p>
        </p:txBody>
      </p:sp>
      <p:pic>
        <p:nvPicPr>
          <p:cNvPr id="3" name="Imagen 2">
            <a:extLst>
              <a:ext uri="{FF2B5EF4-FFF2-40B4-BE49-F238E27FC236}">
                <a16:creationId xmlns:a16="http://schemas.microsoft.com/office/drawing/2014/main" id="{4F81E4B4-E947-594C-92AD-1E4EB95CD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3429000"/>
            <a:ext cx="7785100" cy="27178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F0347A15-E350-DC4C-8A4E-3FA28AA89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984118"/>
            <a:ext cx="8559800" cy="5676900"/>
          </a:xfrm>
          <a:prstGeom prst="rect">
            <a:avLst/>
          </a:prstGeom>
        </p:spPr>
      </p:pic>
    </p:spTree>
    <p:extLst>
      <p:ext uri="{BB962C8B-B14F-4D97-AF65-F5344CB8AC3E}">
        <p14:creationId xmlns:p14="http://schemas.microsoft.com/office/powerpoint/2010/main" val="397284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20" name="Imagen 19">
            <a:extLst>
              <a:ext uri="{FF2B5EF4-FFF2-40B4-BE49-F238E27FC236}">
                <a16:creationId xmlns:a16="http://schemas.microsoft.com/office/drawing/2014/main" id="{83AF26D4-2CD1-5149-B294-70417A141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44" y="820706"/>
            <a:ext cx="7811911" cy="5949834"/>
          </a:xfrm>
          <a:prstGeom prst="rect">
            <a:avLst/>
          </a:prstGeom>
        </p:spPr>
      </p:pic>
    </p:spTree>
    <p:extLst>
      <p:ext uri="{BB962C8B-B14F-4D97-AF65-F5344CB8AC3E}">
        <p14:creationId xmlns:p14="http://schemas.microsoft.com/office/powerpoint/2010/main" val="21591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67151"/>
            <a:ext cx="8077200" cy="1924050"/>
          </a:xfrm>
          <a:prstGeom prst="rect">
            <a:avLst/>
          </a:prstGeom>
        </p:spPr>
        <p:txBody>
          <a:bodyPr/>
          <a:lstStyle>
            <a:lvl1pPr>
              <a:defRPr>
                <a:latin typeface="+mj-lt"/>
                <a:ea typeface="+mj-ea"/>
                <a:cs typeface="+mj-cs"/>
              </a:defRPr>
            </a:lvl1pPr>
          </a:lstStyle>
          <a:p>
            <a:pPr algn="just"/>
            <a:r>
              <a:rPr lang="es-MX" sz="1400" dirty="0">
                <a:solidFill>
                  <a:srgbClr val="333333"/>
                </a:solidFill>
              </a:rPr>
              <a:t>El uso del dinero en el tiempo tiene un costo llamado tasa nominal de intereses, tanto para programas de inversión como para programas de financiamiento, no hay que olvidar que debes  tomar en cuenta el concepto del valor del dinero en el tiempo si deseas tomar decisiones acertadas. </a:t>
            </a:r>
          </a:p>
          <a:p>
            <a:pPr algn="just"/>
            <a:endParaRPr lang="es-MX" sz="1400" dirty="0">
              <a:solidFill>
                <a:srgbClr val="333333"/>
              </a:solidFill>
            </a:endParaRPr>
          </a:p>
          <a:p>
            <a:pPr algn="just"/>
            <a:r>
              <a:rPr lang="es-MX" sz="1400" dirty="0">
                <a:solidFill>
                  <a:srgbClr val="333333"/>
                </a:solidFill>
              </a:rPr>
              <a:t>Saber distinguir,  analizar y calcular los diferentes tipos de tasas de interés junto con la inflación, y tasas de descuento, son herramientas de gran apoyo para la toma de decisiones de inversión y financiamiento.</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67" b="366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4616648"/>
          </a:xfrm>
          <a:prstGeom prst="rect">
            <a:avLst/>
          </a:prstGeom>
          <a:noFill/>
        </p:spPr>
        <p:txBody>
          <a:bodyPr wrap="square">
            <a:spAutoFit/>
          </a:bodyPr>
          <a:lstStyle/>
          <a:p>
            <a:r>
              <a:rPr lang="es-MX" sz="1400" b="1" dirty="0">
                <a:solidFill>
                  <a:srgbClr val="2CA640"/>
                </a:solidFill>
                <a:latin typeface="+mj-lt"/>
              </a:rPr>
              <a:t>1. </a:t>
            </a:r>
            <a:r>
              <a:rPr lang="es-MX" sz="1400" dirty="0">
                <a:solidFill>
                  <a:srgbClr val="333333"/>
                </a:solidFill>
                <a:latin typeface="+mj-lt"/>
              </a:rPr>
              <a:t>Reúnete con tus compañeros y den respuesta a las siguientes preguntas.</a:t>
            </a:r>
            <a:br>
              <a:rPr lang="es-MX" sz="1400" dirty="0">
                <a:solidFill>
                  <a:srgbClr val="333333"/>
                </a:solidFill>
              </a:rPr>
            </a:b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rPr>
              <a:t>¿Cuáles serían las bases para determinar una tasa de interés justa para que el dinero no pierda poder adquisitivo en cualquier tipo de inversión o financiamiento que se tome?</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¿Qué se debe hacer para que el dinero no pierda poder adquisitivo con el transcurso del tiempo?</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¿En qué se basan las instituciones financieras para asignar las tasas de interés en sus créditos?</a:t>
            </a:r>
          </a:p>
          <a:p>
            <a:br>
              <a:rPr lang="es-MX" sz="1400" dirty="0">
                <a:solidFill>
                  <a:srgbClr val="333333"/>
                </a:solidFill>
                <a:latin typeface="+mj-lt"/>
              </a:rPr>
            </a:b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28608" t="528" r="5817" b="-528"/>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7. Afores y participantes del SAR</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285921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3989849"/>
          </a:xfrm>
          <a:prstGeom prst="rect">
            <a:avLst/>
          </a:prstGeom>
        </p:spPr>
        <p:txBody>
          <a:bodyPr/>
          <a:lstStyle>
            <a:lvl1pPr>
              <a:defRPr>
                <a:latin typeface="+mj-lt"/>
                <a:ea typeface="+mj-ea"/>
                <a:cs typeface="+mj-cs"/>
              </a:defRPr>
            </a:lvl1pPr>
          </a:lstStyle>
          <a:p>
            <a:r>
              <a:rPr lang="es-MX" sz="1400" dirty="0">
                <a:solidFill>
                  <a:srgbClr val="333333"/>
                </a:solidFill>
              </a:rPr>
              <a:t>En el panorama global se ha ido percibiendo la problemática del decrecimiento del índice de natalidad, la reducción del número de hijos en las familias, y por lo tanto la inversión de la pirámide poblacional de acuerdo a la edad. Muchas naciones europeas han vivido esta situación desde hace algunas décadas.</a:t>
            </a:r>
          </a:p>
          <a:p>
            <a:endParaRPr lang="es-MX" sz="1400" dirty="0">
              <a:solidFill>
                <a:srgbClr val="333333"/>
              </a:solidFill>
            </a:endParaRPr>
          </a:p>
          <a:p>
            <a:r>
              <a:rPr lang="es-MX" sz="1400" dirty="0">
                <a:solidFill>
                  <a:srgbClr val="333333"/>
                </a:solidFill>
              </a:rPr>
              <a:t>México no ha sido la excepción, pues se ha visto afectado por esta tendencia. Previendo esta inversión en la pirámide poblacional, el sistema de ahorro para el retiro fue adecuado en forma anticipada con las modificaciones a la Ley de 1997 del IMSS, misma que propicia la puesta en marcha de un Sistema de Capitalización Individual, con el fin de que el trabajador construya su fondo de pensión.</a:t>
            </a:r>
            <a:endParaRPr lang="es-MX" sz="1400" dirty="0"/>
          </a:p>
          <a:p>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a:blip r:embed="rId2">
            <a:extLst>
              <a:ext uri="{28A0092B-C50C-407E-A947-70E740481C1C}">
                <a14:useLocalDpi xmlns:a14="http://schemas.microsoft.com/office/drawing/2010/main" val="0"/>
              </a:ext>
            </a:extLst>
          </a:blip>
          <a:srcRect l="20588" r="20588"/>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dirty="0">
                <a:solidFill>
                  <a:srgbClr val="333333"/>
                </a:solidFill>
              </a:rPr>
              <a:t>La CONSAR las define como instituciones financieras que administran los recursos de las cuentas de ahorro para el retiro a nombre de los trabajadores. </a:t>
            </a:r>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AFORES y SIEFORES</a:t>
            </a:r>
            <a:endParaRPr lang="es-MX" sz="1400" dirty="0"/>
          </a:p>
        </p:txBody>
      </p:sp>
      <p:pic>
        <p:nvPicPr>
          <p:cNvPr id="3" name="Imagen 2">
            <a:extLst>
              <a:ext uri="{FF2B5EF4-FFF2-40B4-BE49-F238E27FC236}">
                <a16:creationId xmlns:a16="http://schemas.microsoft.com/office/drawing/2014/main" id="{B1580AFE-92F9-8E43-A80B-E9B474E11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0" y="2667000"/>
            <a:ext cx="6946900" cy="28321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050235"/>
            <a:ext cx="8077200" cy="381000"/>
          </a:xfrm>
          <a:prstGeom prst="rect">
            <a:avLst/>
          </a:prstGeom>
        </p:spPr>
        <p:txBody>
          <a:bodyPr/>
          <a:lstStyle>
            <a:lvl1pPr>
              <a:defRPr>
                <a:latin typeface="+mj-lt"/>
                <a:ea typeface="+mj-ea"/>
                <a:cs typeface="+mj-cs"/>
              </a:defRPr>
            </a:lvl1pPr>
          </a:lstStyle>
          <a:p>
            <a:pPr algn="just"/>
            <a:r>
              <a:rPr lang="es-MX" sz="1400" dirty="0">
                <a:solidFill>
                  <a:srgbClr val="333333"/>
                </a:solidFill>
              </a:rPr>
              <a:t>Las instituciones, comisiones y demás actores que tienen participación dentro del SAR pueden ser categorizados en cuatro grandes grupos:</a:t>
            </a:r>
            <a:endParaRPr lang="es-MX" sz="1400" dirty="0"/>
          </a:p>
        </p:txBody>
      </p:sp>
      <p:pic>
        <p:nvPicPr>
          <p:cNvPr id="8" name="Imagen 7">
            <a:extLst>
              <a:ext uri="{FF2B5EF4-FFF2-40B4-BE49-F238E27FC236}">
                <a16:creationId xmlns:a16="http://schemas.microsoft.com/office/drawing/2014/main" id="{055D2490-9728-5945-9CE4-EBD83BBFA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1727200"/>
            <a:ext cx="8293100" cy="4826000"/>
          </a:xfrm>
          <a:prstGeom prst="rect">
            <a:avLst/>
          </a:prstGeom>
        </p:spPr>
      </p:pic>
    </p:spTree>
    <p:extLst>
      <p:ext uri="{BB962C8B-B14F-4D97-AF65-F5344CB8AC3E}">
        <p14:creationId xmlns:p14="http://schemas.microsoft.com/office/powerpoint/2010/main" val="895181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4191000"/>
            <a:ext cx="8077200" cy="1232549"/>
          </a:xfrm>
          <a:prstGeom prst="rect">
            <a:avLst/>
          </a:prstGeom>
        </p:spPr>
        <p:txBody>
          <a:bodyPr/>
          <a:lstStyle>
            <a:lvl1pPr>
              <a:defRPr>
                <a:latin typeface="+mj-lt"/>
                <a:ea typeface="+mj-ea"/>
                <a:cs typeface="+mj-cs"/>
              </a:defRPr>
            </a:lvl1pPr>
          </a:lstStyle>
          <a:p>
            <a:r>
              <a:rPr lang="es-MX" sz="1400" dirty="0">
                <a:solidFill>
                  <a:srgbClr val="333333"/>
                </a:solidFill>
              </a:rPr>
              <a:t>Los organismos que participan en el SAR se han ido relacionando para cumplir con los diferentes objetivos del establecimiento del Sistema de Ahorro para el Retiro. Además de que las funciones y obligaciones de cada uno de ellos, se han ido sincronizando en </a:t>
            </a:r>
            <a:r>
              <a:rPr lang="es-MX" sz="1400" spc="-20" dirty="0">
                <a:solidFill>
                  <a:srgbClr val="333333"/>
                </a:solidFill>
              </a:rPr>
              <a:t>función a sus objetivos comunes. Éstos, por supuesto, no están exentos de ir encaminados </a:t>
            </a:r>
            <a:r>
              <a:rPr lang="es-MX" sz="1400" dirty="0">
                <a:solidFill>
                  <a:srgbClr val="333333"/>
                </a:solidFill>
              </a:rPr>
              <a:t>a proteger el patrimonio de los trabajadores, sus usuarios finales.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12" b="44338"/>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t>Ejercicio mental: ejercicio mental con enfoque en la suavidad.</a:t>
            </a:r>
            <a:br>
              <a:rPr lang="es-MX" sz="1400" b="1" dirty="0"/>
            </a:br>
            <a:r>
              <a:rPr lang="es-MX" sz="1400" dirty="0">
                <a:solidFill>
                  <a:srgbClr val="002060"/>
                </a:solidFill>
                <a:hlinkClick r:id="rId4"/>
              </a:rPr>
              <a:t>https://youtu.be/1iPwm62dbxU</a:t>
            </a:r>
            <a:endParaRPr lang="es-MX" sz="1400" dirty="0">
              <a:solidFill>
                <a:srgbClr val="002060"/>
              </a:solidFill>
            </a:endParaRPr>
          </a:p>
          <a:p>
            <a:pPr algn="ctr"/>
            <a:endParaRPr lang="es-MX" sz="1400" dirty="0">
              <a:solidFill>
                <a:srgbClr val="002060"/>
              </a:solidFill>
            </a:endParaRPr>
          </a:p>
          <a:p>
            <a:pPr algn="ctr"/>
            <a:r>
              <a:rPr lang="es-MX" sz="1400" dirty="0"/>
              <a:t> </a:t>
            </a:r>
            <a:br>
              <a:rPr lang="es-MX" sz="1400" dirty="0"/>
            </a:b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486978" cy="1169551"/>
          </a:xfrm>
          <a:prstGeom prst="rect">
            <a:avLst/>
          </a:prstGeom>
          <a:noFill/>
        </p:spPr>
        <p:txBody>
          <a:bodyPr wrap="square">
            <a:spAutoFit/>
          </a:bodyPr>
          <a:lstStyle/>
          <a:p>
            <a:r>
              <a:rPr lang="es-MX" sz="1400" b="1" dirty="0">
                <a:solidFill>
                  <a:srgbClr val="2CA640"/>
                </a:solidFill>
              </a:rPr>
              <a:t>1. </a:t>
            </a:r>
            <a:r>
              <a:rPr lang="es-MX" sz="1400" dirty="0">
                <a:solidFill>
                  <a:srgbClr val="333333"/>
                </a:solidFill>
              </a:rPr>
              <a:t>Reúnete con tus compañeros y comenten  si los cambios que se realizaron en México para el fondo de pensión fue adecuado y qué cambios propondrían ustedes.</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3279" t="1010" r="31147" b="-1010"/>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848767"/>
            <a:ext cx="4747709"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8. Seguro Social</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61594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2" cy="5486400"/>
          </a:xfrm>
          <a:prstGeom prst="rect">
            <a:avLst/>
          </a:prstGeom>
        </p:spPr>
        <p:txBody>
          <a:bodyPr/>
          <a:lstStyle/>
          <a:p>
            <a:pPr algn="l"/>
            <a:r>
              <a:rPr lang="es-MX" sz="1400" dirty="0">
                <a:solidFill>
                  <a:srgbClr val="333333"/>
                </a:solidFill>
              </a:rPr>
              <a:t>La seguridad social ha sido un tema sobre el que se ha hablado desde hace varios años en el país. Para entender la importancia que éste tiene en la actualidad, es importante conocer los </a:t>
            </a:r>
            <a:r>
              <a:rPr lang="es-MX" sz="1400" spc="-50" dirty="0">
                <a:solidFill>
                  <a:srgbClr val="333333"/>
                </a:solidFill>
              </a:rPr>
              <a:t>antecedentes de su legislación en México:</a:t>
            </a:r>
            <a:br>
              <a:rPr lang="es-MX" sz="1400" dirty="0">
                <a:solidFill>
                  <a:srgbClr val="333333"/>
                </a:solidFill>
              </a:rPr>
            </a:br>
            <a:br>
              <a:rPr lang="es-MX" sz="1400" dirty="0">
                <a:solidFill>
                  <a:srgbClr val="333333"/>
                </a:solidFill>
              </a:rPr>
            </a:br>
            <a:r>
              <a:rPr lang="es-MX" sz="1400" dirty="0">
                <a:solidFill>
                  <a:srgbClr val="333333"/>
                </a:solidFill>
              </a:rPr>
              <a:t>La primera vez que se legisla sobre el tema de la seguridad social en México fue en la Constitución Política de </a:t>
            </a:r>
            <a:r>
              <a:rPr lang="es-MX" sz="1400" b="1" dirty="0">
                <a:solidFill>
                  <a:srgbClr val="333333"/>
                </a:solidFill>
              </a:rPr>
              <a:t>1917</a:t>
            </a:r>
            <a:r>
              <a:rPr lang="es-MX" sz="1400" dirty="0">
                <a:solidFill>
                  <a:srgbClr val="333333"/>
                </a:solidFill>
              </a:rPr>
              <a:t>, específicamente en el artículo 123, donde se declaraba el establecimiento de cajas de seguros populares y la organización de instituciones para infundir e inculcar la prevención social entre la población del país.</a:t>
            </a:r>
            <a:br>
              <a:rPr lang="es-MX" sz="1400" dirty="0"/>
            </a:br>
            <a:br>
              <a:rPr lang="es-MX" sz="1400" dirty="0"/>
            </a:br>
            <a:r>
              <a:rPr lang="es-MX" sz="1400" dirty="0">
                <a:solidFill>
                  <a:srgbClr val="333333"/>
                </a:solidFill>
              </a:rPr>
              <a:t>En este año se dio uno de los cambios más significativos en el sistema de seguridad social del país, ya que se adecuó el sistema de pensiones orientándolo hacia uno de capitalización individual. Tales cambios dieron origen a las AFORES y SIEFORES.</a:t>
            </a:r>
            <a:br>
              <a:rPr lang="es-MX" sz="1400" dirty="0"/>
            </a:br>
            <a:endParaRPr lang="es-MX" sz="1400" dirty="0">
              <a:solidFill>
                <a:srgbClr val="333333"/>
              </a:solidFill>
            </a:endParaRP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19860" r="30490"/>
          <a:stretch/>
        </p:blipFill>
        <p:spPr>
          <a:xfrm>
            <a:off x="0" y="1066800"/>
            <a:ext cx="4572000" cy="5181600"/>
          </a:xfrm>
          <a:prstGeom prst="rect">
            <a:avLst/>
          </a:prstGeom>
        </p:spPr>
      </p:pic>
    </p:spTree>
    <p:extLst>
      <p:ext uri="{BB962C8B-B14F-4D97-AF65-F5344CB8AC3E}">
        <p14:creationId xmlns:p14="http://schemas.microsoft.com/office/powerpoint/2010/main" val="330733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Seguro social en México</a:t>
            </a:r>
            <a:endParaRPr lang="es-MX" sz="1400" dirty="0"/>
          </a:p>
        </p:txBody>
      </p:sp>
      <p:sp>
        <p:nvSpPr>
          <p:cNvPr id="11" name="Título 1">
            <a:extLst>
              <a:ext uri="{FF2B5EF4-FFF2-40B4-BE49-F238E27FC236}">
                <a16:creationId xmlns:a16="http://schemas.microsoft.com/office/drawing/2014/main" id="{CB0A5EB9-07E1-7046-8D2D-D2ECD855E536}"/>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pPr algn="just"/>
            <a:r>
              <a:rPr lang="es-MX" sz="1400" dirty="0">
                <a:solidFill>
                  <a:srgbClr val="333333"/>
                </a:solidFill>
              </a:rPr>
              <a:t>Vale la pena señalar que los cambios que se han hecho a la Ley ayudaron a reestructurar los diferentes tipos de seguros del trabajador, enfocándolos principalmente en dos grandes rubros, los servicios que presta el IMSS y los servicios que ofertan las AFORES</a:t>
            </a:r>
            <a:endParaRPr lang="es-MX" sz="1400" dirty="0"/>
          </a:p>
          <a:p>
            <a:endParaRPr lang="es-MX" sz="1400" dirty="0">
              <a:solidFill>
                <a:srgbClr val="333333"/>
              </a:solidFill>
            </a:endParaRPr>
          </a:p>
          <a:p>
            <a:endParaRPr lang="es-MX" sz="1400" dirty="0"/>
          </a:p>
        </p:txBody>
      </p:sp>
      <p:pic>
        <p:nvPicPr>
          <p:cNvPr id="8" name="Imagen 7">
            <a:extLst>
              <a:ext uri="{FF2B5EF4-FFF2-40B4-BE49-F238E27FC236}">
                <a16:creationId xmlns:a16="http://schemas.microsoft.com/office/drawing/2014/main" id="{771915EE-AB1D-3345-B66F-36C04A85F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2416314"/>
            <a:ext cx="8051800" cy="4051300"/>
          </a:xfrm>
          <a:prstGeom prst="rect">
            <a:avLst/>
          </a:prstGeom>
        </p:spPr>
      </p:pic>
    </p:spTree>
    <p:extLst>
      <p:ext uri="{BB962C8B-B14F-4D97-AF65-F5344CB8AC3E}">
        <p14:creationId xmlns:p14="http://schemas.microsoft.com/office/powerpoint/2010/main" val="68229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xfrm>
            <a:off x="533400" y="1143000"/>
            <a:ext cx="7467600" cy="5181600"/>
          </a:xfr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Marco normativo que las regula</a:t>
            </a:r>
            <a:endParaRPr lang="es-MX" sz="1400" dirty="0"/>
          </a:p>
        </p:txBody>
      </p:sp>
      <p:pic>
        <p:nvPicPr>
          <p:cNvPr id="3" name="Imagen 2">
            <a:extLst>
              <a:ext uri="{FF2B5EF4-FFF2-40B4-BE49-F238E27FC236}">
                <a16:creationId xmlns:a16="http://schemas.microsoft.com/office/drawing/2014/main" id="{829D8A9D-2FBF-1547-B8C4-9EB00D999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1642244"/>
            <a:ext cx="4927600" cy="4864100"/>
          </a:xfrm>
          <a:prstGeom prst="rect">
            <a:avLst/>
          </a:prstGeom>
        </p:spPr>
      </p:pic>
    </p:spTree>
    <p:extLst>
      <p:ext uri="{BB962C8B-B14F-4D97-AF65-F5344CB8AC3E}">
        <p14:creationId xmlns:p14="http://schemas.microsoft.com/office/powerpoint/2010/main" val="2474900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7886700" cy="762000"/>
          </a:xfrm>
          <a:prstGeom prst="rect">
            <a:avLst/>
          </a:prstGeom>
        </p:spPr>
        <p:txBody>
          <a:bodyPr/>
          <a:lstStyle>
            <a:lvl1pPr>
              <a:defRPr>
                <a:latin typeface="+mj-lt"/>
                <a:ea typeface="+mj-ea"/>
                <a:cs typeface="+mj-cs"/>
              </a:defRPr>
            </a:lvl1pPr>
          </a:lstStyle>
          <a:p>
            <a:r>
              <a:rPr lang="es-MX" sz="1400" dirty="0">
                <a:solidFill>
                  <a:srgbClr val="333333"/>
                </a:solidFill>
              </a:rPr>
              <a:t>De acuerdo con las modificaciones hechas a la LSS de 1997, se establecen dos grandes categorías en torno a los regímenes de afiliación, el régimen </a:t>
            </a:r>
            <a:r>
              <a:rPr lang="es-MX" sz="1400" b="1" dirty="0">
                <a:solidFill>
                  <a:srgbClr val="333333"/>
                </a:solidFill>
              </a:rPr>
              <a:t>obligatorio</a:t>
            </a:r>
            <a:r>
              <a:rPr lang="es-MX" sz="1400" dirty="0">
                <a:solidFill>
                  <a:srgbClr val="333333"/>
                </a:solidFill>
              </a:rPr>
              <a:t> y el régimen </a:t>
            </a:r>
            <a:r>
              <a:rPr lang="es-MX" sz="1400" b="1" dirty="0">
                <a:solidFill>
                  <a:srgbClr val="333333"/>
                </a:solidFill>
              </a:rPr>
              <a:t>voluntario</a:t>
            </a:r>
            <a:r>
              <a:rPr lang="es-MX" sz="1400" dirty="0">
                <a:solidFill>
                  <a:srgbClr val="333333"/>
                </a:solidFill>
              </a:rPr>
              <a:t>. </a:t>
            </a:r>
            <a:endParaRPr lang="es-MX" sz="1400" dirty="0"/>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Régimen de afiliación</a:t>
            </a:r>
            <a:endParaRPr lang="es-MX" sz="1400" dirty="0"/>
          </a:p>
        </p:txBody>
      </p:sp>
      <p:pic>
        <p:nvPicPr>
          <p:cNvPr id="3" name="Imagen 2">
            <a:extLst>
              <a:ext uri="{FF2B5EF4-FFF2-40B4-BE49-F238E27FC236}">
                <a16:creationId xmlns:a16="http://schemas.microsoft.com/office/drawing/2014/main" id="{C8D0DB09-3B99-6C48-BE3E-EDA09DE3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0" y="2921000"/>
            <a:ext cx="6946900" cy="2336800"/>
          </a:xfrm>
          <a:prstGeom prst="rect">
            <a:avLst/>
          </a:prstGeom>
        </p:spPr>
      </p:pic>
    </p:spTree>
    <p:extLst>
      <p:ext uri="{BB962C8B-B14F-4D97-AF65-F5344CB8AC3E}">
        <p14:creationId xmlns:p14="http://schemas.microsoft.com/office/powerpoint/2010/main" val="588489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41F88BD-EBA1-D845-973F-879200F75854}"/>
              </a:ext>
            </a:extLst>
          </p:cNvPr>
          <p:cNvSpPr/>
          <p:nvPr/>
        </p:nvSpPr>
        <p:spPr>
          <a:xfrm>
            <a:off x="0" y="1066800"/>
            <a:ext cx="3581400" cy="57912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399" y="3101784"/>
            <a:ext cx="3276601" cy="1698816"/>
          </a:xfrm>
          <a:prstGeom prst="rect">
            <a:avLst/>
          </a:prstGeom>
        </p:spPr>
        <p:txBody>
          <a:bodyPr/>
          <a:lstStyle>
            <a:lvl1pPr>
              <a:defRPr>
                <a:latin typeface="+mj-lt"/>
                <a:ea typeface="+mj-ea"/>
                <a:cs typeface="+mj-cs"/>
              </a:defRPr>
            </a:lvl1pPr>
          </a:lstStyle>
          <a:p>
            <a:r>
              <a:rPr lang="es-MX" sz="1400" dirty="0">
                <a:solidFill>
                  <a:schemeClr val="bg1"/>
                </a:solidFill>
              </a:rPr>
              <a:t>Por último, en la modalidad de reconocimiento de derechos, al trabajador que reingrese al régimen se le reconocerá el tiempo cubierto por sus cotizaciones anteriores. Esto se hará de la siguiente forma:</a:t>
            </a: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2590800"/>
            <a:ext cx="3352800" cy="358583"/>
          </a:xfrm>
          <a:prstGeom prst="rect">
            <a:avLst/>
          </a:prstGeom>
        </p:spPr>
        <p:txBody>
          <a:bodyPr/>
          <a:lstStyle>
            <a:lvl1pPr>
              <a:defRPr>
                <a:latin typeface="+mj-lt"/>
                <a:ea typeface="+mj-ea"/>
                <a:cs typeface="+mj-cs"/>
              </a:defRPr>
            </a:lvl1pPr>
          </a:lstStyle>
          <a:p>
            <a:pPr defTabSz="914400"/>
            <a:r>
              <a:rPr lang="es-MX" sz="1400" b="1" dirty="0">
                <a:solidFill>
                  <a:schemeClr val="bg1"/>
                </a:solidFill>
              </a:rPr>
              <a:t>Régimen de afiliación</a:t>
            </a:r>
            <a:endParaRPr lang="es-MX" sz="1400" dirty="0">
              <a:solidFill>
                <a:schemeClr val="bg1"/>
              </a:solidFill>
            </a:endParaRPr>
          </a:p>
        </p:txBody>
      </p:sp>
      <p:pic>
        <p:nvPicPr>
          <p:cNvPr id="11" name="Imagen 10">
            <a:extLst>
              <a:ext uri="{FF2B5EF4-FFF2-40B4-BE49-F238E27FC236}">
                <a16:creationId xmlns:a16="http://schemas.microsoft.com/office/drawing/2014/main" id="{43449DE2-CD48-0547-8A2D-04A8EEF5C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1278446"/>
            <a:ext cx="5280643" cy="5105400"/>
          </a:xfrm>
          <a:prstGeom prst="rect">
            <a:avLst/>
          </a:prstGeom>
        </p:spPr>
      </p:pic>
    </p:spTree>
    <p:extLst>
      <p:ext uri="{BB962C8B-B14F-4D97-AF65-F5344CB8AC3E}">
        <p14:creationId xmlns:p14="http://schemas.microsoft.com/office/powerpoint/2010/main" val="382250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28971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Retomando la cuestión hecha en el contexto del tema, ¿por qué se dieron los cambios a las leyes de seguridad social en el país? La respuesta más adecuada a tal pregunta es que cada una de las modificaciones hechas han tenido por objeto mejorar el bienestar de los trabajadores mexicanos, ya sea a través de su seguridad durante el tiempo en que trabajan, así como después de que hayan terminado sus relaciones laborales.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50" b="5000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8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486978" cy="954107"/>
          </a:xfrm>
          <a:prstGeom prst="rect">
            <a:avLst/>
          </a:prstGeom>
          <a:noFill/>
        </p:spPr>
        <p:txBody>
          <a:bodyPr wrap="square">
            <a:spAutoFit/>
          </a:bodyPr>
          <a:lstStyle/>
          <a:p>
            <a:r>
              <a:rPr lang="es-MX" sz="1400" b="1" dirty="0">
                <a:solidFill>
                  <a:srgbClr val="2CA640"/>
                </a:solidFill>
                <a:latin typeface="+mj-lt"/>
              </a:rPr>
              <a:t>1</a:t>
            </a:r>
            <a:r>
              <a:rPr lang="es-MX" sz="1400" dirty="0">
                <a:solidFill>
                  <a:srgbClr val="2CA640"/>
                </a:solidFill>
                <a:latin typeface="+mj-lt"/>
              </a:rPr>
              <a:t>. </a:t>
            </a:r>
            <a:r>
              <a:rPr lang="es-MX" sz="1400" dirty="0">
                <a:solidFill>
                  <a:srgbClr val="333333"/>
                </a:solidFill>
                <a:latin typeface="+mj-lt"/>
              </a:rPr>
              <a:t>Reúnete con tus compañeros y den respuesta a las siguientes preguntas.</a:t>
            </a:r>
            <a:br>
              <a:rPr lang="es-MX" sz="1400" dirty="0">
                <a:solidFill>
                  <a:srgbClr val="333333"/>
                </a:solidFill>
                <a:latin typeface="+mj-lt"/>
              </a:rPr>
            </a:br>
            <a:endParaRPr lang="es-MX" sz="1400" dirty="0">
              <a:solidFill>
                <a:srgbClr val="333333"/>
              </a:solidFill>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
        <p:nvSpPr>
          <p:cNvPr id="5" name="CuadroTexto 4">
            <a:extLst>
              <a:ext uri="{FF2B5EF4-FFF2-40B4-BE49-F238E27FC236}">
                <a16:creationId xmlns:a16="http://schemas.microsoft.com/office/drawing/2014/main" id="{E04F21A4-24FA-B34B-90A9-4F6C03282AB7}"/>
              </a:ext>
            </a:extLst>
          </p:cNvPr>
          <p:cNvSpPr txBox="1"/>
          <p:nvPr/>
        </p:nvSpPr>
        <p:spPr>
          <a:xfrm>
            <a:off x="533400" y="2620617"/>
            <a:ext cx="3486978" cy="1384995"/>
          </a:xfrm>
          <a:prstGeom prst="rect">
            <a:avLst/>
          </a:prstGeom>
          <a:noFill/>
        </p:spPr>
        <p:txBody>
          <a:bodyPr wrap="square">
            <a:spAutoFit/>
          </a:bodyPr>
          <a:lstStyle/>
          <a:p>
            <a:pPr marL="285750" indent="-285750">
              <a:buFont typeface="Arial" panose="020B0604020202020204" pitchFamily="34" charset="0"/>
              <a:buChar char="•"/>
            </a:pPr>
            <a:r>
              <a:rPr lang="es-MX" sz="1400" dirty="0">
                <a:solidFill>
                  <a:srgbClr val="333333"/>
                </a:solidFill>
              </a:rPr>
              <a:t>¿Consideras que los cambios han sido en beneficio de los trabajadores?</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¿Por qué se habrá realizado el cambio a la ley de 1997?</a:t>
            </a:r>
          </a:p>
        </p:txBody>
      </p:sp>
    </p:spTree>
    <p:extLst>
      <p:ext uri="{BB962C8B-B14F-4D97-AF65-F5344CB8AC3E}">
        <p14:creationId xmlns:p14="http://schemas.microsoft.com/office/powerpoint/2010/main" val="224171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664101"/>
            <a:ext cx="4824336"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2</a:t>
            </a:r>
          </a:p>
          <a:p>
            <a:pPr algn="ctr"/>
            <a:r>
              <a:rPr lang="es-MX" sz="2400" dirty="0">
                <a:solidFill>
                  <a:schemeClr val="bg1">
                    <a:lumMod val="95000"/>
                  </a:schemeClr>
                </a:solidFill>
                <a:latin typeface="Montserrat SemiBold" panose="00000700000000000000" pitchFamily="2" charset="0"/>
              </a:rPr>
              <a:t>Tema 5. Riesgo financiero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2667000"/>
          </a:xfrm>
          <a:prstGeom prst="rect">
            <a:avLst/>
          </a:prstGeom>
        </p:spPr>
        <p:txBody>
          <a:bodyPr/>
          <a:lstStyle/>
          <a:p>
            <a:pPr algn="l"/>
            <a:r>
              <a:rPr lang="es-MX" sz="1400" b="1" spc="-70" dirty="0">
                <a:solidFill>
                  <a:srgbClr val="333333"/>
                </a:solidFill>
              </a:rPr>
              <a:t>¿Has escuchado de las calificadoras de riesgo?, ¿qué califican?, ¿cómo lo hacen?</a:t>
            </a:r>
            <a:br>
              <a:rPr lang="es-MX" sz="1400" b="1" dirty="0">
                <a:solidFill>
                  <a:srgbClr val="333333"/>
                </a:solidFill>
              </a:rPr>
            </a:br>
            <a:br>
              <a:rPr lang="es-MX" sz="1400" b="1" dirty="0">
                <a:solidFill>
                  <a:srgbClr val="333333"/>
                </a:solidFill>
              </a:rPr>
            </a:br>
            <a:r>
              <a:rPr lang="es-MX" sz="1400" dirty="0">
                <a:solidFill>
                  <a:srgbClr val="333333"/>
                </a:solidFill>
              </a:rPr>
              <a:t>Es probable que hayas escuchado acerca de las calificadoras de riesgo, quizás escuchaste que otorgaron una calificación alta a un país, o baja a otro. Pero, ¿quiénes son y qué hacen? En resumen, son empresas encargadas de calificar el riesgo crediticio de las diferentes emisiones de deuda. Las principales calificadoras son:</a:t>
            </a:r>
            <a:br>
              <a:rPr lang="es-MX" sz="1400" dirty="0"/>
            </a:br>
            <a:br>
              <a:rPr lang="es-MX" sz="1400" dirty="0"/>
            </a:br>
            <a:br>
              <a:rPr lang="en-US" sz="1400" dirty="0">
                <a:solidFill>
                  <a:srgbClr val="333333"/>
                </a:solidFill>
              </a:rPr>
            </a:br>
            <a:br>
              <a:rPr lang="en-US" sz="1400" dirty="0">
                <a:solidFill>
                  <a:srgbClr val="333333"/>
                </a:solidFill>
              </a:rPr>
            </a:br>
            <a:endParaRPr lang="es-MX" sz="1400" b="1"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17300" r="17300"/>
          <a:stretch/>
        </p:blipFill>
        <p:spPr>
          <a:xfrm>
            <a:off x="0" y="1061720"/>
            <a:ext cx="4572000" cy="4648200"/>
          </a:xfrm>
          <a:prstGeom prst="rect">
            <a:avLst/>
          </a:prstGeom>
        </p:spPr>
      </p:pic>
      <p:sp>
        <p:nvSpPr>
          <p:cNvPr id="7" name="Título 1">
            <a:extLst>
              <a:ext uri="{FF2B5EF4-FFF2-40B4-BE49-F238E27FC236}">
                <a16:creationId xmlns:a16="http://schemas.microsoft.com/office/drawing/2014/main" id="{E4BDE4F6-63B3-A74C-9161-025567781AE4}"/>
              </a:ext>
            </a:extLst>
          </p:cNvPr>
          <p:cNvSpPr txBox="1">
            <a:spLocks/>
          </p:cNvSpPr>
          <p:nvPr/>
        </p:nvSpPr>
        <p:spPr>
          <a:xfrm>
            <a:off x="4930739" y="4647901"/>
            <a:ext cx="3832261" cy="2052918"/>
          </a:xfrm>
          <a:prstGeom prst="rect">
            <a:avLst/>
          </a:prstGeom>
        </p:spPr>
        <p:txBody>
          <a:bodyPr/>
          <a:lstStyle>
            <a:lvl1pPr>
              <a:defRPr>
                <a:latin typeface="+mj-lt"/>
                <a:ea typeface="+mj-ea"/>
                <a:cs typeface="+mj-cs"/>
              </a:defRPr>
            </a:lvl1pPr>
          </a:lstStyle>
          <a:p>
            <a:pPr defTabSz="914400"/>
            <a:r>
              <a:rPr lang="es-MX" sz="1400" b="1" dirty="0">
                <a:solidFill>
                  <a:srgbClr val="333333"/>
                </a:solidFill>
              </a:rPr>
              <a:t>¿Qué se evalúa para otorgar una calificación?</a:t>
            </a:r>
            <a:br>
              <a:rPr lang="es-MX" sz="1400" b="1" dirty="0">
                <a:solidFill>
                  <a:srgbClr val="333333"/>
                </a:solidFill>
              </a:rPr>
            </a:br>
            <a:br>
              <a:rPr lang="es-MX" sz="1400" b="1" dirty="0">
                <a:solidFill>
                  <a:srgbClr val="333333"/>
                </a:solidFill>
              </a:rPr>
            </a:br>
            <a:endParaRPr lang="es-MX" sz="1400" b="1" kern="0" spc="-60" dirty="0">
              <a:solidFill>
                <a:sysClr val="windowText" lastClr="000000"/>
              </a:solidFill>
            </a:endParaRPr>
          </a:p>
        </p:txBody>
      </p:sp>
      <p:sp>
        <p:nvSpPr>
          <p:cNvPr id="10" name="Título 1">
            <a:extLst>
              <a:ext uri="{FF2B5EF4-FFF2-40B4-BE49-F238E27FC236}">
                <a16:creationId xmlns:a16="http://schemas.microsoft.com/office/drawing/2014/main" id="{C149115D-B4D5-854C-8863-2C978A22237E}"/>
              </a:ext>
            </a:extLst>
          </p:cNvPr>
          <p:cNvSpPr txBox="1">
            <a:spLocks/>
          </p:cNvSpPr>
          <p:nvPr/>
        </p:nvSpPr>
        <p:spPr>
          <a:xfrm>
            <a:off x="4930739" y="3796553"/>
            <a:ext cx="3679861" cy="775447"/>
          </a:xfrm>
          <a:prstGeom prst="rect">
            <a:avLst/>
          </a:prstGeom>
        </p:spPr>
        <p:txBody>
          <a:bodyPr/>
          <a:lstStyle>
            <a:lvl1pPr>
              <a:defRPr>
                <a:latin typeface="+mj-lt"/>
                <a:ea typeface="+mj-ea"/>
                <a:cs typeface="+mj-cs"/>
              </a:defRPr>
            </a:lvl1pPr>
          </a:lstStyle>
          <a:p>
            <a:pPr marL="285750" indent="-285750" defTabSz="914400">
              <a:buFont typeface="Arial" panose="020B0604020202020204" pitchFamily="34" charset="0"/>
              <a:buChar char="•"/>
            </a:pPr>
            <a:r>
              <a:rPr lang="en-US" sz="1400" dirty="0" err="1">
                <a:solidFill>
                  <a:srgbClr val="333333"/>
                </a:solidFill>
              </a:rPr>
              <a:t>Standard&amp;Poor’s</a:t>
            </a:r>
            <a:endParaRPr lang="en-US" sz="1400" dirty="0">
              <a:solidFill>
                <a:srgbClr val="333333"/>
              </a:solidFill>
            </a:endParaRPr>
          </a:p>
          <a:p>
            <a:pPr marL="285750" indent="-285750" defTabSz="914400">
              <a:buFont typeface="Arial" panose="020B0604020202020204" pitchFamily="34" charset="0"/>
              <a:buChar char="•"/>
            </a:pPr>
            <a:r>
              <a:rPr lang="en-US" sz="1400" dirty="0">
                <a:solidFill>
                  <a:srgbClr val="333333"/>
                </a:solidFill>
              </a:rPr>
              <a:t>Moody’s</a:t>
            </a:r>
          </a:p>
          <a:p>
            <a:pPr marL="285750" indent="-285750" defTabSz="914400">
              <a:buFont typeface="Arial" panose="020B0604020202020204" pitchFamily="34" charset="0"/>
              <a:buChar char="•"/>
            </a:pPr>
            <a:r>
              <a:rPr lang="en-US" sz="1400" dirty="0" err="1">
                <a:solidFill>
                  <a:srgbClr val="333333"/>
                </a:solidFill>
              </a:rPr>
              <a:t>Fitch&amp;Ratings</a:t>
            </a:r>
            <a:endParaRPr lang="es-MX" sz="1400" b="1" kern="0" dirty="0">
              <a:solidFill>
                <a:sysClr val="windowText" lastClr="000000"/>
              </a:solidFill>
            </a:endParaRPr>
          </a:p>
        </p:txBody>
      </p:sp>
      <p:sp>
        <p:nvSpPr>
          <p:cNvPr id="11" name="Título 1">
            <a:extLst>
              <a:ext uri="{FF2B5EF4-FFF2-40B4-BE49-F238E27FC236}">
                <a16:creationId xmlns:a16="http://schemas.microsoft.com/office/drawing/2014/main" id="{5649CF5B-93E5-6943-8C13-D8061BF2A26E}"/>
              </a:ext>
            </a:extLst>
          </p:cNvPr>
          <p:cNvSpPr txBox="1">
            <a:spLocks/>
          </p:cNvSpPr>
          <p:nvPr/>
        </p:nvSpPr>
        <p:spPr>
          <a:xfrm>
            <a:off x="4930739" y="5294049"/>
            <a:ext cx="3679861" cy="775447"/>
          </a:xfrm>
          <a:prstGeom prst="rect">
            <a:avLst/>
          </a:prstGeom>
        </p:spPr>
        <p:txBody>
          <a:bodyPr/>
          <a:lstStyle>
            <a:lvl1pPr>
              <a:defRPr>
                <a:latin typeface="+mj-lt"/>
                <a:ea typeface="+mj-ea"/>
                <a:cs typeface="+mj-cs"/>
              </a:defRPr>
            </a:lvl1pPr>
          </a:lstStyle>
          <a:p>
            <a:pPr marL="285750" indent="-285750" defTabSz="914400">
              <a:buFont typeface="Arial" panose="020B0604020202020204" pitchFamily="34" charset="0"/>
              <a:buChar char="•"/>
            </a:pPr>
            <a:r>
              <a:rPr lang="es-MX" sz="1400" spc="-60" dirty="0">
                <a:solidFill>
                  <a:srgbClr val="333333"/>
                </a:solidFill>
              </a:rPr>
              <a:t>La capacidad de un emisor para cumplir </a:t>
            </a:r>
            <a:r>
              <a:rPr lang="es-MX" sz="1400" dirty="0">
                <a:solidFill>
                  <a:srgbClr val="333333"/>
                </a:solidFill>
              </a:rPr>
              <a:t>con el pago de intereses y </a:t>
            </a:r>
            <a:r>
              <a:rPr lang="es-MX" sz="1400" spc="-100" dirty="0">
                <a:solidFill>
                  <a:srgbClr val="333333"/>
                </a:solidFill>
              </a:rPr>
              <a:t>principal de la deuda que haya emitido. </a:t>
            </a:r>
          </a:p>
          <a:p>
            <a:pPr marL="285750" indent="-285750" defTabSz="914400">
              <a:buFont typeface="Arial" panose="020B0604020202020204" pitchFamily="34" charset="0"/>
              <a:buChar char="•"/>
            </a:pPr>
            <a:r>
              <a:rPr lang="es-MX" sz="1400" spc="-50" dirty="0">
                <a:solidFill>
                  <a:srgbClr val="333333"/>
                </a:solidFill>
              </a:rPr>
              <a:t>La naturaleza, características </a:t>
            </a:r>
            <a:r>
              <a:rPr lang="es-MX" sz="1400" spc="-60" dirty="0">
                <a:solidFill>
                  <a:srgbClr val="333333"/>
                </a:solidFill>
              </a:rPr>
              <a:t>y provisiones de la obligación.</a:t>
            </a:r>
            <a:endParaRPr lang="es-MX" sz="1400" b="1" kern="0" dirty="0">
              <a:solidFill>
                <a:sysClr val="windowText" lastClr="000000"/>
              </a:solidFill>
            </a:endParaRPr>
          </a:p>
        </p:txBody>
      </p:sp>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El riesgo financiero es la probabilidad de una variación negativa en el rendimiento esperado debido a los cambios en las variables económicas y financieras como las tasas de interés, el precio de los valores e instrumentos, la paridad del tipo de cambio o una baja en la calificación otorgada a los emisores del instrumento.</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Definición de riesgo financiero y sus tipos</a:t>
            </a:r>
          </a:p>
        </p:txBody>
      </p:sp>
      <p:pic>
        <p:nvPicPr>
          <p:cNvPr id="3" name="Imagen 2">
            <a:extLst>
              <a:ext uri="{FF2B5EF4-FFF2-40B4-BE49-F238E27FC236}">
                <a16:creationId xmlns:a16="http://schemas.microsoft.com/office/drawing/2014/main" id="{A065737A-9868-3E4C-9BC2-6D9B2E2AC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2621314"/>
            <a:ext cx="8864600" cy="40132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52900"/>
            <a:ext cx="8077200" cy="1104900"/>
          </a:xfrm>
          <a:prstGeom prst="rect">
            <a:avLst/>
          </a:prstGeom>
        </p:spPr>
        <p:txBody>
          <a:bodyPr/>
          <a:lstStyle>
            <a:lvl1pPr>
              <a:defRPr>
                <a:latin typeface="+mj-lt"/>
                <a:ea typeface="+mj-ea"/>
                <a:cs typeface="+mj-cs"/>
              </a:defRPr>
            </a:lvl1pPr>
          </a:lstStyle>
          <a:p>
            <a:r>
              <a:rPr lang="es-MX" sz="1400" dirty="0">
                <a:solidFill>
                  <a:srgbClr val="333333"/>
                </a:solidFill>
              </a:rPr>
              <a:t>Como conclusión, podemos mencionar que la presencia de riesgo en las inversiones es </a:t>
            </a:r>
            <a:r>
              <a:rPr lang="es-MX" sz="1400" spc="-20" dirty="0">
                <a:solidFill>
                  <a:srgbClr val="333333"/>
                </a:solidFill>
              </a:rPr>
              <a:t>algo inevitable, sin embargo existen opciones de diversificación del mismo, que permitirán </a:t>
            </a:r>
            <a:r>
              <a:rPr lang="es-MX" sz="1400" dirty="0">
                <a:solidFill>
                  <a:srgbClr val="333333"/>
                </a:solidFill>
              </a:rPr>
              <a:t>obtener el mejor rendimiento con un riesgo adecuado al mismo. El riesgo a que se está expuesto en el mercado financiero, no se elimina, sino se diversifica, y existen diferentes formas de clasificarlo, medirlo y administrarlo.</a:t>
            </a:r>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02" b="30602"/>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3108543"/>
          </a:xfrm>
          <a:prstGeom prst="rect">
            <a:avLst/>
          </a:prstGeom>
          <a:noFill/>
        </p:spPr>
        <p:txBody>
          <a:bodyPr wrap="square">
            <a:spAutoFit/>
          </a:bodyPr>
          <a:lstStyle/>
          <a:p>
            <a:r>
              <a:rPr lang="es-MX" sz="1400" b="1" dirty="0">
                <a:solidFill>
                  <a:srgbClr val="2BA645"/>
                </a:solidFill>
              </a:rPr>
              <a:t>1. </a:t>
            </a:r>
            <a:r>
              <a:rPr lang="es-MX" sz="1400" dirty="0"/>
              <a:t>Reúnete con tus compañeros y respondan las siguientes preguntas.</a:t>
            </a:r>
          </a:p>
          <a:p>
            <a:endParaRPr lang="es-MX" sz="1400" dirty="0">
              <a:latin typeface="+mj-lt"/>
            </a:endParaRPr>
          </a:p>
          <a:p>
            <a:pPr marL="285750" indent="-285750">
              <a:buFont typeface="Arial" panose="020B0604020202020204" pitchFamily="34" charset="0"/>
              <a:buChar char="•"/>
            </a:pPr>
            <a:r>
              <a:rPr lang="es-MX" sz="1400" dirty="0">
                <a:solidFill>
                  <a:srgbClr val="333333"/>
                </a:solidFill>
              </a:rPr>
              <a:t>¿Cómo se percibe México en cuanto a su capacidad para cumplir sus obligaciones financieras en comparación con épocas anteriores, como por ejemplo, los principios de los 80?</a:t>
            </a:r>
          </a:p>
          <a:p>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¿Qué ha hecho México desde entonces para subir su calificación?</a:t>
            </a:r>
          </a:p>
          <a:p>
            <a:endParaRPr lang="es-MX" sz="1400" dirty="0">
              <a:latin typeface="+mj-lt"/>
            </a:endParaRP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7125" r="17125"/>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6. Matemáticas financieras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21829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a:lstStyle/>
          <a:p>
            <a:pPr algn="l"/>
            <a:r>
              <a:rPr lang="es-MX" sz="1400" dirty="0">
                <a:solidFill>
                  <a:srgbClr val="333333"/>
                </a:solidFill>
              </a:rPr>
              <a:t>El uso del dinero en el tiempo tiene un costo o renta, y es sensible a otros factores como la inflación, los cuales provocan que el dinero pierda poder adquisitivo. Por esta razón no es lo mismo que alguien que te debe dinero te lo pague hoy a que lo haga dentro de un año.</a:t>
            </a:r>
            <a:br>
              <a:rPr lang="es-MX" sz="1400" dirty="0">
                <a:solidFill>
                  <a:srgbClr val="333333"/>
                </a:solidFill>
              </a:rPr>
            </a:br>
            <a:br>
              <a:rPr lang="es-MX" sz="1400" dirty="0">
                <a:solidFill>
                  <a:srgbClr val="333333"/>
                </a:solidFill>
              </a:rPr>
            </a:br>
            <a:r>
              <a:rPr lang="es-MX" sz="1400" dirty="0">
                <a:solidFill>
                  <a:srgbClr val="333333"/>
                </a:solidFill>
              </a:rPr>
              <a:t>El costo en el que incurre el uso del dinero es conocido como intereses, el dinero pierde la oportunidad de invertirse y </a:t>
            </a:r>
            <a:r>
              <a:rPr lang="es-MX" sz="1400" b="1" dirty="0">
                <a:solidFill>
                  <a:srgbClr val="333333"/>
                </a:solidFill>
              </a:rPr>
              <a:t>para no perder poder de compra, se tendrá que asignar una tasa de interés por encima del costo de la inflación</a:t>
            </a:r>
            <a:r>
              <a:rPr lang="es-MX" sz="1400" dirty="0">
                <a:solidFill>
                  <a:srgbClr val="333333"/>
                </a:solidFill>
              </a:rPr>
              <a:t>. La importancia del valor del dinero en el tiempo se encuentra dentro del proceso de la toma de decisiones relacionadas en cualquier tipo de financiamiento y con  todo tipo de inversión.</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27959" r="16123"/>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E5EDB-E8AF-41FE-A65D-F078206BC2BF}">
  <ds:schemaRefs>
    <ds:schemaRef ds:uri="http://schemas.microsoft.com/office/2006/documentManagement/types"/>
    <ds:schemaRef ds:uri="http://purl.org/dc/elements/1.1/"/>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89DB99C-D35C-49E1-B73E-AD3CB0C74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11117</TotalTime>
  <Words>1512</Words>
  <Application>Microsoft Macintosh PowerPoint</Application>
  <PresentationFormat>Presentación en pantalla (4:3)</PresentationFormat>
  <Paragraphs>93</Paragraphs>
  <Slides>28</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Calibri</vt:lpstr>
      <vt:lpstr>Arial</vt:lpstr>
      <vt:lpstr>Montserrat SemiBold</vt:lpstr>
      <vt:lpstr>Montserrat</vt:lpstr>
      <vt:lpstr>Introduccion</vt:lpstr>
      <vt:lpstr>Presentación de PowerPoint</vt:lpstr>
      <vt:lpstr>Presentación de PowerPoint</vt:lpstr>
      <vt:lpstr>Esquemas de retiro y protección financiera</vt:lpstr>
      <vt:lpstr>¿Has escuchado de las calificadoras de riesgo?, ¿qué califican?, ¿cómo lo hacen?  Es probable que hayas escuchado acerca de las calificadoras de riesgo, quizás escuchaste que otorgaron una calificación alta a un país, o baja a otro. Pero, ¿quiénes son y qué hacen? En resumen, son empresas encargadas de calificar el riesgo crediticio de las diferentes emisiones de deuda. Las principales calificadoras son:    </vt:lpstr>
      <vt:lpstr>Presentación de PowerPoint</vt:lpstr>
      <vt:lpstr>Presentación de PowerPoint</vt:lpstr>
      <vt:lpstr>Presentación de PowerPoint</vt:lpstr>
      <vt:lpstr>Esquemas de retiro y protección financiera</vt:lpstr>
      <vt:lpstr>El uso del dinero en el tiempo tiene un costo o renta, y es sensible a otros factores como la inflación, los cuales provocan que el dinero pierda poder adquisitivo. Por esta razón no es lo mismo que alguien que te debe dinero te lo pague hoy a que lo haga dentro de un año.  El costo en el que incurre el uso del dinero es conocido como intereses, el dinero pierde la oportunidad de invertirse y para no perder poder de compra, se tendrá que asignar una tasa de interés por encima del costo de la inflación. La importancia del valor del dinero en el tiempo se encuentra dentro del proceso de la toma de decisiones relacionadas en cualquier tipo de financiamiento y con  todo tipo de inversión. </vt:lpstr>
      <vt:lpstr>Presentación de PowerPoint</vt:lpstr>
      <vt:lpstr>Presentación de PowerPoint</vt:lpstr>
      <vt:lpstr>Presentación de PowerPoint</vt:lpstr>
      <vt:lpstr>Presentación de PowerPoint</vt:lpstr>
      <vt:lpstr>Presentación de PowerPoint</vt:lpstr>
      <vt:lpstr>Esquemas de retiro y protección financiera</vt:lpstr>
      <vt:lpstr>Presentación de PowerPoint</vt:lpstr>
      <vt:lpstr> </vt:lpstr>
      <vt:lpstr>Presentación de PowerPoint</vt:lpstr>
      <vt:lpstr>Presentación de PowerPoint</vt:lpstr>
      <vt:lpstr>Presentación de PowerPoint</vt:lpstr>
      <vt:lpstr>Esquemas de retiro y protección financiera</vt:lpstr>
      <vt:lpstr>La seguridad social ha sido un tema sobre el que se ha hablado desde hace varios años en el país. Para entender la importancia que éste tiene en la actualidad, es importante conocer los antecedentes de su legislación en México:  La primera vez que se legisla sobre el tema de la seguridad social en México fue en la Constitución Política de 1917, específicamente en el artículo 123, donde se declaraba el establecimiento de cajas de seguros populares y la organización de instituciones para infundir e inculcar la prevención social entre la población del país.  En este año se dio uno de los cambios más significativos en el sistema de seguridad social del país, ya que se adecuó el sistema de pensiones orientándolo hacia uno de capitalización individual. Tales cambios dieron origen a las AFORES y SIEFORES. </vt:lpstr>
      <vt:lpstr>Presentación de PowerPoint</vt:lpstr>
      <vt:lpstr>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145</cp:revision>
  <cp:lastPrinted>2022-02-08T19:23:59Z</cp:lastPrinted>
  <dcterms:created xsi:type="dcterms:W3CDTF">2021-06-10T22:47:14Z</dcterms:created>
  <dcterms:modified xsi:type="dcterms:W3CDTF">2022-04-27T21:33:56Z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