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8"/>
  </p:notesMasterIdLst>
  <p:sldIdLst>
    <p:sldId id="262" r:id="rId5"/>
    <p:sldId id="298" r:id="rId6"/>
    <p:sldId id="257" r:id="rId7"/>
    <p:sldId id="263" r:id="rId8"/>
    <p:sldId id="370" r:id="rId9"/>
    <p:sldId id="433" r:id="rId10"/>
    <p:sldId id="434" r:id="rId11"/>
    <p:sldId id="438" r:id="rId12"/>
    <p:sldId id="439" r:id="rId13"/>
    <p:sldId id="440" r:id="rId14"/>
    <p:sldId id="381" r:id="rId15"/>
    <p:sldId id="266" r:id="rId16"/>
    <p:sldId id="268" r:id="rId17"/>
    <p:sldId id="334" r:id="rId18"/>
    <p:sldId id="412" r:id="rId19"/>
    <p:sldId id="441" r:id="rId20"/>
    <p:sldId id="442" r:id="rId21"/>
    <p:sldId id="390" r:id="rId22"/>
    <p:sldId id="282" r:id="rId23"/>
    <p:sldId id="391" r:id="rId24"/>
    <p:sldId id="393" r:id="rId25"/>
    <p:sldId id="396" r:id="rId26"/>
    <p:sldId id="443" r:id="rId27"/>
    <p:sldId id="444" r:id="rId28"/>
    <p:sldId id="394" r:id="rId29"/>
    <p:sldId id="395" r:id="rId30"/>
    <p:sldId id="445" r:id="rId31"/>
    <p:sldId id="446" r:id="rId32"/>
    <p:sldId id="447" r:id="rId33"/>
    <p:sldId id="448" r:id="rId34"/>
    <p:sldId id="449" r:id="rId35"/>
    <p:sldId id="450" r:id="rId36"/>
    <p:sldId id="451" r:id="rId37"/>
  </p:sldIdLst>
  <p:sldSz cx="9144000" cy="6858000" type="screen4x3"/>
  <p:notesSz cx="10058400" cy="7772400"/>
  <p:embeddedFontLst>
    <p:embeddedFont>
      <p:font typeface="Calibri" panose="020F0502020204030204" pitchFamily="34" charset="0"/>
      <p:regular r:id="rId39"/>
      <p:bold r:id="rId40"/>
      <p:italic r:id="rId41"/>
      <p:boldItalic r:id="rId42"/>
    </p:embeddedFont>
    <p:embeddedFont>
      <p:font typeface="Montserrat" pitchFamily="2" charset="77"/>
      <p:regular r:id="rId43"/>
      <p:bold r:id="rId44"/>
      <p:italic r:id="rId45"/>
      <p:boldItalic r:id="rId46"/>
    </p:embeddedFont>
    <p:embeddedFont>
      <p:font typeface="Montserrat SemiBold" pitchFamily="2" charset="77"/>
      <p:regular r:id="rId47"/>
      <p:bold r:id="rId48"/>
      <p:italic r:id="rId49"/>
      <p:boldItalic r:id="rId50"/>
    </p:embeddedFont>
  </p:embeddedFontLst>
  <p:defaultTextStyle>
    <a:defPPr>
      <a:defRPr lang="es-MX"/>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guide id="3" orient="horz" pos="912" userDrawn="1">
          <p15:clr>
            <a:srgbClr val="A4A3A4"/>
          </p15:clr>
        </p15:guide>
        <p15:guide id="4" orient="horz" pos="1008" userDrawn="1">
          <p15:clr>
            <a:srgbClr val="A4A3A4"/>
          </p15:clr>
        </p15:guide>
        <p15:guide id="5" pos="5424" userDrawn="1">
          <p15:clr>
            <a:srgbClr val="A4A3A4"/>
          </p15:clr>
        </p15:guide>
        <p15:guide id="6" pos="2880" userDrawn="1">
          <p15:clr>
            <a:srgbClr val="A4A3A4"/>
          </p15:clr>
        </p15:guide>
        <p15:guide id="7" pos="3072" userDrawn="1">
          <p15:clr>
            <a:srgbClr val="A4A3A4"/>
          </p15:clr>
        </p15:guide>
        <p15:guide id="8" orient="horz" pos="3936" userDrawn="1">
          <p15:clr>
            <a:srgbClr val="A4A3A4"/>
          </p15:clr>
        </p15:guide>
        <p15:guide id="9"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250"/>
    <a:srgbClr val="2CA640"/>
    <a:srgbClr val="265AA6"/>
    <a:srgbClr val="2BA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3DA71D-7543-3E41-8F74-C6E0975225BB}" v="11" dt="2022-04-27T21:47:20.43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1951"/>
    <p:restoredTop sz="94569"/>
  </p:normalViewPr>
  <p:slideViewPr>
    <p:cSldViewPr>
      <p:cViewPr varScale="1">
        <p:scale>
          <a:sx n="105" d="100"/>
          <a:sy n="105" d="100"/>
        </p:scale>
        <p:origin x="1384" y="176"/>
      </p:cViewPr>
      <p:guideLst>
        <p:guide orient="horz" pos="672"/>
        <p:guide pos="336"/>
        <p:guide orient="horz" pos="912"/>
        <p:guide orient="horz" pos="1008"/>
        <p:guide pos="5424"/>
        <p:guide pos="2880"/>
        <p:guide pos="3072"/>
        <p:guide orient="horz" pos="3936"/>
        <p:guide orient="horz" pos="4128"/>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ALEJANDRO ROCHA MARTINEZ" userId="fa0bb7a6-24f0-450e-b911-e04e50e846d3" providerId="ADAL" clId="{093DA71D-7543-3E41-8F74-C6E0975225BB}"/>
    <pc:docChg chg="custSel modMainMaster">
      <pc:chgData name="IVAN ALEJANDRO ROCHA MARTINEZ" userId="fa0bb7a6-24f0-450e-b911-e04e50e846d3" providerId="ADAL" clId="{093DA71D-7543-3E41-8F74-C6E0975225BB}" dt="2022-04-27T21:47:30.938" v="19" actId="12789"/>
      <pc:docMkLst>
        <pc:docMk/>
      </pc:docMkLst>
      <pc:sldMasterChg chg="modSldLayout">
        <pc:chgData name="IVAN ALEJANDRO ROCHA MARTINEZ" userId="fa0bb7a6-24f0-450e-b911-e04e50e846d3" providerId="ADAL" clId="{093DA71D-7543-3E41-8F74-C6E0975225BB}" dt="2022-04-27T21:47:30.938" v="19" actId="12789"/>
        <pc:sldMasterMkLst>
          <pc:docMk/>
          <pc:sldMasterMk cId="0" sldId="2147483648"/>
        </pc:sldMasterMkLst>
        <pc:sldLayoutChg chg="addSp delSp modSp mod">
          <pc:chgData name="IVAN ALEJANDRO ROCHA MARTINEZ" userId="fa0bb7a6-24f0-450e-b911-e04e50e846d3" providerId="ADAL" clId="{093DA71D-7543-3E41-8F74-C6E0975225BB}" dt="2022-04-27T21:45:08.898" v="1"/>
          <pc:sldLayoutMkLst>
            <pc:docMk/>
            <pc:sldMasterMk cId="0" sldId="2147483648"/>
            <pc:sldLayoutMk cId="0" sldId="2147483665"/>
          </pc:sldLayoutMkLst>
          <pc:picChg chg="add mod">
            <ac:chgData name="IVAN ALEJANDRO ROCHA MARTINEZ" userId="fa0bb7a6-24f0-450e-b911-e04e50e846d3" providerId="ADAL" clId="{093DA71D-7543-3E41-8F74-C6E0975225BB}" dt="2022-04-27T21:45:08.898" v="1"/>
            <ac:picMkLst>
              <pc:docMk/>
              <pc:sldMasterMk cId="0" sldId="2147483648"/>
              <pc:sldLayoutMk cId="0" sldId="2147483665"/>
              <ac:picMk id="3" creationId="{DD826A5A-F0EE-77B0-BDF0-0DB44109788A}"/>
            </ac:picMkLst>
          </pc:picChg>
          <pc:picChg chg="del">
            <ac:chgData name="IVAN ALEJANDRO ROCHA MARTINEZ" userId="fa0bb7a6-24f0-450e-b911-e04e50e846d3" providerId="ADAL" clId="{093DA71D-7543-3E41-8F74-C6E0975225BB}" dt="2022-04-27T21:45:08.503" v="0" actId="478"/>
            <ac:picMkLst>
              <pc:docMk/>
              <pc:sldMasterMk cId="0" sldId="2147483648"/>
              <pc:sldLayoutMk cId="0" sldId="2147483665"/>
              <ac:picMk id="10" creationId="{51B9F4CB-D31B-4665-86AF-35A57852637A}"/>
            </ac:picMkLst>
          </pc:picChg>
        </pc:sldLayoutChg>
        <pc:sldLayoutChg chg="addSp delSp modSp mod">
          <pc:chgData name="IVAN ALEJANDRO ROCHA MARTINEZ" userId="fa0bb7a6-24f0-450e-b911-e04e50e846d3" providerId="ADAL" clId="{093DA71D-7543-3E41-8F74-C6E0975225BB}" dt="2022-04-27T21:45:31.163" v="7" actId="167"/>
          <pc:sldLayoutMkLst>
            <pc:docMk/>
            <pc:sldMasterMk cId="0" sldId="2147483648"/>
            <pc:sldLayoutMk cId="1793896934" sldId="2147483666"/>
          </pc:sldLayoutMkLst>
          <pc:picChg chg="add mod">
            <ac:chgData name="IVAN ALEJANDRO ROCHA MARTINEZ" userId="fa0bb7a6-24f0-450e-b911-e04e50e846d3" providerId="ADAL" clId="{093DA71D-7543-3E41-8F74-C6E0975225BB}" dt="2022-04-27T21:45:31.163" v="7" actId="167"/>
            <ac:picMkLst>
              <pc:docMk/>
              <pc:sldMasterMk cId="0" sldId="2147483648"/>
              <pc:sldLayoutMk cId="1793896934" sldId="2147483666"/>
              <ac:picMk id="4" creationId="{DAB48343-E888-84AD-5CB3-1EDBC72E9EAE}"/>
            </ac:picMkLst>
          </pc:picChg>
          <pc:picChg chg="del">
            <ac:chgData name="IVAN ALEJANDRO ROCHA MARTINEZ" userId="fa0bb7a6-24f0-450e-b911-e04e50e846d3" providerId="ADAL" clId="{093DA71D-7543-3E41-8F74-C6E0975225BB}" dt="2022-04-27T21:45:27.306" v="5" actId="478"/>
            <ac:picMkLst>
              <pc:docMk/>
              <pc:sldMasterMk cId="0" sldId="2147483648"/>
              <pc:sldLayoutMk cId="1793896934" sldId="2147483666"/>
              <ac:picMk id="7" creationId="{68B6D35C-6A6D-4CA1-B916-A39D09FA1F16}"/>
            </ac:picMkLst>
          </pc:picChg>
        </pc:sldLayoutChg>
        <pc:sldLayoutChg chg="addSp delSp modSp mod">
          <pc:chgData name="IVAN ALEJANDRO ROCHA MARTINEZ" userId="fa0bb7a6-24f0-450e-b911-e04e50e846d3" providerId="ADAL" clId="{093DA71D-7543-3E41-8F74-C6E0975225BB}" dt="2022-04-27T21:45:43.357" v="10" actId="167"/>
          <pc:sldLayoutMkLst>
            <pc:docMk/>
            <pc:sldMasterMk cId="0" sldId="2147483648"/>
            <pc:sldLayoutMk cId="1601919345" sldId="2147483667"/>
          </pc:sldLayoutMkLst>
          <pc:picChg chg="add mod">
            <ac:chgData name="IVAN ALEJANDRO ROCHA MARTINEZ" userId="fa0bb7a6-24f0-450e-b911-e04e50e846d3" providerId="ADAL" clId="{093DA71D-7543-3E41-8F74-C6E0975225BB}" dt="2022-04-27T21:45:43.357" v="10" actId="167"/>
            <ac:picMkLst>
              <pc:docMk/>
              <pc:sldMasterMk cId="0" sldId="2147483648"/>
              <pc:sldLayoutMk cId="1601919345" sldId="2147483667"/>
              <ac:picMk id="4" creationId="{0AF45594-28E8-BBD3-ACFA-84FFD219AE43}"/>
            </ac:picMkLst>
          </pc:picChg>
          <pc:picChg chg="del">
            <ac:chgData name="IVAN ALEJANDRO ROCHA MARTINEZ" userId="fa0bb7a6-24f0-450e-b911-e04e50e846d3" providerId="ADAL" clId="{093DA71D-7543-3E41-8F74-C6E0975225BB}" dt="2022-04-27T21:45:39.285" v="8" actId="478"/>
            <ac:picMkLst>
              <pc:docMk/>
              <pc:sldMasterMk cId="0" sldId="2147483648"/>
              <pc:sldLayoutMk cId="1601919345" sldId="2147483667"/>
              <ac:picMk id="7" creationId="{BC70CB36-AB91-4EEA-A8A7-D6AAF1BCC4B3}"/>
            </ac:picMkLst>
          </pc:picChg>
        </pc:sldLayoutChg>
        <pc:sldLayoutChg chg="addSp delSp modSp mod">
          <pc:chgData name="IVAN ALEJANDRO ROCHA MARTINEZ" userId="fa0bb7a6-24f0-450e-b911-e04e50e846d3" providerId="ADAL" clId="{093DA71D-7543-3E41-8F74-C6E0975225BB}" dt="2022-04-27T21:46:05.058" v="15" actId="167"/>
          <pc:sldLayoutMkLst>
            <pc:docMk/>
            <pc:sldMasterMk cId="0" sldId="2147483648"/>
            <pc:sldLayoutMk cId="1590997414" sldId="2147483668"/>
          </pc:sldLayoutMkLst>
          <pc:picChg chg="add mod">
            <ac:chgData name="IVAN ALEJANDRO ROCHA MARTINEZ" userId="fa0bb7a6-24f0-450e-b911-e04e50e846d3" providerId="ADAL" clId="{093DA71D-7543-3E41-8F74-C6E0975225BB}" dt="2022-04-27T21:46:05.058" v="15" actId="167"/>
            <ac:picMkLst>
              <pc:docMk/>
              <pc:sldMasterMk cId="0" sldId="2147483648"/>
              <pc:sldLayoutMk cId="1590997414" sldId="2147483668"/>
              <ac:picMk id="4" creationId="{CA50CB4C-D4E9-E0B0-1174-76285A0241C3}"/>
            </ac:picMkLst>
          </pc:picChg>
          <pc:picChg chg="del">
            <ac:chgData name="IVAN ALEJANDRO ROCHA MARTINEZ" userId="fa0bb7a6-24f0-450e-b911-e04e50e846d3" providerId="ADAL" clId="{093DA71D-7543-3E41-8F74-C6E0975225BB}" dt="2022-04-27T21:46:01.196" v="13" actId="478"/>
            <ac:picMkLst>
              <pc:docMk/>
              <pc:sldMasterMk cId="0" sldId="2147483648"/>
              <pc:sldLayoutMk cId="1590997414" sldId="2147483668"/>
              <ac:picMk id="7" creationId="{3E6BA93D-4EA2-43A0-A980-1F8BDE191674}"/>
            </ac:picMkLst>
          </pc:picChg>
        </pc:sldLayoutChg>
        <pc:sldLayoutChg chg="addSp delSp modSp mod">
          <pc:chgData name="IVAN ALEJANDRO ROCHA MARTINEZ" userId="fa0bb7a6-24f0-450e-b911-e04e50e846d3" providerId="ADAL" clId="{093DA71D-7543-3E41-8F74-C6E0975225BB}" dt="2022-04-27T21:47:30.938" v="19" actId="12789"/>
          <pc:sldLayoutMkLst>
            <pc:docMk/>
            <pc:sldMasterMk cId="0" sldId="2147483648"/>
            <pc:sldLayoutMk cId="4106800032" sldId="2147483669"/>
          </pc:sldLayoutMkLst>
          <pc:picChg chg="add mod">
            <ac:chgData name="IVAN ALEJANDRO ROCHA MARTINEZ" userId="fa0bb7a6-24f0-450e-b911-e04e50e846d3" providerId="ADAL" clId="{093DA71D-7543-3E41-8F74-C6E0975225BB}" dt="2022-04-27T21:47:30.938" v="19" actId="12789"/>
            <ac:picMkLst>
              <pc:docMk/>
              <pc:sldMasterMk cId="0" sldId="2147483648"/>
              <pc:sldLayoutMk cId="4106800032" sldId="2147483669"/>
              <ac:picMk id="5" creationId="{D8660DA7-64C3-621A-62EA-2FD2191CB6AB}"/>
            </ac:picMkLst>
          </pc:picChg>
          <pc:picChg chg="del mod">
            <ac:chgData name="IVAN ALEJANDRO ROCHA MARTINEZ" userId="fa0bb7a6-24f0-450e-b911-e04e50e846d3" providerId="ADAL" clId="{093DA71D-7543-3E41-8F74-C6E0975225BB}" dt="2022-04-27T21:45:18.238" v="3" actId="478"/>
            <ac:picMkLst>
              <pc:docMk/>
              <pc:sldMasterMk cId="0" sldId="2147483648"/>
              <pc:sldLayoutMk cId="4106800032" sldId="2147483669"/>
              <ac:picMk id="10" creationId="{51B9F4CB-D31B-4665-86AF-35A57852637A}"/>
            </ac:picMkLst>
          </pc:picChg>
        </pc:sldLayoutChg>
        <pc:sldLayoutChg chg="addSp delSp modSp mod">
          <pc:chgData name="IVAN ALEJANDRO ROCHA MARTINEZ" userId="fa0bb7a6-24f0-450e-b911-e04e50e846d3" providerId="ADAL" clId="{093DA71D-7543-3E41-8F74-C6E0975225BB}" dt="2022-04-27T21:45:51.131" v="12"/>
          <pc:sldLayoutMkLst>
            <pc:docMk/>
            <pc:sldMasterMk cId="0" sldId="2147483648"/>
            <pc:sldLayoutMk cId="4209272561" sldId="2147483670"/>
          </pc:sldLayoutMkLst>
          <pc:picChg chg="add mod">
            <ac:chgData name="IVAN ALEJANDRO ROCHA MARTINEZ" userId="fa0bb7a6-24f0-450e-b911-e04e50e846d3" providerId="ADAL" clId="{093DA71D-7543-3E41-8F74-C6E0975225BB}" dt="2022-04-27T21:45:51.131" v="12"/>
            <ac:picMkLst>
              <pc:docMk/>
              <pc:sldMasterMk cId="0" sldId="2147483648"/>
              <pc:sldLayoutMk cId="4209272561" sldId="2147483670"/>
              <ac:picMk id="3" creationId="{E53BA853-293A-6EA4-FDAF-2290D912FD9C}"/>
            </ac:picMkLst>
          </pc:picChg>
          <pc:picChg chg="del">
            <ac:chgData name="IVAN ALEJANDRO ROCHA MARTINEZ" userId="fa0bb7a6-24f0-450e-b911-e04e50e846d3" providerId="ADAL" clId="{093DA71D-7543-3E41-8F74-C6E0975225BB}" dt="2022-04-27T21:45:50.789" v="11" actId="478"/>
            <ac:picMkLst>
              <pc:docMk/>
              <pc:sldMasterMk cId="0" sldId="2147483648"/>
              <pc:sldLayoutMk cId="4209272561" sldId="2147483670"/>
              <ac:picMk id="7" creationId="{BC70CB36-AB91-4EEA-A8A7-D6AAF1BCC4B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27/04/22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‹Nº›</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222586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13</a:t>
            </a:fld>
            <a:endParaRPr lang="es-MX"/>
          </a:p>
        </p:txBody>
      </p:sp>
    </p:spTree>
    <p:extLst>
      <p:ext uri="{BB962C8B-B14F-4D97-AF65-F5344CB8AC3E}">
        <p14:creationId xmlns:p14="http://schemas.microsoft.com/office/powerpoint/2010/main" val="36074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14</a:t>
            </a:fld>
            <a:endParaRPr lang="es-MX"/>
          </a:p>
        </p:txBody>
      </p:sp>
    </p:spTree>
    <p:extLst>
      <p:ext uri="{BB962C8B-B14F-4D97-AF65-F5344CB8AC3E}">
        <p14:creationId xmlns:p14="http://schemas.microsoft.com/office/powerpoint/2010/main" val="25542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20</a:t>
            </a:fld>
            <a:endParaRPr lang="es-MX"/>
          </a:p>
        </p:txBody>
      </p:sp>
    </p:spTree>
    <p:extLst>
      <p:ext uri="{BB962C8B-B14F-4D97-AF65-F5344CB8AC3E}">
        <p14:creationId xmlns:p14="http://schemas.microsoft.com/office/powerpoint/2010/main" val="35765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27</a:t>
            </a:fld>
            <a:endParaRPr lang="es-MX"/>
          </a:p>
        </p:txBody>
      </p:sp>
    </p:spTree>
    <p:extLst>
      <p:ext uri="{BB962C8B-B14F-4D97-AF65-F5344CB8AC3E}">
        <p14:creationId xmlns:p14="http://schemas.microsoft.com/office/powerpoint/2010/main" val="3204892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n 2" descr="Grupo de personas posando para una foto&#10;&#10;Descripción generada automáticamente">
            <a:extLst>
              <a:ext uri="{FF2B5EF4-FFF2-40B4-BE49-F238E27FC236}">
                <a16:creationId xmlns:a16="http://schemas.microsoft.com/office/drawing/2014/main" id="{863158B4-5A19-4556-A5D5-EC4990212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C2D8E6-CF82-436E-A820-5EA7E02E03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42"/>
            <a:ext cx="9144000" cy="6855714"/>
          </a:xfrm>
          <a:prstGeom prst="rect">
            <a:avLst/>
          </a:prstGeom>
        </p:spPr>
      </p:pic>
      <p:sp>
        <p:nvSpPr>
          <p:cNvPr id="2" name="Holder 2"/>
          <p:cNvSpPr>
            <a:spLocks noGrp="1"/>
          </p:cNvSpPr>
          <p:nvPr>
            <p:ph type="title" hasCustomPrompt="1"/>
          </p:nvPr>
        </p:nvSpPr>
        <p:spPr>
          <a:xfrm>
            <a:off x="727439" y="2158100"/>
            <a:ext cx="4017818" cy="504265"/>
          </a:xfrm>
          <a:prstGeom prst="rect">
            <a:avLst/>
          </a:prstGeom>
        </p:spPr>
        <p:txBody>
          <a:bodyPr lIns="0" tIns="0" rIns="0" bIns="0"/>
          <a:lstStyle>
            <a:lvl1pPr algn="ctr">
              <a:defRPr sz="3177" b="1" i="0">
                <a:solidFill>
                  <a:schemeClr val="bg1"/>
                </a:solidFill>
                <a:latin typeface="Montserrat"/>
                <a:cs typeface="Montserrat"/>
              </a:defRPr>
            </a:lvl1pPr>
          </a:lstStyle>
          <a:p>
            <a:r>
              <a:rPr lang="es-MX" dirty="0"/>
              <a:t>Nombre del curso</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cio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D826A5A-F0EE-77B0-BDF0-0DB4410978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jercicio mental">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8660DA7-64C3-621A-62EA-2FD2191CB6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3BD01B07-15C8-49B5-972E-E2DC06A7772B}"/>
              </a:ext>
            </a:extLst>
          </p:cNvPr>
          <p:cNvSpPr/>
          <p:nvPr userDrawn="1"/>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licacio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B48343-E888-84AD-5CB3-1EDBC72E9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7F909026-F850-4398-B862-7954E591D727}"/>
              </a:ext>
            </a:extLst>
          </p:cNvPr>
          <p:cNvSpPr>
            <a:spLocks noGrp="1"/>
          </p:cNvSpPr>
          <p:nvPr>
            <p:ph type="title"/>
          </p:nvPr>
        </p:nvSpPr>
        <p:spPr>
          <a:xfrm>
            <a:off x="533400" y="1143000"/>
            <a:ext cx="7467600" cy="51816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79389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AF45594-28E8-BBD3-ACFA-84FFD219A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9" y="0"/>
            <a:ext cx="9144000" cy="6858000"/>
          </a:xfrm>
          <a:prstGeom prst="rect">
            <a:avLst/>
          </a:prstGeom>
        </p:spPr>
      </p:pic>
      <p:sp>
        <p:nvSpPr>
          <p:cNvPr id="2" name="Título 1">
            <a:extLst>
              <a:ext uri="{FF2B5EF4-FFF2-40B4-BE49-F238E27FC236}">
                <a16:creationId xmlns:a16="http://schemas.microsoft.com/office/drawing/2014/main" id="{364F3FF5-18E6-430E-BB62-4B3E47978E21}"/>
              </a:ext>
            </a:extLst>
          </p:cNvPr>
          <p:cNvSpPr>
            <a:spLocks noGrp="1"/>
          </p:cNvSpPr>
          <p:nvPr>
            <p:ph type="title"/>
          </p:nvPr>
        </p:nvSpPr>
        <p:spPr>
          <a:xfrm>
            <a:off x="381000" y="1143000"/>
            <a:ext cx="7620000" cy="53340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60191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tivida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53BA853-293A-6EA4-FDAF-2290D912F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50CB4C-D4E9-E0B0-1174-76285A0241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2816AC65-5743-4CB1-B53E-B08C9811667F}"/>
              </a:ext>
            </a:extLst>
          </p:cNvPr>
          <p:cNvSpPr>
            <a:spLocks noGrp="1"/>
          </p:cNvSpPr>
          <p:nvPr>
            <p:ph type="title"/>
          </p:nvPr>
        </p:nvSpPr>
        <p:spPr>
          <a:xfrm>
            <a:off x="533400" y="1219199"/>
            <a:ext cx="7543800" cy="5236533"/>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59099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096000" y="6656295"/>
            <a:ext cx="2918690" cy="108619"/>
          </a:xfrm>
          <a:prstGeom prst="rect">
            <a:avLst/>
          </a:prstGeom>
        </p:spPr>
        <p:txBody>
          <a:bodyPr wrap="square" lIns="0" tIns="0" rIns="0" bIns="0">
            <a:spAutoFit/>
          </a:bodyPr>
          <a:lstStyle>
            <a:lvl1pPr>
              <a:defRPr sz="706" b="0" i="0">
                <a:solidFill>
                  <a:schemeClr val="bg1">
                    <a:lumMod val="65000"/>
                  </a:schemeClr>
                </a:solidFill>
                <a:latin typeface="Montserrat SemiBold"/>
                <a:cs typeface="Montserrat SemiBold"/>
              </a:defRPr>
            </a:lvl1pPr>
          </a:lstStyle>
          <a:p>
            <a:pPr marL="11206">
              <a:spcBef>
                <a:spcPts val="66"/>
              </a:spcBef>
            </a:pPr>
            <a:r>
              <a:rPr lang="es-ES" spc="-4"/>
              <a:t>Derechos</a:t>
            </a:r>
            <a:r>
              <a:rPr lang="es-ES" spc="4"/>
              <a:t> </a:t>
            </a:r>
            <a:r>
              <a:rPr lang="es-ES"/>
              <a:t>de</a:t>
            </a:r>
            <a:r>
              <a:rPr lang="es-ES" spc="9"/>
              <a:t> </a:t>
            </a:r>
            <a:r>
              <a:rPr lang="es-ES" spc="-4"/>
              <a:t>Autor</a:t>
            </a:r>
            <a:r>
              <a:rPr lang="es-ES" spc="9"/>
              <a:t> </a:t>
            </a:r>
            <a:r>
              <a:rPr lang="es-ES" spc="-4"/>
              <a:t>Reservados.</a:t>
            </a:r>
            <a:r>
              <a:rPr lang="es-ES" spc="9"/>
              <a:t> </a:t>
            </a:r>
            <a:r>
              <a:rPr lang="es-ES" spc="-4"/>
              <a:t>UNIVERSIDAD</a:t>
            </a:r>
            <a:r>
              <a:rPr lang="es-ES" spc="4"/>
              <a:t> </a:t>
            </a:r>
            <a:r>
              <a:rPr lang="es-ES" spc="-4"/>
              <a:t>TECMILENIO®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9" r:id="rId4"/>
    <p:sldLayoutId id="2147483666" r:id="rId5"/>
    <p:sldLayoutId id="2147483667" r:id="rId6"/>
    <p:sldLayoutId id="2147483670"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youtu.be/0w7iee7k9Kc"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Buró de crédito</a:t>
            </a:r>
          </a:p>
        </p:txBody>
      </p:sp>
      <p:sp>
        <p:nvSpPr>
          <p:cNvPr id="5" name="Título 1">
            <a:extLst>
              <a:ext uri="{FF2B5EF4-FFF2-40B4-BE49-F238E27FC236}">
                <a16:creationId xmlns:a16="http://schemas.microsoft.com/office/drawing/2014/main" id="{44A88527-731F-4943-84E3-BC24D77EED82}"/>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pPr algn="just"/>
            <a:r>
              <a:rPr lang="es-MX" sz="1400" dirty="0">
                <a:solidFill>
                  <a:srgbClr val="333333"/>
                </a:solidFill>
              </a:rPr>
              <a:t>El Buró de crédito es una herramienta muy útil para lograr el crecimiento económico dentro del proceso del análisis crediticio o financiero de personas o empresa; además, facilita la toma de decisiones para el otorgamiento de nuevos créditos</a:t>
            </a:r>
          </a:p>
          <a:p>
            <a:pPr algn="just"/>
            <a:endParaRPr lang="es-MX" sz="1400" dirty="0">
              <a:solidFill>
                <a:srgbClr val="333333"/>
              </a:solidFill>
            </a:endParaRPr>
          </a:p>
          <a:p>
            <a:pPr algn="just"/>
            <a:r>
              <a:rPr lang="es-MX" sz="1400" b="1" dirty="0">
                <a:solidFill>
                  <a:srgbClr val="333333"/>
                </a:solidFill>
              </a:rPr>
              <a:t>En México hay dos Sociedades de información crediticia:</a:t>
            </a:r>
            <a:endParaRPr lang="es-MX" sz="1400" b="1" dirty="0"/>
          </a:p>
          <a:p>
            <a:pPr algn="just"/>
            <a:endParaRPr lang="es-MX" sz="1400" dirty="0"/>
          </a:p>
        </p:txBody>
      </p:sp>
      <p:pic>
        <p:nvPicPr>
          <p:cNvPr id="3" name="Imagen 2">
            <a:extLst>
              <a:ext uri="{FF2B5EF4-FFF2-40B4-BE49-F238E27FC236}">
                <a16:creationId xmlns:a16="http://schemas.microsoft.com/office/drawing/2014/main" id="{40FB00C3-7C61-D948-A175-0341D13A2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2897414"/>
            <a:ext cx="7264400" cy="3655786"/>
          </a:xfrm>
          <a:prstGeom prst="rect">
            <a:avLst/>
          </a:prstGeom>
        </p:spPr>
      </p:pic>
    </p:spTree>
    <p:extLst>
      <p:ext uri="{BB962C8B-B14F-4D97-AF65-F5344CB8AC3E}">
        <p14:creationId xmlns:p14="http://schemas.microsoft.com/office/powerpoint/2010/main" val="627659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038600"/>
            <a:ext cx="8077200" cy="1104900"/>
          </a:xfrm>
          <a:prstGeom prst="rect">
            <a:avLst/>
          </a:prstGeom>
        </p:spPr>
        <p:txBody>
          <a:bodyPr/>
          <a:lstStyle>
            <a:lvl1pPr>
              <a:defRPr>
                <a:latin typeface="+mj-lt"/>
                <a:ea typeface="+mj-ea"/>
                <a:cs typeface="+mj-cs"/>
              </a:defRPr>
            </a:lvl1pPr>
          </a:lstStyle>
          <a:p>
            <a:r>
              <a:rPr lang="es-MX" sz="1400" spc="-30" dirty="0">
                <a:solidFill>
                  <a:srgbClr val="333333"/>
                </a:solidFill>
              </a:rPr>
              <a:t>La importancia del Sistema Financiero Mexicano radica en poner a disposición de aquellas </a:t>
            </a:r>
            <a:r>
              <a:rPr lang="es-MX" sz="1400" dirty="0">
                <a:solidFill>
                  <a:srgbClr val="333333"/>
                </a:solidFill>
              </a:rPr>
              <a:t>personas que así lo requieren, los recursos económicos que la banca tiene a su alcance, lo anterior bajo una serie de regulaciones adaptadas y corregidas a lo largo de los años, que permite a los mexicanos contar con la tranquilidad de que el dinero ya se ha invertido o utilizado, y tendrá el respaldo de instituciones financieras sólidas.</a:t>
            </a:r>
            <a:endParaRPr lang="es-MX" sz="1400" dirty="0"/>
          </a:p>
        </p:txBody>
      </p:sp>
      <p:pic>
        <p:nvPicPr>
          <p:cNvPr id="12" name="Picture 4">
            <a:extLst>
              <a:ext uri="{FF2B5EF4-FFF2-40B4-BE49-F238E27FC236}">
                <a16:creationId xmlns:a16="http://schemas.microsoft.com/office/drawing/2014/main" id="{0EACB3CF-C1C5-3E43-814A-B8850DEA7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355" b="26355"/>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87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42DA76-1E93-4B8B-B8D4-AC54621293F5}"/>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6A5458D-EB75-9A44-8AEF-EFA48FD80B18}"/>
              </a:ext>
            </a:extLst>
          </p:cNvPr>
          <p:cNvSpPr txBox="1"/>
          <p:nvPr/>
        </p:nvSpPr>
        <p:spPr>
          <a:xfrm>
            <a:off x="537882" y="1593574"/>
            <a:ext cx="3581400" cy="1384995"/>
          </a:xfrm>
          <a:prstGeom prst="rect">
            <a:avLst/>
          </a:prstGeom>
          <a:noFill/>
        </p:spPr>
        <p:txBody>
          <a:bodyPr wrap="square">
            <a:spAutoFit/>
          </a:bodyPr>
          <a:lstStyle/>
          <a:p>
            <a:r>
              <a:rPr lang="es-MX" sz="1400" b="1" dirty="0">
                <a:solidFill>
                  <a:srgbClr val="3CB250"/>
                </a:solidFill>
              </a:rPr>
              <a:t>1. </a:t>
            </a:r>
            <a:r>
              <a:rPr lang="es-MX" sz="1400" dirty="0"/>
              <a:t>Reúnete con tus compañeros y evalúen cuales son los principales puntos que se evalúan en el reporte del buró de crédito.</a:t>
            </a:r>
          </a:p>
          <a:p>
            <a:pPr algn="just"/>
            <a:endParaRPr lang="es-MX" sz="1400" dirty="0"/>
          </a:p>
          <a:p>
            <a:pPr algn="just"/>
            <a:endParaRPr lang="es-MX" sz="1400" dirty="0"/>
          </a:p>
        </p:txBody>
      </p:sp>
      <p:pic>
        <p:nvPicPr>
          <p:cNvPr id="10" name="Imagen 9">
            <a:extLst>
              <a:ext uri="{FF2B5EF4-FFF2-40B4-BE49-F238E27FC236}">
                <a16:creationId xmlns:a16="http://schemas.microsoft.com/office/drawing/2014/main" id="{07507D59-93CA-1F4F-A1BF-DC302A46D733}"/>
              </a:ext>
            </a:extLst>
          </p:cNvPr>
          <p:cNvPicPr>
            <a:picLocks noChangeAspect="1"/>
          </p:cNvPicPr>
          <p:nvPr/>
        </p:nvPicPr>
        <p:blipFill rotWithShape="1">
          <a:blip r:embed="rId2">
            <a:extLst>
              <a:ext uri="{28A0092B-C50C-407E-A947-70E740481C1C}">
                <a14:useLocalDpi xmlns:a14="http://schemas.microsoft.com/office/drawing/2010/main" val="0"/>
              </a:ext>
            </a:extLst>
          </a:blip>
          <a:srcRect l="13953" r="20219"/>
          <a:stretch/>
        </p:blipFill>
        <p:spPr>
          <a:xfrm>
            <a:off x="4554254" y="1104900"/>
            <a:ext cx="4589745" cy="4648200"/>
          </a:xfrm>
          <a:prstGeom prst="rect">
            <a:avLst/>
          </a:prstGeom>
        </p:spPr>
      </p:pic>
    </p:spTree>
    <p:extLst>
      <p:ext uri="{BB962C8B-B14F-4D97-AF65-F5344CB8AC3E}">
        <p14:creationId xmlns:p14="http://schemas.microsoft.com/office/powerpoint/2010/main" val="500685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664101"/>
            <a:ext cx="43434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2. Tarjetas de crédito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Tree>
    <p:extLst>
      <p:ext uri="{BB962C8B-B14F-4D97-AF65-F5344CB8AC3E}">
        <p14:creationId xmlns:p14="http://schemas.microsoft.com/office/powerpoint/2010/main" val="1218297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115551"/>
            <a:ext cx="3679862" cy="5132849"/>
          </a:xfrm>
          <a:prstGeom prst="rect">
            <a:avLst/>
          </a:prstGeom>
        </p:spPr>
        <p:txBody>
          <a:bodyPr/>
          <a:lstStyle/>
          <a:p>
            <a:pPr algn="l"/>
            <a:r>
              <a:rPr lang="es-MX" sz="1400" spc="-60" dirty="0">
                <a:solidFill>
                  <a:srgbClr val="333333"/>
                </a:solidFill>
              </a:rPr>
              <a:t>A lo largo de los años, el sistema bancario </a:t>
            </a:r>
            <a:r>
              <a:rPr lang="es-MX" sz="1400" dirty="0">
                <a:solidFill>
                  <a:srgbClr val="333333"/>
                </a:solidFill>
              </a:rPr>
              <a:t>mexicano se ha ido adaptando a las </a:t>
            </a:r>
            <a:r>
              <a:rPr lang="es-MX" sz="1400" spc="-20" dirty="0">
                <a:solidFill>
                  <a:srgbClr val="333333"/>
                </a:solidFill>
              </a:rPr>
              <a:t>necesidades del entorno, generalmente </a:t>
            </a:r>
            <a:r>
              <a:rPr lang="es-MX" sz="1400" dirty="0">
                <a:solidFill>
                  <a:srgbClr val="333333"/>
                </a:solidFill>
              </a:rPr>
              <a:t>influido por los avances tecnológicos en el ámbito global. Prueba de ello ha sido el incremento en el uso de otros </a:t>
            </a:r>
            <a:r>
              <a:rPr lang="es-MX" sz="1400" spc="-30" dirty="0">
                <a:solidFill>
                  <a:srgbClr val="333333"/>
                </a:solidFill>
              </a:rPr>
              <a:t>métodos de pago sobre el efectivo como </a:t>
            </a:r>
            <a:r>
              <a:rPr lang="es-MX" sz="1400" dirty="0">
                <a:solidFill>
                  <a:srgbClr val="333333"/>
                </a:solidFill>
              </a:rPr>
              <a:t>las tarjetas bancarias.</a:t>
            </a:r>
            <a:br>
              <a:rPr lang="es-MX" sz="1400" dirty="0">
                <a:solidFill>
                  <a:srgbClr val="333333"/>
                </a:solidFill>
              </a:rPr>
            </a:br>
            <a:br>
              <a:rPr lang="es-MX" sz="1400" dirty="0">
                <a:solidFill>
                  <a:srgbClr val="333333"/>
                </a:solidFill>
              </a:rPr>
            </a:br>
            <a:r>
              <a:rPr lang="es-MX" sz="1400" spc="-30" dirty="0">
                <a:solidFill>
                  <a:srgbClr val="333333"/>
                </a:solidFill>
              </a:rPr>
              <a:t>De aquí la importancia de conocer cómo </a:t>
            </a:r>
            <a:r>
              <a:rPr lang="es-MX" sz="1400" dirty="0">
                <a:solidFill>
                  <a:srgbClr val="333333"/>
                </a:solidFill>
              </a:rPr>
              <a:t>funcionan, el impacto que puede tener su mal uso en nuestro patrimonio y, sobre todo, contar con el conocimiento clave para poder calcular aquellas </a:t>
            </a:r>
            <a:r>
              <a:rPr lang="es-MX" sz="1400" spc="-30" dirty="0">
                <a:solidFill>
                  <a:srgbClr val="333333"/>
                </a:solidFill>
              </a:rPr>
              <a:t>comisiones y pagos que nos impactarán </a:t>
            </a:r>
            <a:r>
              <a:rPr lang="es-MX" sz="1400" dirty="0">
                <a:solidFill>
                  <a:srgbClr val="333333"/>
                </a:solidFill>
              </a:rPr>
              <a:t>al realizar una compra. El generar una educación financiera en el ámbito de tarjetas permite no solo un beneficio para la economía personal, también permite el desarrollo de una economía nacional fuerte y robusta.</a:t>
            </a:r>
            <a:br>
              <a:rPr lang="es-MX" sz="1400" dirty="0"/>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392" t="64" r="10784" b="-64"/>
          <a:stretch/>
        </p:blipFill>
        <p:spPr>
          <a:xfrm>
            <a:off x="0" y="1066800"/>
            <a:ext cx="4572000" cy="5181600"/>
          </a:xfrm>
          <a:prstGeom prst="rect">
            <a:avLst/>
          </a:prstGeom>
        </p:spPr>
      </p:pic>
    </p:spTree>
    <p:extLst>
      <p:ext uri="{BB962C8B-B14F-4D97-AF65-F5344CB8AC3E}">
        <p14:creationId xmlns:p14="http://schemas.microsoft.com/office/powerpoint/2010/main" val="3092987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Tarjeta de crédito</a:t>
            </a:r>
            <a:endParaRPr lang="es-MX" sz="1400" dirty="0"/>
          </a:p>
        </p:txBody>
      </p:sp>
      <p:sp>
        <p:nvSpPr>
          <p:cNvPr id="6" name="Título 1">
            <a:extLst>
              <a:ext uri="{FF2B5EF4-FFF2-40B4-BE49-F238E27FC236}">
                <a16:creationId xmlns:a16="http://schemas.microsoft.com/office/drawing/2014/main" id="{A8E5E74E-EF46-DB46-A345-5016CA5A8011}"/>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r>
              <a:rPr lang="es-MX" sz="1400" dirty="0">
                <a:solidFill>
                  <a:srgbClr val="333333"/>
                </a:solidFill>
              </a:rPr>
              <a:t>Una tarjeta de crédito es cualquier instrumento que permite a su titular o usuario disponer de un crédito emitido por un banco o entidad financiera, al que se le conoce como emisor, para utilizarlo como medio de pago para la compra de bienes o servicios, en establecimientos que estén afiliados al correspondiente sistema. Clasificación:</a:t>
            </a:r>
            <a:endParaRPr lang="es-MX" sz="1400" dirty="0"/>
          </a:p>
        </p:txBody>
      </p:sp>
      <p:pic>
        <p:nvPicPr>
          <p:cNvPr id="3" name="Imagen 2">
            <a:extLst>
              <a:ext uri="{FF2B5EF4-FFF2-40B4-BE49-F238E27FC236}">
                <a16:creationId xmlns:a16="http://schemas.microsoft.com/office/drawing/2014/main" id="{F77216F9-50ED-E64F-9591-CC4B09C50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2676940"/>
            <a:ext cx="6972300" cy="3492500"/>
          </a:xfrm>
          <a:prstGeom prst="rect">
            <a:avLst/>
          </a:prstGeom>
        </p:spPr>
      </p:pic>
    </p:spTree>
    <p:extLst>
      <p:ext uri="{BB962C8B-B14F-4D97-AF65-F5344CB8AC3E}">
        <p14:creationId xmlns:p14="http://schemas.microsoft.com/office/powerpoint/2010/main" val="2602318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Tarjeta de crédito</a:t>
            </a:r>
            <a:endParaRPr lang="es-MX" sz="1400" dirty="0"/>
          </a:p>
        </p:txBody>
      </p:sp>
      <p:pic>
        <p:nvPicPr>
          <p:cNvPr id="3" name="Imagen 2">
            <a:extLst>
              <a:ext uri="{FF2B5EF4-FFF2-40B4-BE49-F238E27FC236}">
                <a16:creationId xmlns:a16="http://schemas.microsoft.com/office/drawing/2014/main" id="{37DC3731-C80E-B645-ADD0-31827D10F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1862483"/>
            <a:ext cx="7797800" cy="1536700"/>
          </a:xfrm>
          <a:prstGeom prst="rect">
            <a:avLst/>
          </a:prstGeom>
        </p:spPr>
      </p:pic>
      <p:pic>
        <p:nvPicPr>
          <p:cNvPr id="16" name="Imagen 15">
            <a:extLst>
              <a:ext uri="{FF2B5EF4-FFF2-40B4-BE49-F238E27FC236}">
                <a16:creationId xmlns:a16="http://schemas.microsoft.com/office/drawing/2014/main" id="{B1AA5B4F-B4F6-CA47-9763-01FD1655E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60800"/>
            <a:ext cx="8585200" cy="2387600"/>
          </a:xfrm>
          <a:prstGeom prst="rect">
            <a:avLst/>
          </a:prstGeom>
        </p:spPr>
      </p:pic>
    </p:spTree>
    <p:extLst>
      <p:ext uri="{BB962C8B-B14F-4D97-AF65-F5344CB8AC3E}">
        <p14:creationId xmlns:p14="http://schemas.microsoft.com/office/powerpoint/2010/main" val="2719577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Mecanismos de operación</a:t>
            </a:r>
            <a:endParaRPr lang="es-MX" sz="1400" dirty="0"/>
          </a:p>
        </p:txBody>
      </p:sp>
      <p:pic>
        <p:nvPicPr>
          <p:cNvPr id="12" name="Imagen 11">
            <a:extLst>
              <a:ext uri="{FF2B5EF4-FFF2-40B4-BE49-F238E27FC236}">
                <a16:creationId xmlns:a16="http://schemas.microsoft.com/office/drawing/2014/main" id="{2B6A6845-2DB0-1D4E-AE58-4697B16FE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975" y="1518978"/>
            <a:ext cx="6562050" cy="4972337"/>
          </a:xfrm>
          <a:prstGeom prst="rect">
            <a:avLst/>
          </a:prstGeom>
        </p:spPr>
      </p:pic>
    </p:spTree>
    <p:extLst>
      <p:ext uri="{BB962C8B-B14F-4D97-AF65-F5344CB8AC3E}">
        <p14:creationId xmlns:p14="http://schemas.microsoft.com/office/powerpoint/2010/main" val="3269538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191000"/>
            <a:ext cx="8077200" cy="1162049"/>
          </a:xfrm>
          <a:prstGeom prst="rect">
            <a:avLst/>
          </a:prstGeom>
        </p:spPr>
        <p:txBody>
          <a:bodyPr/>
          <a:lstStyle>
            <a:lvl1pPr>
              <a:defRPr>
                <a:latin typeface="+mj-lt"/>
                <a:ea typeface="+mj-ea"/>
                <a:cs typeface="+mj-cs"/>
              </a:defRPr>
            </a:lvl1pPr>
          </a:lstStyle>
          <a:p>
            <a:r>
              <a:rPr lang="es-MX" sz="1400" dirty="0">
                <a:solidFill>
                  <a:srgbClr val="333333"/>
                </a:solidFill>
              </a:rPr>
              <a:t>Las tarjetas de crédito son una forma de activar el consumo y ventas de los negocios, activan la economía; pero si no se le da el uso correcto y controlado podría resultar un medio de pago bastante caro. Hay que recordar que una tarjeta de crédito es dinero prestado por el banco y que se tendrá que pagar junto con comisiones e intereses, por lo tanto, sólo hay que gastar lo que se pueda pagar.</a:t>
            </a:r>
            <a:endParaRPr lang="es-MX" sz="1400" dirty="0"/>
          </a:p>
        </p:txBody>
      </p:sp>
      <p:pic>
        <p:nvPicPr>
          <p:cNvPr id="6" name="Picture 4">
            <a:extLst>
              <a:ext uri="{FF2B5EF4-FFF2-40B4-BE49-F238E27FC236}">
                <a16:creationId xmlns:a16="http://schemas.microsoft.com/office/drawing/2014/main" id="{89D03E67-914F-D142-B2D6-681FCC139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35" b="33351"/>
          <a:stretch/>
        </p:blipFill>
        <p:spPr bwMode="auto">
          <a:xfrm>
            <a:off x="0" y="1066800"/>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8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55812" y="1600200"/>
            <a:ext cx="3715578" cy="523220"/>
          </a:xfrm>
          <a:prstGeom prst="rect">
            <a:avLst/>
          </a:prstGeom>
          <a:noFill/>
        </p:spPr>
        <p:txBody>
          <a:bodyPr wrap="square">
            <a:spAutoFit/>
          </a:bodyPr>
          <a:lstStyle/>
          <a:p>
            <a:r>
              <a:rPr lang="es-MX" sz="1400" b="1" dirty="0">
                <a:solidFill>
                  <a:srgbClr val="3CB250"/>
                </a:solidFill>
                <a:latin typeface="+mj-lt"/>
              </a:rPr>
              <a:t>1. </a:t>
            </a:r>
            <a:r>
              <a:rPr lang="es-MX" sz="1400" dirty="0">
                <a:solidFill>
                  <a:srgbClr val="333333"/>
                </a:solidFill>
                <a:latin typeface="+mj-lt"/>
              </a:rPr>
              <a:t>Reúnete con tus compañeros y den respuesta a las siguientes preguntas.</a:t>
            </a:r>
            <a:endParaRPr lang="es-MX" sz="1400"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
        <p:nvSpPr>
          <p:cNvPr id="5" name="CuadroTexto 4">
            <a:extLst>
              <a:ext uri="{FF2B5EF4-FFF2-40B4-BE49-F238E27FC236}">
                <a16:creationId xmlns:a16="http://schemas.microsoft.com/office/drawing/2014/main" id="{7B0DB900-8811-8C4C-96CD-17D9FBED46F4}"/>
              </a:ext>
            </a:extLst>
          </p:cNvPr>
          <p:cNvSpPr txBox="1"/>
          <p:nvPr/>
        </p:nvSpPr>
        <p:spPr>
          <a:xfrm>
            <a:off x="555812" y="2407024"/>
            <a:ext cx="3715578" cy="1600438"/>
          </a:xfrm>
          <a:prstGeom prst="rect">
            <a:avLst/>
          </a:prstGeom>
          <a:noFill/>
        </p:spPr>
        <p:txBody>
          <a:bodyPr wrap="square">
            <a:spAutoFit/>
          </a:bodyPr>
          <a:lstStyle/>
          <a:p>
            <a:pPr marL="285750" indent="-285750">
              <a:buFont typeface="Arial" panose="020B0604020202020204" pitchFamily="34" charset="0"/>
              <a:buChar char="•"/>
            </a:pPr>
            <a:r>
              <a:rPr lang="es-MX" sz="1400" dirty="0">
                <a:solidFill>
                  <a:srgbClr val="333333"/>
                </a:solidFill>
              </a:rPr>
              <a:t>Platiquen cuáles son las principales tarjetas de crédito que conocen en México.</a:t>
            </a:r>
          </a:p>
          <a:p>
            <a:pPr marL="285750" indent="-285750">
              <a:buFont typeface="Arial" panose="020B0604020202020204" pitchFamily="34" charset="0"/>
              <a:buChar char="•"/>
            </a:pPr>
            <a:endParaRPr lang="es-MX" sz="1400" dirty="0">
              <a:solidFill>
                <a:srgbClr val="333333"/>
              </a:solidFill>
            </a:endParaRPr>
          </a:p>
          <a:p>
            <a:pPr marL="285750" indent="-285750">
              <a:buFont typeface="Arial" panose="020B0604020202020204" pitchFamily="34" charset="0"/>
              <a:buChar char="•"/>
            </a:pPr>
            <a:r>
              <a:rPr lang="es-MX" sz="1400" dirty="0">
                <a:solidFill>
                  <a:srgbClr val="333333"/>
                </a:solidFill>
              </a:rPr>
              <a:t>Debatan ¿cuáles son los requisitos que solicitan para obtener una tarjeta de crédito?</a:t>
            </a:r>
          </a:p>
        </p:txBody>
      </p:sp>
    </p:spTree>
    <p:extLst>
      <p:ext uri="{BB962C8B-B14F-4D97-AF65-F5344CB8AC3E}">
        <p14:creationId xmlns:p14="http://schemas.microsoft.com/office/powerpoint/2010/main" val="3622212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051FF42-C3A2-4BC9-86A8-23E94B70A7C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Ejercicio Mental</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6" name="Gráfico 5" descr="Gesto de doble toque contorno">
            <a:extLst>
              <a:ext uri="{FF2B5EF4-FFF2-40B4-BE49-F238E27FC236}">
                <a16:creationId xmlns:a16="http://schemas.microsoft.com/office/drawing/2014/main" id="{171A85A6-B8D1-4DCF-A29E-C5A1CD4C2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300" y="4381500"/>
            <a:ext cx="914400" cy="914400"/>
          </a:xfrm>
          <a:prstGeom prst="rect">
            <a:avLst/>
          </a:prstGeom>
        </p:spPr>
      </p:pic>
      <p:sp>
        <p:nvSpPr>
          <p:cNvPr id="7" name="Título 4">
            <a:extLst>
              <a:ext uri="{FF2B5EF4-FFF2-40B4-BE49-F238E27FC236}">
                <a16:creationId xmlns:a16="http://schemas.microsoft.com/office/drawing/2014/main" id="{94FEB432-4492-D043-A159-E4EBD5A508EC}"/>
              </a:ext>
            </a:extLst>
          </p:cNvPr>
          <p:cNvSpPr txBox="1">
            <a:spLocks/>
          </p:cNvSpPr>
          <p:nvPr/>
        </p:nvSpPr>
        <p:spPr>
          <a:xfrm>
            <a:off x="2286000" y="2766218"/>
            <a:ext cx="4648200" cy="1881982"/>
          </a:xfrm>
          <a:prstGeom prst="rect">
            <a:avLst/>
          </a:prstGeom>
        </p:spPr>
        <p:txBody>
          <a:bodyPr/>
          <a:lstStyle>
            <a:lvl1pPr>
              <a:defRPr>
                <a:latin typeface="+mj-lt"/>
                <a:ea typeface="+mj-ea"/>
                <a:cs typeface="+mj-cs"/>
              </a:defRPr>
            </a:lvl1pPr>
          </a:lstStyle>
          <a:p>
            <a:pPr algn="ctr"/>
            <a:r>
              <a:rPr lang="es-MX" sz="1400" dirty="0"/>
              <a:t>Te invitamos a que realices el siguiente ejercicio mental, el cual te tomará cinco minutos y te servirá para obtener una mejor claridad en los conceptos que aprenderemos el día de hoy.</a:t>
            </a:r>
            <a:br>
              <a:rPr lang="es-MX" sz="1400" dirty="0"/>
            </a:br>
            <a:br>
              <a:rPr lang="es-MX" sz="1400" kern="0" dirty="0">
                <a:solidFill>
                  <a:sysClr val="windowText" lastClr="000000"/>
                </a:solidFill>
              </a:rPr>
            </a:br>
            <a:r>
              <a:rPr lang="es-MX" sz="1400" b="1" dirty="0"/>
              <a:t>Ejercicio mental: Bondad amorosa.</a:t>
            </a:r>
            <a:br>
              <a:rPr lang="es-MX" sz="1400" b="1" dirty="0">
                <a:solidFill>
                  <a:srgbClr val="002060"/>
                </a:solidFill>
              </a:rPr>
            </a:br>
            <a:r>
              <a:rPr lang="es-MX" sz="1400" dirty="0">
                <a:solidFill>
                  <a:srgbClr val="002060"/>
                </a:solidFill>
                <a:hlinkClick r:id="rId4"/>
              </a:rPr>
              <a:t>https://youtu.be/0w7iee7k9Kc</a:t>
            </a:r>
            <a:endParaRPr lang="es-MX" sz="1400" dirty="0">
              <a:solidFill>
                <a:srgbClr val="002060"/>
              </a:solidFill>
            </a:endParaRPr>
          </a:p>
          <a:p>
            <a:pPr algn="ctr"/>
            <a:endParaRPr lang="es-MX" sz="1400" dirty="0">
              <a:solidFill>
                <a:srgbClr val="002060"/>
              </a:solidFill>
            </a:endParaRPr>
          </a:p>
          <a:p>
            <a:pPr algn="ctr"/>
            <a:br>
              <a:rPr lang="es-MX" sz="1400" dirty="0"/>
            </a:br>
            <a:endParaRPr lang="it-IT" sz="1400" dirty="0"/>
          </a:p>
        </p:txBody>
      </p:sp>
    </p:spTree>
    <p:extLst>
      <p:ext uri="{BB962C8B-B14F-4D97-AF65-F5344CB8AC3E}">
        <p14:creationId xmlns:p14="http://schemas.microsoft.com/office/powerpoint/2010/main" val="15854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848767"/>
            <a:ext cx="4747709" cy="461665"/>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3. Tipos de crédito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Tree>
    <p:extLst>
      <p:ext uri="{BB962C8B-B14F-4D97-AF65-F5344CB8AC3E}">
        <p14:creationId xmlns:p14="http://schemas.microsoft.com/office/powerpoint/2010/main" val="2859212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14" name="Título 1">
            <a:extLst>
              <a:ext uri="{FF2B5EF4-FFF2-40B4-BE49-F238E27FC236}">
                <a16:creationId xmlns:a16="http://schemas.microsoft.com/office/drawing/2014/main" id="{D25262B2-C670-4548-85AB-8CB354D540FD}"/>
              </a:ext>
            </a:extLst>
          </p:cNvPr>
          <p:cNvSpPr txBox="1">
            <a:spLocks/>
          </p:cNvSpPr>
          <p:nvPr/>
        </p:nvSpPr>
        <p:spPr>
          <a:xfrm>
            <a:off x="4930738" y="1115551"/>
            <a:ext cx="3679862" cy="4980449"/>
          </a:xfrm>
          <a:prstGeom prst="rect">
            <a:avLst/>
          </a:prstGeom>
        </p:spPr>
        <p:txBody>
          <a:bodyPr/>
          <a:lstStyle>
            <a:lvl1pPr>
              <a:defRPr>
                <a:latin typeface="+mj-lt"/>
                <a:ea typeface="+mj-ea"/>
                <a:cs typeface="+mj-cs"/>
              </a:defRPr>
            </a:lvl1pPr>
          </a:lstStyle>
          <a:p>
            <a:r>
              <a:rPr lang="es-MX" sz="1400" dirty="0">
                <a:solidFill>
                  <a:srgbClr val="333333"/>
                </a:solidFill>
              </a:rPr>
              <a:t>De acuerdo con Banxico (2010) y su </a:t>
            </a:r>
            <a:r>
              <a:rPr lang="es-MX" sz="1400" spc="-70" dirty="0">
                <a:solidFill>
                  <a:srgbClr val="333333"/>
                </a:solidFill>
              </a:rPr>
              <a:t>comparador crediticio, debemos entender que un crédito es un préstamo </a:t>
            </a:r>
            <a:r>
              <a:rPr lang="es-MX" sz="1400" dirty="0">
                <a:solidFill>
                  <a:srgbClr val="333333"/>
                </a:solidFill>
              </a:rPr>
              <a:t>de dinero que se puede usar para diferentes fines y los créditos pueden ser de gran utilidad; es importante recordar que los préstamos, al igual que cualquier </a:t>
            </a:r>
            <a:r>
              <a:rPr lang="es-MX" sz="1400" spc="-50" dirty="0">
                <a:solidFill>
                  <a:srgbClr val="333333"/>
                </a:solidFill>
              </a:rPr>
              <a:t>otro producto o servicio, tienen un costo. </a:t>
            </a:r>
            <a:r>
              <a:rPr lang="es-MX" sz="1400" dirty="0">
                <a:solidFill>
                  <a:srgbClr val="333333"/>
                </a:solidFill>
              </a:rPr>
              <a:t>En el caso de los créditos el costo se refleja en las comisiones e intereses pagados adicionales al monto original del préstamo. A lo largo de este tema podrás comprender cuál puede ser la mejor opción de crédito a elegir, dependiendo de las facilidades y tasas que se buscan, así como el monto necesario y el tiempo en el que se quiere liquidar.</a:t>
            </a:r>
            <a:endParaRPr lang="es-MX" sz="1400" dirty="0"/>
          </a:p>
        </p:txBody>
      </p:sp>
      <p:sp>
        <p:nvSpPr>
          <p:cNvPr id="15" name="CuadroTexto 14">
            <a:extLst>
              <a:ext uri="{FF2B5EF4-FFF2-40B4-BE49-F238E27FC236}">
                <a16:creationId xmlns:a16="http://schemas.microsoft.com/office/drawing/2014/main" id="{C5BFD906-0433-2740-99E0-37F12CD4C014}"/>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315FC26D-3FE3-D149-ADCD-B31E47F2D366}"/>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DF4C8AB4-D381-554D-A3CB-DD4A5929F27D}"/>
              </a:ext>
            </a:extLst>
          </p:cNvPr>
          <p:cNvPicPr>
            <a:picLocks noChangeAspect="1"/>
          </p:cNvPicPr>
          <p:nvPr/>
        </p:nvPicPr>
        <p:blipFill rotWithShape="1">
          <a:blip r:embed="rId2">
            <a:extLst>
              <a:ext uri="{28A0092B-C50C-407E-A947-70E740481C1C}">
                <a14:useLocalDpi xmlns:a14="http://schemas.microsoft.com/office/drawing/2010/main" val="0"/>
              </a:ext>
            </a:extLst>
          </a:blip>
          <a:srcRect l="31806" t="-941" r="13612" b="941"/>
          <a:stretch/>
        </p:blipFill>
        <p:spPr>
          <a:xfrm>
            <a:off x="0" y="1066800"/>
            <a:ext cx="4572000" cy="5181600"/>
          </a:xfrm>
          <a:prstGeom prst="rect">
            <a:avLst/>
          </a:prstGeom>
        </p:spPr>
      </p:pic>
    </p:spTree>
    <p:extLst>
      <p:ext uri="{BB962C8B-B14F-4D97-AF65-F5344CB8AC3E}">
        <p14:creationId xmlns:p14="http://schemas.microsoft.com/office/powerpoint/2010/main" val="1777606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Elementos del crédito</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pic>
        <p:nvPicPr>
          <p:cNvPr id="3" name="Imagen 2">
            <a:extLst>
              <a:ext uri="{FF2B5EF4-FFF2-40B4-BE49-F238E27FC236}">
                <a16:creationId xmlns:a16="http://schemas.microsoft.com/office/drawing/2014/main" id="{8E81045F-9592-8847-A820-F98126816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93574"/>
            <a:ext cx="7493000" cy="4925035"/>
          </a:xfrm>
          <a:prstGeom prst="rect">
            <a:avLst/>
          </a:prstGeom>
        </p:spPr>
      </p:pic>
    </p:spTree>
    <p:extLst>
      <p:ext uri="{BB962C8B-B14F-4D97-AF65-F5344CB8AC3E}">
        <p14:creationId xmlns:p14="http://schemas.microsoft.com/office/powerpoint/2010/main" val="4191329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Crédito personal</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pic>
        <p:nvPicPr>
          <p:cNvPr id="3" name="Imagen 2">
            <a:extLst>
              <a:ext uri="{FF2B5EF4-FFF2-40B4-BE49-F238E27FC236}">
                <a16:creationId xmlns:a16="http://schemas.microsoft.com/office/drawing/2014/main" id="{E96D3673-E4E6-D445-B276-FAB3BD278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80" y="2057400"/>
            <a:ext cx="7861300" cy="3987800"/>
          </a:xfrm>
          <a:prstGeom prst="rect">
            <a:avLst/>
          </a:prstGeom>
        </p:spPr>
      </p:pic>
    </p:spTree>
    <p:extLst>
      <p:ext uri="{BB962C8B-B14F-4D97-AF65-F5344CB8AC3E}">
        <p14:creationId xmlns:p14="http://schemas.microsoft.com/office/powerpoint/2010/main" val="1632879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Crédito personal</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pic>
        <p:nvPicPr>
          <p:cNvPr id="3" name="Imagen 2">
            <a:extLst>
              <a:ext uri="{FF2B5EF4-FFF2-40B4-BE49-F238E27FC236}">
                <a16:creationId xmlns:a16="http://schemas.microsoft.com/office/drawing/2014/main" id="{E0B15535-49F3-D940-B16B-6E2BBFA2C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1655496"/>
            <a:ext cx="7797800" cy="1536700"/>
          </a:xfrm>
          <a:prstGeom prst="rect">
            <a:avLst/>
          </a:prstGeom>
        </p:spPr>
      </p:pic>
      <p:pic>
        <p:nvPicPr>
          <p:cNvPr id="5" name="Imagen 4">
            <a:extLst>
              <a:ext uri="{FF2B5EF4-FFF2-40B4-BE49-F238E27FC236}">
                <a16:creationId xmlns:a16="http://schemas.microsoft.com/office/drawing/2014/main" id="{1096FAFB-5933-DC4A-95E0-2A02BE683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 y="4260574"/>
            <a:ext cx="7810500" cy="1295400"/>
          </a:xfrm>
          <a:prstGeom prst="rect">
            <a:avLst/>
          </a:prstGeom>
        </p:spPr>
      </p:pic>
      <p:sp>
        <p:nvSpPr>
          <p:cNvPr id="11" name="Título 1">
            <a:extLst>
              <a:ext uri="{FF2B5EF4-FFF2-40B4-BE49-F238E27FC236}">
                <a16:creationId xmlns:a16="http://schemas.microsoft.com/office/drawing/2014/main" id="{15488A18-E6AD-7740-B002-107C618E80A2}"/>
              </a:ext>
            </a:extLst>
          </p:cNvPr>
          <p:cNvSpPr txBox="1">
            <a:spLocks/>
          </p:cNvSpPr>
          <p:nvPr/>
        </p:nvSpPr>
        <p:spPr>
          <a:xfrm>
            <a:off x="533400" y="3478696"/>
            <a:ext cx="8077200" cy="358583"/>
          </a:xfrm>
          <a:prstGeom prst="rect">
            <a:avLst/>
          </a:prstGeom>
        </p:spPr>
        <p:txBody>
          <a:bodyPr/>
          <a:lstStyle>
            <a:lvl1pPr>
              <a:defRPr>
                <a:latin typeface="+mj-lt"/>
                <a:ea typeface="+mj-ea"/>
                <a:cs typeface="+mj-cs"/>
              </a:defRPr>
            </a:lvl1pPr>
          </a:lstStyle>
          <a:p>
            <a:pPr algn="ctr" defTabSz="914400"/>
            <a:r>
              <a:rPr lang="es-MX" sz="1400" b="1" dirty="0"/>
              <a:t>Otros créditos</a:t>
            </a:r>
          </a:p>
        </p:txBody>
      </p:sp>
    </p:spTree>
    <p:extLst>
      <p:ext uri="{BB962C8B-B14F-4D97-AF65-F5344CB8AC3E}">
        <p14:creationId xmlns:p14="http://schemas.microsoft.com/office/powerpoint/2010/main" val="3500458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28918" y="3886200"/>
            <a:ext cx="8077200" cy="1600201"/>
          </a:xfrm>
          <a:prstGeom prst="rect">
            <a:avLst/>
          </a:prstGeom>
        </p:spPr>
        <p:txBody>
          <a:bodyPr/>
          <a:lstStyle>
            <a:lvl1pPr>
              <a:defRPr>
                <a:latin typeface="+mj-lt"/>
                <a:ea typeface="+mj-ea"/>
                <a:cs typeface="+mj-cs"/>
              </a:defRPr>
            </a:lvl1pPr>
          </a:lstStyle>
          <a:p>
            <a:r>
              <a:rPr lang="es-MX" sz="1400" dirty="0">
                <a:solidFill>
                  <a:srgbClr val="333333"/>
                </a:solidFill>
              </a:rPr>
              <a:t>Como usuarios y partícipes del Sistema Financiero Mexicano, debemos comprender cómo funciona y las múltiples opciones que tiene para ofrecernos. Al estudiar los tipos de créditos que existen en nuestro país, nos podemos percatar del sistema tan robusto con el que contamos y al mismo tiempo buscar las opciones que más se adecuen a nuestras necesidades, teniendo siempre en la mira mantener nuestra economía sana, y recordando que el uso de créditos siempre debería de tener como fin utilizarse para generar algo mayor.</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625" b="30625"/>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94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460094" y="1600200"/>
            <a:ext cx="3883306" cy="954107"/>
          </a:xfrm>
          <a:prstGeom prst="rect">
            <a:avLst/>
          </a:prstGeom>
          <a:noFill/>
        </p:spPr>
        <p:txBody>
          <a:bodyPr wrap="square">
            <a:spAutoFit/>
          </a:bodyPr>
          <a:lstStyle/>
          <a:p>
            <a:pPr algn="just"/>
            <a:r>
              <a:rPr lang="es-MX" sz="1400" b="1" dirty="0">
                <a:solidFill>
                  <a:srgbClr val="3CB250"/>
                </a:solidFill>
              </a:rPr>
              <a:t>1. </a:t>
            </a:r>
            <a:r>
              <a:rPr lang="es-MX" sz="1400" dirty="0">
                <a:solidFill>
                  <a:srgbClr val="333333"/>
                </a:solidFill>
              </a:rPr>
              <a:t>Con base en lo entendido en el tema, identifiquen los créditos que existen y definan los objetivos de los diferentes tipos.</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Tree>
    <p:extLst>
      <p:ext uri="{BB962C8B-B14F-4D97-AF65-F5344CB8AC3E}">
        <p14:creationId xmlns:p14="http://schemas.microsoft.com/office/powerpoint/2010/main" val="1571718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664101"/>
            <a:ext cx="4747709"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4. Microcréditos y créditos PyME</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Tree>
    <p:extLst>
      <p:ext uri="{BB962C8B-B14F-4D97-AF65-F5344CB8AC3E}">
        <p14:creationId xmlns:p14="http://schemas.microsoft.com/office/powerpoint/2010/main" val="3220274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14" name="Título 1">
            <a:extLst>
              <a:ext uri="{FF2B5EF4-FFF2-40B4-BE49-F238E27FC236}">
                <a16:creationId xmlns:a16="http://schemas.microsoft.com/office/drawing/2014/main" id="{D25262B2-C670-4548-85AB-8CB354D540FD}"/>
              </a:ext>
            </a:extLst>
          </p:cNvPr>
          <p:cNvSpPr txBox="1">
            <a:spLocks/>
          </p:cNvSpPr>
          <p:nvPr/>
        </p:nvSpPr>
        <p:spPr>
          <a:xfrm>
            <a:off x="4930738" y="1115551"/>
            <a:ext cx="3679862" cy="4980449"/>
          </a:xfrm>
          <a:prstGeom prst="rect">
            <a:avLst/>
          </a:prstGeom>
        </p:spPr>
        <p:txBody>
          <a:bodyPr/>
          <a:lstStyle>
            <a:lvl1pPr>
              <a:defRPr>
                <a:latin typeface="+mj-lt"/>
                <a:ea typeface="+mj-ea"/>
                <a:cs typeface="+mj-cs"/>
              </a:defRPr>
            </a:lvl1pPr>
          </a:lstStyle>
          <a:p>
            <a:r>
              <a:rPr lang="es-MX" sz="1400" dirty="0">
                <a:solidFill>
                  <a:srgbClr val="333333"/>
                </a:solidFill>
              </a:rPr>
              <a:t>A lo largo de la historia hemos sido testigos de los diferentes cambios y reformas a los distintos elementos que </a:t>
            </a:r>
            <a:r>
              <a:rPr lang="es-MX" sz="1400" spc="-70" dirty="0">
                <a:solidFill>
                  <a:srgbClr val="333333"/>
                </a:solidFill>
              </a:rPr>
              <a:t>conforman el sistema financiero mexicano. </a:t>
            </a:r>
            <a:r>
              <a:rPr lang="es-MX" sz="1400" spc="-20" dirty="0">
                <a:solidFill>
                  <a:srgbClr val="333333"/>
                </a:solidFill>
              </a:rPr>
              <a:t>En el sector bancario no es la excepción</a:t>
            </a:r>
            <a:r>
              <a:rPr lang="es-MX" sz="1400" dirty="0">
                <a:solidFill>
                  <a:srgbClr val="333333"/>
                </a:solidFill>
              </a:rPr>
              <a:t>, y a raíz de la necesidad de alentar al </a:t>
            </a:r>
            <a:r>
              <a:rPr lang="es-MX" sz="1400" spc="-40" dirty="0">
                <a:solidFill>
                  <a:srgbClr val="333333"/>
                </a:solidFill>
              </a:rPr>
              <a:t>crecimiento de las cadenas productivas, </a:t>
            </a:r>
            <a:r>
              <a:rPr lang="es-MX" sz="1400" dirty="0">
                <a:solidFill>
                  <a:srgbClr val="333333"/>
                </a:solidFill>
              </a:rPr>
              <a:t>se han suscitado reformas y cambios que se relacionan con los créditos pymes y microcréditos.</a:t>
            </a:r>
            <a:endParaRPr lang="es-MX" sz="1400" dirty="0"/>
          </a:p>
        </p:txBody>
      </p:sp>
      <p:sp>
        <p:nvSpPr>
          <p:cNvPr id="15" name="CuadroTexto 14">
            <a:extLst>
              <a:ext uri="{FF2B5EF4-FFF2-40B4-BE49-F238E27FC236}">
                <a16:creationId xmlns:a16="http://schemas.microsoft.com/office/drawing/2014/main" id="{C5BFD906-0433-2740-99E0-37F12CD4C014}"/>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315FC26D-3FE3-D149-ADCD-B31E47F2D366}"/>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DF4C8AB4-D381-554D-A3CB-DD4A5929F27D}"/>
              </a:ext>
            </a:extLst>
          </p:cNvPr>
          <p:cNvPicPr>
            <a:picLocks noChangeAspect="1"/>
          </p:cNvPicPr>
          <p:nvPr/>
        </p:nvPicPr>
        <p:blipFill rotWithShape="1">
          <a:blip r:embed="rId2">
            <a:extLst>
              <a:ext uri="{28A0092B-C50C-407E-A947-70E740481C1C}">
                <a14:useLocalDpi xmlns:a14="http://schemas.microsoft.com/office/drawing/2010/main" val="0"/>
              </a:ext>
            </a:extLst>
          </a:blip>
          <a:srcRect l="30983" r="11965"/>
          <a:stretch/>
        </p:blipFill>
        <p:spPr>
          <a:xfrm>
            <a:off x="0" y="1066800"/>
            <a:ext cx="4572000" cy="5181600"/>
          </a:xfrm>
          <a:prstGeom prst="rect">
            <a:avLst/>
          </a:prstGeom>
        </p:spPr>
      </p:pic>
    </p:spTree>
    <p:extLst>
      <p:ext uri="{BB962C8B-B14F-4D97-AF65-F5344CB8AC3E}">
        <p14:creationId xmlns:p14="http://schemas.microsoft.com/office/powerpoint/2010/main" val="3403834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Microcrédito</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16" name="Título 1">
            <a:extLst>
              <a:ext uri="{FF2B5EF4-FFF2-40B4-BE49-F238E27FC236}">
                <a16:creationId xmlns:a16="http://schemas.microsoft.com/office/drawing/2014/main" id="{D07F260A-BA38-7343-87AA-692EF17C4DE7}"/>
              </a:ext>
            </a:extLst>
          </p:cNvPr>
          <p:cNvSpPr txBox="1">
            <a:spLocks/>
          </p:cNvSpPr>
          <p:nvPr/>
        </p:nvSpPr>
        <p:spPr>
          <a:xfrm>
            <a:off x="533400" y="1600200"/>
            <a:ext cx="8077200" cy="685800"/>
          </a:xfrm>
          <a:prstGeom prst="rect">
            <a:avLst/>
          </a:prstGeom>
        </p:spPr>
        <p:txBody>
          <a:bodyPr/>
          <a:lstStyle>
            <a:lvl1pPr>
              <a:defRPr>
                <a:latin typeface="+mj-lt"/>
                <a:ea typeface="+mj-ea"/>
                <a:cs typeface="+mj-cs"/>
              </a:defRPr>
            </a:lvl1pPr>
          </a:lstStyle>
          <a:p>
            <a:r>
              <a:rPr lang="es-MX" sz="1400" spc="-30" dirty="0">
                <a:solidFill>
                  <a:srgbClr val="333333"/>
                </a:solidFill>
              </a:rPr>
              <a:t>Es un préstamo cuyo público meta son personas que desean abrir o ampliar un pequeño </a:t>
            </a:r>
            <a:r>
              <a:rPr lang="es-MX" sz="1400" dirty="0">
                <a:solidFill>
                  <a:srgbClr val="333333"/>
                </a:solidFill>
              </a:rPr>
              <a:t>negocio, con la finalidad de desarrollar alguna actividad productiva. Por lo tanto no se utiliza para el consumo, sino para la producción.</a:t>
            </a:r>
            <a:endParaRPr lang="es-MX" sz="1400" dirty="0"/>
          </a:p>
        </p:txBody>
      </p:sp>
      <p:sp>
        <p:nvSpPr>
          <p:cNvPr id="17" name="Título 1">
            <a:extLst>
              <a:ext uri="{FF2B5EF4-FFF2-40B4-BE49-F238E27FC236}">
                <a16:creationId xmlns:a16="http://schemas.microsoft.com/office/drawing/2014/main" id="{F73C380D-18DE-C94C-AD8A-2F89A7C366A9}"/>
              </a:ext>
            </a:extLst>
          </p:cNvPr>
          <p:cNvSpPr txBox="1">
            <a:spLocks/>
          </p:cNvSpPr>
          <p:nvPr/>
        </p:nvSpPr>
        <p:spPr>
          <a:xfrm>
            <a:off x="533400" y="2567608"/>
            <a:ext cx="8077200" cy="327992"/>
          </a:xfrm>
          <a:prstGeom prst="rect">
            <a:avLst/>
          </a:prstGeom>
        </p:spPr>
        <p:txBody>
          <a:bodyPr/>
          <a:lstStyle>
            <a:lvl1pPr>
              <a:defRPr>
                <a:latin typeface="+mj-lt"/>
                <a:ea typeface="+mj-ea"/>
                <a:cs typeface="+mj-cs"/>
              </a:defRPr>
            </a:lvl1pPr>
          </a:lstStyle>
          <a:p>
            <a:r>
              <a:rPr lang="es-MX" sz="1400" dirty="0">
                <a:solidFill>
                  <a:srgbClr val="333333"/>
                </a:solidFill>
              </a:rPr>
              <a:t>Para poder acceder a un microcrédito grupal es necesario lo siguiente:</a:t>
            </a:r>
            <a:endParaRPr lang="es-MX" sz="1400" dirty="0"/>
          </a:p>
        </p:txBody>
      </p:sp>
      <p:pic>
        <p:nvPicPr>
          <p:cNvPr id="3" name="Imagen 2">
            <a:extLst>
              <a:ext uri="{FF2B5EF4-FFF2-40B4-BE49-F238E27FC236}">
                <a16:creationId xmlns:a16="http://schemas.microsoft.com/office/drawing/2014/main" id="{15061507-B99D-7F44-918F-C506E4D7B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675" y="3084145"/>
            <a:ext cx="6978650" cy="3303303"/>
          </a:xfrm>
          <a:prstGeom prst="rect">
            <a:avLst/>
          </a:prstGeom>
        </p:spPr>
      </p:pic>
    </p:spTree>
    <p:extLst>
      <p:ext uri="{BB962C8B-B14F-4D97-AF65-F5344CB8AC3E}">
        <p14:creationId xmlns:p14="http://schemas.microsoft.com/office/powerpoint/2010/main" val="1112202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5">
            <a:extLst>
              <a:ext uri="{FF2B5EF4-FFF2-40B4-BE49-F238E27FC236}">
                <a16:creationId xmlns:a16="http://schemas.microsoft.com/office/drawing/2014/main" id="{A12A7FB6-8CC4-1549-949E-3BE54CE5B70D}"/>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
        <p:nvSpPr>
          <p:cNvPr id="5" name="Rectángulo redondeado 4">
            <a:extLst>
              <a:ext uri="{FF2B5EF4-FFF2-40B4-BE49-F238E27FC236}">
                <a16:creationId xmlns:a16="http://schemas.microsoft.com/office/drawing/2014/main" id="{08AEDA9A-DB1D-B046-B8B4-503931EF28D9}"/>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8BE72991-42B8-4379-B6EB-7804537C358E}"/>
              </a:ext>
            </a:extLst>
          </p:cNvPr>
          <p:cNvSpPr txBox="1"/>
          <p:nvPr/>
        </p:nvSpPr>
        <p:spPr>
          <a:xfrm>
            <a:off x="357264" y="3581400"/>
            <a:ext cx="4824336" cy="1054135"/>
          </a:xfrm>
          <a:prstGeom prst="rect">
            <a:avLst/>
          </a:prstGeom>
          <a:noFill/>
        </p:spPr>
        <p:txBody>
          <a:bodyPr wrap="square" rtlCol="0">
            <a:spAutoFit/>
          </a:bodyPr>
          <a:lstStyle/>
          <a:p>
            <a:pPr algn="ctr">
              <a:lnSpc>
                <a:spcPts val="2480"/>
              </a:lnSpc>
            </a:pPr>
            <a:r>
              <a:rPr lang="es-MX" sz="2400" dirty="0">
                <a:solidFill>
                  <a:schemeClr val="bg1">
                    <a:lumMod val="95000"/>
                  </a:schemeClr>
                </a:solidFill>
                <a:latin typeface="Montserrat SemiBold" panose="00000700000000000000" pitchFamily="2" charset="0"/>
              </a:rPr>
              <a:t>Módulo 3</a:t>
            </a:r>
          </a:p>
          <a:p>
            <a:pPr algn="ctr">
              <a:lnSpc>
                <a:spcPts val="2480"/>
              </a:lnSpc>
            </a:pPr>
            <a:r>
              <a:rPr lang="es-MX" sz="2400" dirty="0">
                <a:solidFill>
                  <a:schemeClr val="bg1">
                    <a:lumMod val="95000"/>
                  </a:schemeClr>
                </a:solidFill>
                <a:latin typeface="Montserrat SemiBold" panose="00000700000000000000" pitchFamily="2" charset="0"/>
              </a:rPr>
              <a:t>Tema 1. Los servicios de crédito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Crédito PyME</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16" name="Título 1">
            <a:extLst>
              <a:ext uri="{FF2B5EF4-FFF2-40B4-BE49-F238E27FC236}">
                <a16:creationId xmlns:a16="http://schemas.microsoft.com/office/drawing/2014/main" id="{48D4819F-B54A-5248-A764-1D1B7ADE9188}"/>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r>
              <a:rPr lang="es-MX" sz="1400" dirty="0">
                <a:solidFill>
                  <a:srgbClr val="333333"/>
                </a:solidFill>
              </a:rPr>
              <a:t>El crédito PyME es un préstamo otorgado a las empresas pequeñas y medianas con el objetivo de que éste dinero sea utilizado en inversiones en las instalaciones, procesos de producción, capital de trabajo o en cualquier otro gasto requerido por estas unidades de negocio</a:t>
            </a:r>
            <a:endParaRPr lang="es-MX" sz="1400" dirty="0"/>
          </a:p>
        </p:txBody>
      </p:sp>
      <p:sp>
        <p:nvSpPr>
          <p:cNvPr id="8" name="Título 1">
            <a:extLst>
              <a:ext uri="{FF2B5EF4-FFF2-40B4-BE49-F238E27FC236}">
                <a16:creationId xmlns:a16="http://schemas.microsoft.com/office/drawing/2014/main" id="{044EB18D-9F35-4745-8CF0-3A78218350CA}"/>
              </a:ext>
            </a:extLst>
          </p:cNvPr>
          <p:cNvSpPr txBox="1">
            <a:spLocks/>
          </p:cNvSpPr>
          <p:nvPr/>
        </p:nvSpPr>
        <p:spPr>
          <a:xfrm>
            <a:off x="533400" y="2749826"/>
            <a:ext cx="8077200" cy="914400"/>
          </a:xfrm>
          <a:prstGeom prst="rect">
            <a:avLst/>
          </a:prstGeom>
        </p:spPr>
        <p:txBody>
          <a:bodyPr/>
          <a:lstStyle>
            <a:lvl1pPr>
              <a:defRPr>
                <a:latin typeface="+mj-lt"/>
                <a:ea typeface="+mj-ea"/>
                <a:cs typeface="+mj-cs"/>
              </a:defRPr>
            </a:lvl1pPr>
          </a:lstStyle>
          <a:p>
            <a:pPr algn="just"/>
            <a:endParaRPr lang="es-MX" sz="1400" dirty="0">
              <a:solidFill>
                <a:srgbClr val="333333"/>
              </a:solidFill>
            </a:endParaRPr>
          </a:p>
        </p:txBody>
      </p:sp>
      <p:pic>
        <p:nvPicPr>
          <p:cNvPr id="3" name="Imagen 2">
            <a:extLst>
              <a:ext uri="{FF2B5EF4-FFF2-40B4-BE49-F238E27FC236}">
                <a16:creationId xmlns:a16="http://schemas.microsoft.com/office/drawing/2014/main" id="{EBEF4DB7-6671-7D46-967C-71CA2459C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702669"/>
            <a:ext cx="6248400" cy="3771900"/>
          </a:xfrm>
          <a:prstGeom prst="rect">
            <a:avLst/>
          </a:prstGeom>
        </p:spPr>
      </p:pic>
    </p:spTree>
    <p:extLst>
      <p:ext uri="{BB962C8B-B14F-4D97-AF65-F5344CB8AC3E}">
        <p14:creationId xmlns:p14="http://schemas.microsoft.com/office/powerpoint/2010/main" val="1006058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Crédito PyME</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8" name="CuadroTexto 7">
            <a:extLst>
              <a:ext uri="{FF2B5EF4-FFF2-40B4-BE49-F238E27FC236}">
                <a16:creationId xmlns:a16="http://schemas.microsoft.com/office/drawing/2014/main" id="{66DB3E02-71CF-FB43-A084-778528740103}"/>
              </a:ext>
            </a:extLst>
          </p:cNvPr>
          <p:cNvSpPr txBox="1"/>
          <p:nvPr/>
        </p:nvSpPr>
        <p:spPr>
          <a:xfrm>
            <a:off x="528002" y="1605787"/>
            <a:ext cx="8082598" cy="307777"/>
          </a:xfrm>
          <a:prstGeom prst="rect">
            <a:avLst/>
          </a:prstGeom>
          <a:noFill/>
        </p:spPr>
        <p:txBody>
          <a:bodyPr wrap="square">
            <a:spAutoFit/>
          </a:bodyPr>
          <a:lstStyle/>
          <a:p>
            <a:r>
              <a:rPr lang="es-MX" sz="1400" dirty="0">
                <a:solidFill>
                  <a:srgbClr val="333333"/>
                </a:solidFill>
              </a:rPr>
              <a:t>¿Cuál es la documentación que se necesita para personas físicas o personas morales?</a:t>
            </a:r>
            <a:endParaRPr lang="es-MX" sz="1400" dirty="0"/>
          </a:p>
        </p:txBody>
      </p:sp>
      <p:pic>
        <p:nvPicPr>
          <p:cNvPr id="11" name="Imagen 10">
            <a:extLst>
              <a:ext uri="{FF2B5EF4-FFF2-40B4-BE49-F238E27FC236}">
                <a16:creationId xmlns:a16="http://schemas.microsoft.com/office/drawing/2014/main" id="{A3FCEF57-EF39-7247-8416-0EE3BE0ED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49" y="2093968"/>
            <a:ext cx="8408504" cy="4748989"/>
          </a:xfrm>
          <a:prstGeom prst="rect">
            <a:avLst/>
          </a:prstGeom>
        </p:spPr>
      </p:pic>
    </p:spTree>
    <p:extLst>
      <p:ext uri="{BB962C8B-B14F-4D97-AF65-F5344CB8AC3E}">
        <p14:creationId xmlns:p14="http://schemas.microsoft.com/office/powerpoint/2010/main" val="1455396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28918" y="3886200"/>
            <a:ext cx="8077200" cy="1600201"/>
          </a:xfrm>
          <a:prstGeom prst="rect">
            <a:avLst/>
          </a:prstGeom>
        </p:spPr>
        <p:txBody>
          <a:bodyPr/>
          <a:lstStyle>
            <a:lvl1pPr>
              <a:defRPr>
                <a:latin typeface="+mj-lt"/>
                <a:ea typeface="+mj-ea"/>
                <a:cs typeface="+mj-cs"/>
              </a:defRPr>
            </a:lvl1pPr>
          </a:lstStyle>
          <a:p>
            <a:r>
              <a:rPr lang="es-MX" sz="1400" spc="-10" dirty="0">
                <a:solidFill>
                  <a:srgbClr val="333333"/>
                </a:solidFill>
              </a:rPr>
              <a:t>Aun cuando se ha mostrado un crecimiento importante en cuanto a los tipos de créditos </a:t>
            </a:r>
            <a:r>
              <a:rPr lang="es-MX" sz="1400" dirty="0">
                <a:solidFill>
                  <a:srgbClr val="333333"/>
                </a:solidFill>
              </a:rPr>
              <a:t>analizados en este tema, también es cierto que es de vital importancia la inclusión de la educación financiera en la población para que así México pueda ir avanzando en la demanda correcta de servicios financieros más acorde a sus necesidades. Sobre todo, incentivar la comercialización de los diferentes productos que existen en el mercado para incrementar la competitividad entre las instituciones financieras.</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 t="35000" r="36" b="26250"/>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149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33400" y="1600200"/>
            <a:ext cx="3810000" cy="1384995"/>
          </a:xfrm>
          <a:prstGeom prst="rect">
            <a:avLst/>
          </a:prstGeom>
          <a:noFill/>
        </p:spPr>
        <p:txBody>
          <a:bodyPr wrap="square">
            <a:spAutoFit/>
          </a:bodyPr>
          <a:lstStyle/>
          <a:p>
            <a:r>
              <a:rPr lang="es-MX" sz="1400" b="1" dirty="0">
                <a:solidFill>
                  <a:srgbClr val="3CB250"/>
                </a:solidFill>
              </a:rPr>
              <a:t>1. </a:t>
            </a:r>
            <a:r>
              <a:rPr lang="es-MX" sz="1400" dirty="0">
                <a:solidFill>
                  <a:srgbClr val="333333"/>
                </a:solidFill>
              </a:rPr>
              <a:t>Con base a lo entendido en el tema, investiguen cuáles son los tipos de microcréditos existentes en el mercado.</a:t>
            </a:r>
          </a:p>
          <a:p>
            <a:endParaRPr lang="es-MX" sz="1400" dirty="0">
              <a:solidFill>
                <a:srgbClr val="333333"/>
              </a:solidFill>
            </a:endParaRPr>
          </a:p>
          <a:p>
            <a:r>
              <a:rPr lang="es-MX" sz="1400" b="1" dirty="0">
                <a:solidFill>
                  <a:srgbClr val="3CB250"/>
                </a:solidFill>
              </a:rPr>
              <a:t>2. </a:t>
            </a:r>
            <a:r>
              <a:rPr lang="es-MX" sz="1400" dirty="0">
                <a:solidFill>
                  <a:srgbClr val="333333"/>
                </a:solidFill>
              </a:rPr>
              <a:t>Redacten qué es un crédito PyME y los tipos de crédito de este tipo.</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300" r="17300"/>
          <a:stretch/>
        </p:blipFill>
        <p:spPr>
          <a:xfrm>
            <a:off x="4572000" y="1091330"/>
            <a:ext cx="4572000" cy="4648200"/>
          </a:xfrm>
          <a:prstGeom prst="rect">
            <a:avLst/>
          </a:prstGeom>
        </p:spPr>
      </p:pic>
    </p:spTree>
    <p:extLst>
      <p:ext uri="{BB962C8B-B14F-4D97-AF65-F5344CB8AC3E}">
        <p14:creationId xmlns:p14="http://schemas.microsoft.com/office/powerpoint/2010/main" val="3145302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066800"/>
            <a:ext cx="3679861" cy="5029200"/>
          </a:xfrm>
          <a:prstGeom prst="rect">
            <a:avLst/>
          </a:prstGeom>
        </p:spPr>
        <p:txBody>
          <a:bodyPr/>
          <a:lstStyle/>
          <a:p>
            <a:pPr algn="l"/>
            <a:r>
              <a:rPr lang="es-MX" sz="1400" spc="-50" dirty="0">
                <a:solidFill>
                  <a:srgbClr val="333333"/>
                </a:solidFill>
              </a:rPr>
              <a:t>Si los créditos dejaran de existir, bajarían </a:t>
            </a:r>
            <a:r>
              <a:rPr lang="es-MX" sz="1400" dirty="0">
                <a:solidFill>
                  <a:srgbClr val="333333"/>
                </a:solidFill>
              </a:rPr>
              <a:t>las ventas, el consumo, la producción de bienes y servicios, y habría una disminución en las fuentes de trabajo, en la recaudación de impuestos y en el gasto público. La economía en el país se estancaría y disminuiría considera-blemente el PIB en el país.</a:t>
            </a:r>
            <a:br>
              <a:rPr lang="es-MX" sz="1400" dirty="0">
                <a:solidFill>
                  <a:srgbClr val="333333"/>
                </a:solidFill>
              </a:rPr>
            </a:br>
            <a:br>
              <a:rPr lang="es-MX" sz="1400" dirty="0">
                <a:solidFill>
                  <a:srgbClr val="333333"/>
                </a:solidFill>
              </a:rPr>
            </a:br>
            <a:r>
              <a:rPr lang="es-MX" sz="1400" dirty="0">
                <a:solidFill>
                  <a:srgbClr val="333333"/>
                </a:solidFill>
              </a:rPr>
              <a:t>Los créditos son el motor generador de </a:t>
            </a:r>
            <a:r>
              <a:rPr lang="es-MX" sz="1400" spc="-40" dirty="0">
                <a:solidFill>
                  <a:srgbClr val="333333"/>
                </a:solidFill>
              </a:rPr>
              <a:t>la economía; si no tuviéramos un sistema </a:t>
            </a:r>
            <a:r>
              <a:rPr lang="es-MX" sz="1400" dirty="0">
                <a:solidFill>
                  <a:srgbClr val="333333"/>
                </a:solidFill>
              </a:rPr>
              <a:t>financiero estable, el país dejaría de </a:t>
            </a:r>
            <a:r>
              <a:rPr lang="es-MX" sz="1400" spc="-40" dirty="0">
                <a:solidFill>
                  <a:srgbClr val="333333"/>
                </a:solidFill>
              </a:rPr>
              <a:t>desarrollarse. Con el crédito, las personas, </a:t>
            </a:r>
            <a:r>
              <a:rPr lang="es-MX" sz="1400" spc="-30" dirty="0">
                <a:solidFill>
                  <a:srgbClr val="333333"/>
                </a:solidFill>
              </a:rPr>
              <a:t>las empresas y los Estados tienen acceso </a:t>
            </a:r>
            <a:r>
              <a:rPr lang="es-MX" sz="1400" spc="-60" dirty="0">
                <a:solidFill>
                  <a:srgbClr val="333333"/>
                </a:solidFill>
              </a:rPr>
              <a:t>a recursos que les sería más difícil obtener. </a:t>
            </a:r>
            <a:r>
              <a:rPr lang="es-MX" sz="1400" dirty="0">
                <a:solidFill>
                  <a:srgbClr val="333333"/>
                </a:solidFill>
              </a:rPr>
              <a:t>Por otro lado, el nivel de créditos debe mantenerse en niveles aceptables, de </a:t>
            </a:r>
            <a:r>
              <a:rPr lang="es-MX" sz="1400" spc="-30" dirty="0">
                <a:solidFill>
                  <a:srgbClr val="333333"/>
                </a:solidFill>
              </a:rPr>
              <a:t>tal suerte que no se afecte la estabilidad </a:t>
            </a:r>
            <a:r>
              <a:rPr lang="es-MX" sz="1400" spc="-60" dirty="0">
                <a:solidFill>
                  <a:srgbClr val="333333"/>
                </a:solidFill>
              </a:rPr>
              <a:t>económica de las personas, las empresas, </a:t>
            </a:r>
            <a:r>
              <a:rPr lang="es-MX" sz="1400" dirty="0">
                <a:solidFill>
                  <a:srgbClr val="333333"/>
                </a:solidFill>
              </a:rPr>
              <a:t>las organizaciones del país.</a:t>
            </a:r>
            <a:br>
              <a:rPr lang="es-MX" sz="1400" dirty="0">
                <a:solidFill>
                  <a:srgbClr val="333333"/>
                </a:solidFill>
              </a:rPr>
            </a:br>
            <a:endParaRPr lang="es-MX" sz="1400" dirty="0">
              <a:solidFill>
                <a:srgbClr val="333333"/>
              </a:solidFill>
            </a:endParaRPr>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94248"/>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67" r="31359"/>
          <a:stretch/>
        </p:blipFill>
        <p:spPr>
          <a:xfrm>
            <a:off x="0" y="1066800"/>
            <a:ext cx="4572000" cy="4648200"/>
          </a:xfrm>
          <a:prstGeom prst="rect">
            <a:avLst/>
          </a:prstGeom>
        </p:spPr>
      </p:pic>
      <p:pic>
        <p:nvPicPr>
          <p:cNvPr id="9" name="Imagen 8">
            <a:extLst>
              <a:ext uri="{FF2B5EF4-FFF2-40B4-BE49-F238E27FC236}">
                <a16:creationId xmlns:a16="http://schemas.microsoft.com/office/drawing/2014/main" id="{B7DE2C42-27D1-3C44-8A36-AEF20D273661}"/>
              </a:ext>
            </a:extLst>
          </p:cNvPr>
          <p:cNvPicPr>
            <a:picLocks noChangeAspect="1"/>
          </p:cNvPicPr>
          <p:nvPr/>
        </p:nvPicPr>
        <p:blipFill>
          <a:blip r:embed="rId4">
            <a:extLst>
              <a:ext uri="{28A0092B-C50C-407E-A947-70E740481C1C}">
                <a14:useLocalDpi xmlns:a14="http://schemas.microsoft.com/office/drawing/2010/main" val="0"/>
              </a:ext>
            </a:extLst>
          </a:blip>
          <a:srcRect l="14860" r="14860"/>
          <a:stretch/>
        </p:blipFill>
        <p:spPr>
          <a:xfrm>
            <a:off x="0" y="1061720"/>
            <a:ext cx="4572000" cy="4648200"/>
          </a:xfrm>
          <a:prstGeom prst="rect">
            <a:avLst/>
          </a:prstGeom>
        </p:spPr>
      </p:pic>
    </p:spTree>
    <p:extLst>
      <p:ext uri="{BB962C8B-B14F-4D97-AF65-F5344CB8AC3E}">
        <p14:creationId xmlns:p14="http://schemas.microsoft.com/office/powerpoint/2010/main" val="18301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497974" y="1600199"/>
            <a:ext cx="8112625" cy="1780309"/>
          </a:xfrm>
          <a:prstGeom prst="rect">
            <a:avLst/>
          </a:prstGeom>
        </p:spPr>
        <p:txBody>
          <a:bodyPr/>
          <a:lstStyle>
            <a:lvl1pPr>
              <a:defRPr>
                <a:latin typeface="+mj-lt"/>
                <a:ea typeface="+mj-ea"/>
                <a:cs typeface="+mj-cs"/>
              </a:defRPr>
            </a:lvl1pPr>
          </a:lstStyle>
          <a:p>
            <a:r>
              <a:rPr lang="es-MX" sz="1400" dirty="0">
                <a:solidFill>
                  <a:srgbClr val="333333"/>
                </a:solidFill>
              </a:rPr>
              <a:t>La función principal del sistema financiero consiste en conectar a todos aquellos oferentes y demandantes de dinero en una economía, a través de la intermediación financiera para de esta forma poderla activar. </a:t>
            </a:r>
          </a:p>
          <a:p>
            <a:endParaRPr lang="es-MX" sz="1400" dirty="0">
              <a:solidFill>
                <a:srgbClr val="333333"/>
              </a:solidFill>
            </a:endParaRPr>
          </a:p>
          <a:p>
            <a:r>
              <a:rPr lang="es-MX" sz="1400" dirty="0">
                <a:solidFill>
                  <a:srgbClr val="333333"/>
                </a:solidFill>
              </a:rPr>
              <a:t>El banco, para realizar captación y colocación de recursos, emplea los términos de Tasa de Interés Activa y Tasa de Interés Pasiva. La tasa activa es aquella tasa de interés que los bancos cobran por los préstamos que otorgue a los demandantes de dinero, y la pasiva </a:t>
            </a:r>
            <a:r>
              <a:rPr lang="es-MX" sz="1400" spc="-40" dirty="0">
                <a:solidFill>
                  <a:srgbClr val="333333"/>
                </a:solidFill>
              </a:rPr>
              <a:t>es aquella que los bancos pagan por captar recursos de los ahorradores u oferentes de dinero.</a:t>
            </a:r>
            <a:endParaRPr lang="es-MX" sz="1400" spc="-40" dirty="0"/>
          </a:p>
          <a:p>
            <a:endParaRPr lang="es-MX" sz="1400" dirty="0"/>
          </a:p>
          <a:p>
            <a:endParaRPr lang="es-MX" sz="1400" spc="-80" dirty="0">
              <a:solidFill>
                <a:srgbClr val="333333"/>
              </a:solidFill>
            </a:endParaRPr>
          </a:p>
          <a:p>
            <a:endParaRPr lang="es-MX" sz="1400" dirty="0"/>
          </a:p>
          <a:p>
            <a:endParaRPr lang="es-MX" sz="1400" dirty="0"/>
          </a:p>
          <a:p>
            <a:endParaRPr lang="es-MX" sz="1400" dirty="0"/>
          </a:p>
          <a:p>
            <a:endParaRPr lang="es-MX" sz="1400" dirty="0"/>
          </a:p>
          <a:p>
            <a:endParaRPr lang="es-MX" sz="1400" dirty="0"/>
          </a:p>
          <a:p>
            <a:endParaRPr lang="es-MX" sz="1400" dirty="0"/>
          </a:p>
          <a:p>
            <a:endParaRPr lang="es-MX" sz="1400" dirty="0"/>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El sistema bancario en México</a:t>
            </a:r>
          </a:p>
        </p:txBody>
      </p:sp>
      <p:pic>
        <p:nvPicPr>
          <p:cNvPr id="5" name="Imagen 4">
            <a:extLst>
              <a:ext uri="{FF2B5EF4-FFF2-40B4-BE49-F238E27FC236}">
                <a16:creationId xmlns:a16="http://schemas.microsoft.com/office/drawing/2014/main" id="{3440E6A8-1F92-2A47-B87B-1A87F5F11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3619500"/>
            <a:ext cx="6553200" cy="2628900"/>
          </a:xfrm>
          <a:prstGeom prst="rect">
            <a:avLst/>
          </a:prstGeom>
        </p:spPr>
      </p:pic>
    </p:spTree>
    <p:extLst>
      <p:ext uri="{BB962C8B-B14F-4D97-AF65-F5344CB8AC3E}">
        <p14:creationId xmlns:p14="http://schemas.microsoft.com/office/powerpoint/2010/main" val="16162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El sistema bancario en México</a:t>
            </a:r>
          </a:p>
        </p:txBody>
      </p:sp>
      <p:sp>
        <p:nvSpPr>
          <p:cNvPr id="5" name="Título 1">
            <a:extLst>
              <a:ext uri="{FF2B5EF4-FFF2-40B4-BE49-F238E27FC236}">
                <a16:creationId xmlns:a16="http://schemas.microsoft.com/office/drawing/2014/main" id="{68E5F7EE-F390-8E49-A184-68B2832A76E3}"/>
              </a:ext>
            </a:extLst>
          </p:cNvPr>
          <p:cNvSpPr txBox="1">
            <a:spLocks/>
          </p:cNvSpPr>
          <p:nvPr/>
        </p:nvSpPr>
        <p:spPr>
          <a:xfrm>
            <a:off x="497974" y="1600199"/>
            <a:ext cx="8112625" cy="914401"/>
          </a:xfrm>
          <a:prstGeom prst="rect">
            <a:avLst/>
          </a:prstGeom>
        </p:spPr>
        <p:txBody>
          <a:bodyPr/>
          <a:lstStyle>
            <a:lvl1pPr>
              <a:defRPr>
                <a:latin typeface="+mj-lt"/>
                <a:ea typeface="+mj-ea"/>
                <a:cs typeface="+mj-cs"/>
              </a:defRPr>
            </a:lvl1pPr>
          </a:lstStyle>
          <a:p>
            <a:r>
              <a:rPr lang="es-MX" sz="1400" dirty="0">
                <a:solidFill>
                  <a:srgbClr val="333333"/>
                </a:solidFill>
              </a:rPr>
              <a:t>El margen de intermediación podría verse como la utilidad o ganancia que obtiene un banco por realizar la actividad de conexión entre los demandantes y oferentes de dinero. Las tasas de interés activas que pagan los demandantes de dinero por los préstamos dependen en gran parte de:</a:t>
            </a:r>
            <a:endParaRPr lang="es-MX" sz="1400" dirty="0"/>
          </a:p>
        </p:txBody>
      </p:sp>
      <p:pic>
        <p:nvPicPr>
          <p:cNvPr id="15" name="Imagen 14">
            <a:extLst>
              <a:ext uri="{FF2B5EF4-FFF2-40B4-BE49-F238E27FC236}">
                <a16:creationId xmlns:a16="http://schemas.microsoft.com/office/drawing/2014/main" id="{A33497B7-1650-1241-ACAE-34EC94DD2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565400"/>
            <a:ext cx="6400800" cy="3987800"/>
          </a:xfrm>
          <a:prstGeom prst="rect">
            <a:avLst/>
          </a:prstGeom>
        </p:spPr>
      </p:pic>
    </p:spTree>
    <p:extLst>
      <p:ext uri="{BB962C8B-B14F-4D97-AF65-F5344CB8AC3E}">
        <p14:creationId xmlns:p14="http://schemas.microsoft.com/office/powerpoint/2010/main" val="85766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Opción de inversión sin riesgo</a:t>
            </a:r>
          </a:p>
        </p:txBody>
      </p:sp>
      <p:sp>
        <p:nvSpPr>
          <p:cNvPr id="5" name="Título 1">
            <a:extLst>
              <a:ext uri="{FF2B5EF4-FFF2-40B4-BE49-F238E27FC236}">
                <a16:creationId xmlns:a16="http://schemas.microsoft.com/office/drawing/2014/main" id="{44A88527-731F-4943-84E3-BC24D77EED82}"/>
              </a:ext>
            </a:extLst>
          </p:cNvPr>
          <p:cNvSpPr txBox="1">
            <a:spLocks/>
          </p:cNvSpPr>
          <p:nvPr/>
        </p:nvSpPr>
        <p:spPr>
          <a:xfrm>
            <a:off x="533400" y="1600200"/>
            <a:ext cx="8077200" cy="1371600"/>
          </a:xfrm>
          <a:prstGeom prst="rect">
            <a:avLst/>
          </a:prstGeom>
        </p:spPr>
        <p:txBody>
          <a:bodyPr/>
          <a:lstStyle>
            <a:lvl1pPr>
              <a:defRPr>
                <a:latin typeface="+mj-lt"/>
                <a:ea typeface="+mj-ea"/>
                <a:cs typeface="+mj-cs"/>
              </a:defRPr>
            </a:lvl1pPr>
          </a:lstStyle>
          <a:p>
            <a:r>
              <a:rPr lang="es-MX" sz="1400" dirty="0">
                <a:solidFill>
                  <a:srgbClr val="333333"/>
                </a:solidFill>
              </a:rPr>
              <a:t>Las tasas de interés pasivas que paga los bancos a los ahorradores por la captación de recursos de los oferentes de dinero depende en gran parte del costo porcentual promedio de captación (CPP), que es la tasa promedio de tasas pasivas pagadas en un periodo determinado por el sistema financiero</a:t>
            </a:r>
          </a:p>
          <a:p>
            <a:endParaRPr lang="es-MX" sz="1400" dirty="0">
              <a:solidFill>
                <a:srgbClr val="333333"/>
              </a:solidFill>
            </a:endParaRPr>
          </a:p>
          <a:p>
            <a:r>
              <a:rPr lang="es-MX" sz="1400" b="1" dirty="0">
                <a:solidFill>
                  <a:srgbClr val="333333"/>
                </a:solidFill>
              </a:rPr>
              <a:t>Los determinantes de la tasa de interés pasiva son las siguientes:</a:t>
            </a:r>
            <a:endParaRPr lang="es-MX" sz="1400" b="1" dirty="0"/>
          </a:p>
        </p:txBody>
      </p:sp>
      <p:pic>
        <p:nvPicPr>
          <p:cNvPr id="11" name="Imagen 10">
            <a:extLst>
              <a:ext uri="{FF2B5EF4-FFF2-40B4-BE49-F238E27FC236}">
                <a16:creationId xmlns:a16="http://schemas.microsoft.com/office/drawing/2014/main" id="{E92EAB44-5541-0F48-86A3-D5FCFDCCC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3093830"/>
            <a:ext cx="7061200" cy="3416300"/>
          </a:xfrm>
          <a:prstGeom prst="rect">
            <a:avLst/>
          </a:prstGeom>
        </p:spPr>
      </p:pic>
    </p:spTree>
    <p:extLst>
      <p:ext uri="{BB962C8B-B14F-4D97-AF65-F5344CB8AC3E}">
        <p14:creationId xmlns:p14="http://schemas.microsoft.com/office/powerpoint/2010/main" val="51043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Opción de inversión sin riesgo</a:t>
            </a:r>
          </a:p>
        </p:txBody>
      </p:sp>
      <p:sp>
        <p:nvSpPr>
          <p:cNvPr id="5" name="Título 1">
            <a:extLst>
              <a:ext uri="{FF2B5EF4-FFF2-40B4-BE49-F238E27FC236}">
                <a16:creationId xmlns:a16="http://schemas.microsoft.com/office/drawing/2014/main" id="{44A88527-731F-4943-84E3-BC24D77EED82}"/>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r>
              <a:rPr lang="es-MX" sz="1400" dirty="0">
                <a:solidFill>
                  <a:srgbClr val="333333"/>
                </a:solidFill>
              </a:rPr>
              <a:t>La diferencia entre las dos tasas refleja la eficiencia del sistema financiero, la capacidad de pago de los deudores y, en cierta forma, de la confianza en el comportamiento de la economía. Si la tasa activa crece mucho, la inversión cae, puesto que el financiamiento de la inversión es muy caro y no conviene invertir. Si la tasa de interés pasiva baja mucho, los ahorradores pierden interés y prefieren consumir a ahorrar.</a:t>
            </a:r>
            <a:endParaRPr lang="es-MX" sz="1400" dirty="0"/>
          </a:p>
        </p:txBody>
      </p:sp>
      <p:pic>
        <p:nvPicPr>
          <p:cNvPr id="3" name="Imagen 2">
            <a:extLst>
              <a:ext uri="{FF2B5EF4-FFF2-40B4-BE49-F238E27FC236}">
                <a16:creationId xmlns:a16="http://schemas.microsoft.com/office/drawing/2014/main" id="{68CD1760-E0B8-4143-949A-4FCD79BEF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3429000"/>
            <a:ext cx="8039100" cy="1130300"/>
          </a:xfrm>
          <a:prstGeom prst="rect">
            <a:avLst/>
          </a:prstGeom>
        </p:spPr>
      </p:pic>
    </p:spTree>
    <p:extLst>
      <p:ext uri="{BB962C8B-B14F-4D97-AF65-F5344CB8AC3E}">
        <p14:creationId xmlns:p14="http://schemas.microsoft.com/office/powerpoint/2010/main" val="3359681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Actividades del sistema bancario</a:t>
            </a:r>
          </a:p>
        </p:txBody>
      </p:sp>
      <p:sp>
        <p:nvSpPr>
          <p:cNvPr id="5" name="Título 1">
            <a:extLst>
              <a:ext uri="{FF2B5EF4-FFF2-40B4-BE49-F238E27FC236}">
                <a16:creationId xmlns:a16="http://schemas.microsoft.com/office/drawing/2014/main" id="{44A88527-731F-4943-84E3-BC24D77EED82}"/>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pPr algn="just"/>
            <a:r>
              <a:rPr lang="es-MX" sz="1400" dirty="0">
                <a:solidFill>
                  <a:srgbClr val="333333"/>
                </a:solidFill>
              </a:rPr>
              <a:t>Conforme al artículo 3° de la Ley de Instituciones de Crédito, el Sistema Bancario Mexicano está integrado principalmente por:</a:t>
            </a:r>
            <a:endParaRPr lang="es-MX" sz="1400" dirty="0"/>
          </a:p>
        </p:txBody>
      </p:sp>
      <p:pic>
        <p:nvPicPr>
          <p:cNvPr id="3" name="Imagen 2">
            <a:extLst>
              <a:ext uri="{FF2B5EF4-FFF2-40B4-BE49-F238E27FC236}">
                <a16:creationId xmlns:a16="http://schemas.microsoft.com/office/drawing/2014/main" id="{1004DB49-9350-6C4B-8D4D-9D1ED950F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050" y="2660375"/>
            <a:ext cx="4533900" cy="3035300"/>
          </a:xfrm>
          <a:prstGeom prst="rect">
            <a:avLst/>
          </a:prstGeom>
        </p:spPr>
      </p:pic>
    </p:spTree>
    <p:extLst>
      <p:ext uri="{BB962C8B-B14F-4D97-AF65-F5344CB8AC3E}">
        <p14:creationId xmlns:p14="http://schemas.microsoft.com/office/powerpoint/2010/main" val="3208931395"/>
      </p:ext>
    </p:extLst>
  </p:cSld>
  <p:clrMapOvr>
    <a:masterClrMapping/>
  </p:clrMapOvr>
</p:sld>
</file>

<file path=ppt/theme/theme1.xml><?xml version="1.0" encoding="utf-8"?>
<a:theme xmlns:a="http://schemas.openxmlformats.org/drawingml/2006/main" name="Introduc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9DB99C-D35C-49E1-B73E-AD3CB0C7428A}">
  <ds:schemaRefs>
    <ds:schemaRef ds:uri="http://schemas.microsoft.com/sharepoint/v3/contenttype/forms"/>
  </ds:schemaRefs>
</ds:datastoreItem>
</file>

<file path=customXml/itemProps2.xml><?xml version="1.0" encoding="utf-8"?>
<ds:datastoreItem xmlns:ds="http://schemas.openxmlformats.org/officeDocument/2006/customXml" ds:itemID="{28AE5EDB-E8AF-41FE-A65D-F078206BC2BF}">
  <ds:schemaRefs>
    <ds:schemaRef ds:uri="http://schemas.microsoft.com/office/2006/metadata/properties"/>
    <ds:schemaRef ds:uri="http://schemas.microsoft.com/office/2006/documentManagement/types"/>
    <ds:schemaRef ds:uri="http://purl.org/dc/dcmitype/"/>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FFDEEA9F-412F-4F5D-B51F-9E4C3421C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12333</TotalTime>
  <Words>1675</Words>
  <Application>Microsoft Macintosh PowerPoint</Application>
  <PresentationFormat>Presentación en pantalla (4:3)</PresentationFormat>
  <Paragraphs>113</Paragraphs>
  <Slides>33</Slides>
  <Notes>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33</vt:i4>
      </vt:variant>
    </vt:vector>
  </HeadingPairs>
  <TitlesOfParts>
    <vt:vector size="38" baseType="lpstr">
      <vt:lpstr>Calibri</vt:lpstr>
      <vt:lpstr>Arial</vt:lpstr>
      <vt:lpstr>Montserrat SemiBold</vt:lpstr>
      <vt:lpstr>Montserrat</vt:lpstr>
      <vt:lpstr>Introduccion</vt:lpstr>
      <vt:lpstr>Presentación de PowerPoint</vt:lpstr>
      <vt:lpstr>Presentación de PowerPoint</vt:lpstr>
      <vt:lpstr>Análisis financiero y esquemas de financiamiento</vt:lpstr>
      <vt:lpstr>Si los créditos dejaran de existir, bajarían las ventas, el consumo, la producción de bienes y servicios, y habría una disminución en las fuentes de trabajo, en la recaudación de impuestos y en el gasto público. La economía en el país se estancaría y disminuiría considera-blemente el PIB en el país.  Los créditos son el motor generador de la economía; si no tuviéramos un sistema financiero estable, el país dejaría de desarrollarse. Con el crédito, las personas, las empresas y los Estados tienen acceso a recursos que les sería más difícil obtener. Por otro lado, el nivel de créditos debe mantenerse en niveles aceptables, de tal suerte que no se afecte la estabilidad económica de las personas, las empresas, las organizaciones del país.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financiero y esquemas de financiamiento.</vt:lpstr>
      <vt:lpstr>A lo largo de los años, el sistema bancario mexicano se ha ido adaptando a las necesidades del entorno, generalmente influido por los avances tecnológicos en el ámbito global. Prueba de ello ha sido el incremento en el uso de otros métodos de pago sobre el efectivo como las tarjetas bancarias.  De aquí la importancia de conocer cómo funcionan, el impacto que puede tener su mal uso en nuestro patrimonio y, sobre todo, contar con el conocimiento clave para poder calcular aquellas comisiones y pagos que nos impactarán al realizar una compra. El generar una educación financiera en el ámbito de tarjetas permite no solo un beneficio para la economía personal, también permite el desarrollo de una economía nacional fuerte y robusta. </vt:lpstr>
      <vt:lpstr>Presentación de PowerPoint</vt:lpstr>
      <vt:lpstr>Presentación de PowerPoint</vt:lpstr>
      <vt:lpstr>Presentación de PowerPoint</vt:lpstr>
      <vt:lpstr>Presentación de PowerPoint</vt:lpstr>
      <vt:lpstr>Presentación de PowerPoint</vt:lpstr>
      <vt:lpstr>Análisis financiero y esquemas de financiamiento.</vt:lpstr>
      <vt:lpstr>Presentación de PowerPoint</vt:lpstr>
      <vt:lpstr> </vt:lpstr>
      <vt:lpstr> </vt:lpstr>
      <vt:lpstr> </vt:lpstr>
      <vt:lpstr>Presentación de PowerPoint</vt:lpstr>
      <vt:lpstr>Presentación de PowerPoint</vt:lpstr>
      <vt:lpstr>Análisis financiero y esquemas de financiamiento.</vt:lpstr>
      <vt:lpstr>Presentación de PowerPoint</vt:lpstr>
      <vt:lpstr> </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Karen Requenes</dc:creator>
  <cp:lastModifiedBy>IVAN ALEJANDRO ROCHA MARTINEZ</cp:lastModifiedBy>
  <cp:revision>169</cp:revision>
  <cp:lastPrinted>2022-02-23T20:52:41Z</cp:lastPrinted>
  <dcterms:created xsi:type="dcterms:W3CDTF">2021-06-10T22:47:14Z</dcterms:created>
  <dcterms:modified xsi:type="dcterms:W3CDTF">2022-04-27T21:47:34Z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