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1" r:id="rId1"/>
  </p:sldMasterIdLst>
  <p:notesMasterIdLst>
    <p:notesMasterId r:id="rId13"/>
  </p:notesMasterIdLst>
  <p:sldIdLst>
    <p:sldId id="262" r:id="rId2"/>
    <p:sldId id="291" r:id="rId3"/>
    <p:sldId id="257" r:id="rId4"/>
    <p:sldId id="466" r:id="rId5"/>
    <p:sldId id="506" r:id="rId6"/>
    <p:sldId id="507" r:id="rId7"/>
    <p:sldId id="514" r:id="rId8"/>
    <p:sldId id="515" r:id="rId9"/>
    <p:sldId id="482" r:id="rId10"/>
    <p:sldId id="492" r:id="rId11"/>
    <p:sldId id="480" r:id="rId12"/>
  </p:sldIdLst>
  <p:sldSz cx="9144000" cy="6858000" type="screen4x3"/>
  <p:notesSz cx="10058400" cy="7772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SemiBold" pitchFamily="2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orient="horz" pos="4080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M ITZEL ALVARADO AVILA" initials="MIAA" lastIdx="1" clrIdx="0">
    <p:extLst>
      <p:ext uri="{19B8F6BF-5375-455C-9EA6-DF929625EA0E}">
        <p15:presenceInfo xmlns:p15="http://schemas.microsoft.com/office/powerpoint/2012/main" userId="S::mar.alvarado@tecmilenio.mx::6e0509cb-3edf-4873-9be9-ff661d41e7a1" providerId="AD"/>
      </p:ext>
    </p:extLst>
  </p:cmAuthor>
  <p:cmAuthor id="2" name="LIZ MALENI URIBE MARTINEZ" initials="LMUM" lastIdx="12" clrIdx="1">
    <p:extLst>
      <p:ext uri="{19B8F6BF-5375-455C-9EA6-DF929625EA0E}">
        <p15:presenceInfo xmlns:p15="http://schemas.microsoft.com/office/powerpoint/2012/main" userId="S::liz.uribe@tecmilenio.mx::1144c7cc-d6b3-4721-8f27-3425b94f0d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745"/>
    <a:srgbClr val="2B2861"/>
    <a:srgbClr val="2AA645"/>
    <a:srgbClr val="FAD600"/>
    <a:srgbClr val="E53F1F"/>
    <a:srgbClr val="95C93E"/>
    <a:srgbClr val="2BA645"/>
    <a:srgbClr val="F10727"/>
    <a:srgbClr val="FEB42C"/>
    <a:srgbClr val="3A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 autoAdjust="0"/>
    <p:restoredTop sz="95579" autoAdjust="0"/>
  </p:normalViewPr>
  <p:slideViewPr>
    <p:cSldViewPr>
      <p:cViewPr>
        <p:scale>
          <a:sx n="80" d="100"/>
          <a:sy n="80" d="100"/>
        </p:scale>
        <p:origin x="1160" y="568"/>
      </p:cViewPr>
      <p:guideLst>
        <p:guide orient="horz" pos="816"/>
        <p:guide pos="336"/>
        <p:guide orient="horz" pos="4080"/>
        <p:guide pos="54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4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3DE1-5C4D-42A9-A4E7-0BA6305029E4}" type="datetimeFigureOut">
              <a:rPr lang="es-MX" smtClean="0"/>
              <a:t>02/06/22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971550"/>
            <a:ext cx="34956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FC1A-D0FD-4F0B-8004-A2D5F8C77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97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09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281363" y="971550"/>
            <a:ext cx="3495675" cy="2622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97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09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9166FFCF-E33F-4955-9E30-EEAF49645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till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187A46F-1375-5CBC-C9A1-78A1227A7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l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D24E14-2E61-AAA7-EB34-DD17CBE82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F7C96D3-B9E7-2D0B-2B2D-D2A70F93AA5C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Explicación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9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hombre, sostener, computadora&#10;&#10;Descripción generada automáticamente">
            <a:extLst>
              <a:ext uri="{FF2B5EF4-FFF2-40B4-BE49-F238E27FC236}">
                <a16:creationId xmlns:a16="http://schemas.microsoft.com/office/drawing/2014/main" id="{CEACE87A-EA7A-471E-AA7C-6AB39E962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/Bienestar-mindful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0D76F3-FC6F-EFC9-A958-081FDE5EA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79DAB1-2E43-E258-A16F-31A9D7790D7D}"/>
              </a:ext>
            </a:extLst>
          </p:cNvPr>
          <p:cNvSpPr/>
          <p:nvPr userDrawn="1"/>
        </p:nvSpPr>
        <p:spPr>
          <a:xfrm>
            <a:off x="2057400" y="0"/>
            <a:ext cx="914400" cy="533400"/>
          </a:xfrm>
          <a:prstGeom prst="rect">
            <a:avLst/>
          </a:prstGeom>
          <a:solidFill>
            <a:srgbClr val="091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96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AA420C-C088-8621-AC41-928766772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07B5F84-B56B-B23B-444E-B890BC074612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Introducción</a:t>
            </a:r>
            <a:endParaRPr lang="es-MX" sz="17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6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6F625C-0BDF-AAFC-0ABE-580141866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AF8BE61-9DA7-95E0-27E4-2CFB40EA31D0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160191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81943F-746D-1FC5-F1BF-A228C2707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CC0F1D5-F262-2D68-BABE-210E1B9FB9EE}"/>
              </a:ext>
            </a:extLst>
          </p:cNvPr>
          <p:cNvSpPr/>
          <p:nvPr userDrawn="1"/>
        </p:nvSpPr>
        <p:spPr>
          <a:xfrm>
            <a:off x="2057400" y="0"/>
            <a:ext cx="914400" cy="533400"/>
          </a:xfrm>
          <a:prstGeom prst="rect">
            <a:avLst/>
          </a:prstGeom>
          <a:solidFill>
            <a:srgbClr val="091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B9894-682E-81FB-4257-85D20DB957C0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  <p:sp>
        <p:nvSpPr>
          <p:cNvPr id="9" name="Marcador de posición de imagen 10">
            <a:extLst>
              <a:ext uri="{FF2B5EF4-FFF2-40B4-BE49-F238E27FC236}">
                <a16:creationId xmlns:a16="http://schemas.microsoft.com/office/drawing/2014/main" id="{0B623AB2-E138-273B-D192-D7976837D7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629000"/>
            <a:ext cx="4572000" cy="36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003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701388-D059-CE2C-CCD0-35809A291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D0A73EF-9B64-2006-2CAC-206ED95EC31A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  <p:sp>
        <p:nvSpPr>
          <p:cNvPr id="8" name="Marcador de posición de imagen 10">
            <a:extLst>
              <a:ext uri="{FF2B5EF4-FFF2-40B4-BE49-F238E27FC236}">
                <a16:creationId xmlns:a16="http://schemas.microsoft.com/office/drawing/2014/main" id="{E73AEA91-C4BB-4213-A7E8-EACACDDC5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629000"/>
            <a:ext cx="4572000" cy="36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658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FD4EF7-C3DC-C737-A276-12DA988A3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B1E9E11-6189-A37F-F8D0-0ACDFD51FD2F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Cierre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5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ias Bibliográfic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D3E8E0-CB23-B417-C552-C5AF0763E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397BDC-0E93-281E-8C91-9F73FF896DA4}"/>
              </a:ext>
            </a:extLst>
          </p:cNvPr>
          <p:cNvSpPr/>
          <p:nvPr userDrawn="1"/>
        </p:nvSpPr>
        <p:spPr>
          <a:xfrm>
            <a:off x="457200" y="0"/>
            <a:ext cx="2209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i="0" dirty="0">
                <a:latin typeface="Montserrat SemiBold" pitchFamily="2" charset="77"/>
              </a:rPr>
              <a:t>Bibliográfia</a:t>
            </a:r>
          </a:p>
        </p:txBody>
      </p:sp>
    </p:spTree>
    <p:extLst>
      <p:ext uri="{BB962C8B-B14F-4D97-AF65-F5344CB8AC3E}">
        <p14:creationId xmlns:p14="http://schemas.microsoft.com/office/powerpoint/2010/main" val="151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579B6A4-7EC1-2355-14BA-FD5BAB8B69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2" r:id="rId2"/>
    <p:sldLayoutId id="2147483711" r:id="rId3"/>
    <p:sldLayoutId id="2147483706" r:id="rId4"/>
    <p:sldLayoutId id="2147483667" r:id="rId5"/>
    <p:sldLayoutId id="2147483714" r:id="rId6"/>
    <p:sldLayoutId id="2147483715" r:id="rId7"/>
    <p:sldLayoutId id="2147483709" r:id="rId8"/>
    <p:sldLayoutId id="2147483670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youtu.be/1iPwm62dbxU" TargetMode="External"/><Relationship Id="rId4" Type="http://schemas.openxmlformats.org/officeDocument/2006/relationships/hyperlink" Target="https://youtu.be/qSfjmeM65A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62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53A70D7-5486-32F3-F591-A5F9E704C7FA}"/>
              </a:ext>
            </a:extLst>
          </p:cNvPr>
          <p:cNvSpPr/>
          <p:nvPr/>
        </p:nvSpPr>
        <p:spPr>
          <a:xfrm>
            <a:off x="0" y="3429000"/>
            <a:ext cx="358739" cy="734552"/>
          </a:xfrm>
          <a:prstGeom prst="rect">
            <a:avLst/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7DDE08-0ECF-56BB-477F-769E0DA2E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6" b="41160"/>
          <a:stretch/>
        </p:blipFill>
        <p:spPr bwMode="auto">
          <a:xfrm>
            <a:off x="0" y="1066799"/>
            <a:ext cx="91440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7AA153-0B39-6757-E2E4-AEEBF3B27723}"/>
              </a:ext>
            </a:extLst>
          </p:cNvPr>
          <p:cNvSpPr txBox="1"/>
          <p:nvPr/>
        </p:nvSpPr>
        <p:spPr>
          <a:xfrm>
            <a:off x="1181099" y="4038600"/>
            <a:ext cx="67818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/>
              <a:t>Utilizar diversas herramientas y técnicas que nos permitan</a:t>
            </a:r>
            <a:r>
              <a:rPr lang="es-ES" sz="1300" dirty="0"/>
              <a:t> analizar e identificar la mejor opción para trabajar, empleando diferentes criterios y clasificaciones predeterminadas es una gran ventaja. Como vimos en este tema, es de suma importancia contar con la información adecuada para la toma de decisiones, que a su vez, nos permite tener certeza de que lo que estamos desarrollando estará realmente enfocado a la misión y visión de la organización que desarrolla el producto o servicio. Así mismo, esto nos permite elegir la alternativa más adecuada y tener éxito en nuestro diseño. Es por esto que utilizar herramientas y técnicas en la fase de determinación de concepto es óptimo. </a:t>
            </a:r>
            <a:endParaRPr lang="es-MX" sz="1300" dirty="0"/>
          </a:p>
        </p:txBody>
      </p:sp>
    </p:spTree>
    <p:extLst>
      <p:ext uri="{BB962C8B-B14F-4D97-AF65-F5344CB8AC3E}">
        <p14:creationId xmlns:p14="http://schemas.microsoft.com/office/powerpoint/2010/main" val="4120547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3F8F0B-633E-1C42-BE00-32ED647AC141}"/>
              </a:ext>
            </a:extLst>
          </p:cNvPr>
          <p:cNvSpPr txBox="1"/>
          <p:nvPr/>
        </p:nvSpPr>
        <p:spPr>
          <a:xfrm>
            <a:off x="723899" y="2971800"/>
            <a:ext cx="769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anose="00000500000000000000" pitchFamily="2" charset="0"/>
              </a:rPr>
              <a:t>Ulrich, K., y Eppinger, S. (2013). </a:t>
            </a:r>
            <a:r>
              <a:rPr lang="en-US" sz="1400" i="1" dirty="0">
                <a:latin typeface="Montserrat" panose="00000500000000000000" pitchFamily="2" charset="0"/>
              </a:rPr>
              <a:t>Product Design and Development </a:t>
            </a:r>
            <a:r>
              <a:rPr lang="en-US" sz="1400" dirty="0">
                <a:latin typeface="Montserrat" panose="00000500000000000000" pitchFamily="2" charset="0"/>
              </a:rPr>
              <a:t>(5th ed.). USA: McGraw-Hill.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213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E438694-6C11-4C89-8F60-FA043CDE020E}"/>
              </a:ext>
            </a:extLst>
          </p:cNvPr>
          <p:cNvSpPr/>
          <p:nvPr/>
        </p:nvSpPr>
        <p:spPr>
          <a:xfrm>
            <a:off x="1866900" y="1805780"/>
            <a:ext cx="54102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Gráfico 7" descr="Gesto de doble toque contorno">
            <a:extLst>
              <a:ext uri="{FF2B5EF4-FFF2-40B4-BE49-F238E27FC236}">
                <a16:creationId xmlns:a16="http://schemas.microsoft.com/office/drawing/2014/main" id="{8E631703-89F0-47E3-B8E2-2BC9654AB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600" y="4683451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DAF1B15-08C4-40DF-8DD5-F634B5207108}"/>
              </a:ext>
            </a:extLst>
          </p:cNvPr>
          <p:cNvSpPr txBox="1"/>
          <p:nvPr/>
        </p:nvSpPr>
        <p:spPr>
          <a:xfrm>
            <a:off x="2838450" y="3534885"/>
            <a:ext cx="34671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/>
              <a:t>Ejercicio mental con enfoque en la suavidad</a:t>
            </a:r>
            <a:br>
              <a:rPr lang="es-MX" sz="1400" b="1" dirty="0"/>
            </a:br>
            <a:br>
              <a:rPr lang="es-ES" sz="1400" dirty="0"/>
            </a:br>
            <a:r>
              <a:rPr lang="es-ES" sz="1400" dirty="0"/>
              <a:t>Realiza el siguiente ejercicio mental que te ayudará a mejorar tu concentración antes de empezar. </a:t>
            </a:r>
          </a:p>
          <a:p>
            <a:endParaRPr lang="es-ES" sz="1400" dirty="0">
              <a:hlinkClick r:id="rId4"/>
            </a:endParaRPr>
          </a:p>
          <a:p>
            <a:r>
              <a:rPr lang="es-MX" sz="1400" dirty="0">
                <a:hlinkClick r:id="rId5"/>
              </a:rPr>
              <a:t>https://youtu.be/1iPwm62dbxU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A890079-E720-A55A-AAE2-7DDE15D5CDE8}"/>
              </a:ext>
            </a:extLst>
          </p:cNvPr>
          <p:cNvSpPr/>
          <p:nvPr/>
        </p:nvSpPr>
        <p:spPr>
          <a:xfrm>
            <a:off x="457200" y="0"/>
            <a:ext cx="3429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effectLst/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Bienestar-mindfulness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6" name="9 Imagen" descr="LS_MINDFULNES.png">
            <a:extLst>
              <a:ext uri="{FF2B5EF4-FFF2-40B4-BE49-F238E27FC236}">
                <a16:creationId xmlns:a16="http://schemas.microsoft.com/office/drawing/2014/main" id="{6D89131A-E81D-52BD-B487-B7041785D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438" y="1770391"/>
            <a:ext cx="3738562" cy="18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ítulo 45">
            <a:extLst>
              <a:ext uri="{FF2B5EF4-FFF2-40B4-BE49-F238E27FC236}">
                <a16:creationId xmlns:a16="http://schemas.microsoft.com/office/drawing/2014/main" id="{CF27A87D-1762-4285-8A34-2CF90CA2DA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478" y="2057400"/>
            <a:ext cx="4114800" cy="1371600"/>
          </a:xfrm>
          <a:prstGeom prst="rect">
            <a:avLst/>
          </a:prstGeom>
        </p:spPr>
        <p:txBody>
          <a:bodyPr lIns="91440" tIns="45720" rIns="91440" bIns="45720" anchor="ctr">
            <a:normAutofit fontScale="90000"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Técnicas y Metodologías de la Innovación</a:t>
            </a:r>
            <a:endParaRPr lang="es-MX" sz="3150" dirty="0">
              <a:solidFill>
                <a:schemeClr val="bg1"/>
              </a:solidFill>
            </a:endParaRPr>
          </a:p>
        </p:txBody>
      </p:sp>
      <p:sp>
        <p:nvSpPr>
          <p:cNvPr id="5" name="Título 45">
            <a:extLst>
              <a:ext uri="{FF2B5EF4-FFF2-40B4-BE49-F238E27FC236}">
                <a16:creationId xmlns:a16="http://schemas.microsoft.com/office/drawing/2014/main" id="{5D7D9ECA-5C87-43F9-A692-C72EF8EEFFC0}"/>
              </a:ext>
            </a:extLst>
          </p:cNvPr>
          <p:cNvSpPr txBox="1">
            <a:spLocks/>
          </p:cNvSpPr>
          <p:nvPr/>
        </p:nvSpPr>
        <p:spPr>
          <a:xfrm>
            <a:off x="1182756" y="3787913"/>
            <a:ext cx="3008244" cy="30700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177" b="1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defTabSz="914400"/>
            <a:r>
              <a:rPr lang="es-MX" sz="1800" kern="0" dirty="0">
                <a:latin typeface="Montserrat SemiBold" panose="00000700000000000000" pitchFamily="2" charset="0"/>
              </a:rPr>
              <a:t>Semana 10</a:t>
            </a:r>
            <a:endParaRPr lang="es-MX" sz="1800" b="0" kern="0" dirty="0">
              <a:latin typeface="+mj-lt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D0E933A-3AD3-8668-48C7-427A8EDE2388}"/>
              </a:ext>
            </a:extLst>
          </p:cNvPr>
          <p:cNvSpPr/>
          <p:nvPr/>
        </p:nvSpPr>
        <p:spPr>
          <a:xfrm>
            <a:off x="734290" y="3810000"/>
            <a:ext cx="4017818" cy="685800"/>
          </a:xfrm>
          <a:custGeom>
            <a:avLst/>
            <a:gdLst/>
            <a:ahLst/>
            <a:cxnLst/>
            <a:rect l="l" t="t" r="r" b="b"/>
            <a:pathLst>
              <a:path w="3994785" h="591185">
                <a:moveTo>
                  <a:pt x="3698849" y="0"/>
                </a:moveTo>
                <a:lnTo>
                  <a:pt x="295376" y="0"/>
                </a:lnTo>
                <a:lnTo>
                  <a:pt x="247465" y="3865"/>
                </a:lnTo>
                <a:lnTo>
                  <a:pt x="202014" y="15058"/>
                </a:lnTo>
                <a:lnTo>
                  <a:pt x="159634" y="32969"/>
                </a:lnTo>
                <a:lnTo>
                  <a:pt x="120931" y="56990"/>
                </a:lnTo>
                <a:lnTo>
                  <a:pt x="86513" y="86513"/>
                </a:lnTo>
                <a:lnTo>
                  <a:pt x="56990" y="120931"/>
                </a:lnTo>
                <a:lnTo>
                  <a:pt x="32969" y="159634"/>
                </a:lnTo>
                <a:lnTo>
                  <a:pt x="15058" y="202014"/>
                </a:lnTo>
                <a:lnTo>
                  <a:pt x="3865" y="247465"/>
                </a:lnTo>
                <a:lnTo>
                  <a:pt x="0" y="295376"/>
                </a:lnTo>
                <a:lnTo>
                  <a:pt x="3865" y="343288"/>
                </a:lnTo>
                <a:lnTo>
                  <a:pt x="15058" y="388738"/>
                </a:lnTo>
                <a:lnTo>
                  <a:pt x="32969" y="431118"/>
                </a:lnTo>
                <a:lnTo>
                  <a:pt x="56990" y="469821"/>
                </a:lnTo>
                <a:lnTo>
                  <a:pt x="86513" y="504239"/>
                </a:lnTo>
                <a:lnTo>
                  <a:pt x="120931" y="533762"/>
                </a:lnTo>
                <a:lnTo>
                  <a:pt x="159634" y="557783"/>
                </a:lnTo>
                <a:lnTo>
                  <a:pt x="202014" y="575694"/>
                </a:lnTo>
                <a:lnTo>
                  <a:pt x="247465" y="586887"/>
                </a:lnTo>
                <a:lnTo>
                  <a:pt x="295376" y="590753"/>
                </a:lnTo>
                <a:lnTo>
                  <a:pt x="3698849" y="590753"/>
                </a:lnTo>
                <a:lnTo>
                  <a:pt x="3746764" y="586887"/>
                </a:lnTo>
                <a:lnTo>
                  <a:pt x="3792216" y="575694"/>
                </a:lnTo>
                <a:lnTo>
                  <a:pt x="3834597" y="557783"/>
                </a:lnTo>
                <a:lnTo>
                  <a:pt x="3873300" y="533762"/>
                </a:lnTo>
                <a:lnTo>
                  <a:pt x="3907716" y="504239"/>
                </a:lnTo>
                <a:lnTo>
                  <a:pt x="3937239" y="469821"/>
                </a:lnTo>
                <a:lnTo>
                  <a:pt x="3961259" y="431118"/>
                </a:lnTo>
                <a:lnTo>
                  <a:pt x="3979168" y="388738"/>
                </a:lnTo>
                <a:lnTo>
                  <a:pt x="3990360" y="343288"/>
                </a:lnTo>
                <a:lnTo>
                  <a:pt x="3994226" y="295376"/>
                </a:lnTo>
                <a:lnTo>
                  <a:pt x="3990360" y="247465"/>
                </a:lnTo>
                <a:lnTo>
                  <a:pt x="3979168" y="202014"/>
                </a:lnTo>
                <a:lnTo>
                  <a:pt x="3961259" y="159634"/>
                </a:lnTo>
                <a:lnTo>
                  <a:pt x="3937239" y="120931"/>
                </a:lnTo>
                <a:lnTo>
                  <a:pt x="3907716" y="86513"/>
                </a:lnTo>
                <a:lnTo>
                  <a:pt x="3873300" y="56990"/>
                </a:lnTo>
                <a:lnTo>
                  <a:pt x="3834597" y="32969"/>
                </a:lnTo>
                <a:lnTo>
                  <a:pt x="3792216" y="15058"/>
                </a:lnTo>
                <a:lnTo>
                  <a:pt x="3746764" y="3865"/>
                </a:lnTo>
                <a:lnTo>
                  <a:pt x="3698849" y="0"/>
                </a:lnTo>
                <a:close/>
              </a:path>
            </a:pathLst>
          </a:custGeom>
          <a:solidFill>
            <a:srgbClr val="2BA645"/>
          </a:solidFill>
        </p:spPr>
        <p:txBody>
          <a:bodyPr wrap="square" lIns="0" tIns="0" rIns="0" bIns="0" rtlCol="0"/>
          <a:lstStyle/>
          <a:p>
            <a:endParaRPr lang="es-MX" sz="1425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E72991-42B8-4379-B6EB-7804537C358E}"/>
              </a:ext>
            </a:extLst>
          </p:cNvPr>
          <p:cNvSpPr txBox="1"/>
          <p:nvPr/>
        </p:nvSpPr>
        <p:spPr>
          <a:xfrm>
            <a:off x="685800" y="3948499"/>
            <a:ext cx="4114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0"/>
              </a:rPr>
              <a:t>Determinación del concepto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182F80C-0111-2649-9C7A-AF9EEB690CAE}"/>
              </a:ext>
            </a:extLst>
          </p:cNvPr>
          <p:cNvSpPr txBox="1"/>
          <p:nvPr/>
        </p:nvSpPr>
        <p:spPr>
          <a:xfrm>
            <a:off x="4724398" y="2272977"/>
            <a:ext cx="396240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Actualmente, cuando un producto o servicio está en la fase de idea no le hemos dado más </a:t>
            </a:r>
            <a:r>
              <a:rPr lang="es-ES" sz="1300" spc="-50" dirty="0"/>
              <a:t>información o detalle, es solamente un bosquejo. </a:t>
            </a:r>
            <a:r>
              <a:rPr lang="es-ES" sz="1300" dirty="0"/>
              <a:t>Es decir, no hemos trabajado en asociarlo con nuestro cliente o usuario, así como el análisis del mercado a donde va dirigido. Es en este momento que es importante indagar hacia </a:t>
            </a:r>
            <a:r>
              <a:rPr lang="es-ES" sz="1300" spc="-60" dirty="0"/>
              <a:t>dónde lo queremos llevar en términos de alcance </a:t>
            </a:r>
            <a:r>
              <a:rPr lang="es-ES" sz="1300" dirty="0"/>
              <a:t>y funcionalidad  y se decide en este punto. En </a:t>
            </a:r>
            <a:r>
              <a:rPr lang="es-ES" sz="1300" spc="-50" dirty="0"/>
              <a:t>esta fase de la metodología del diseño es cuando </a:t>
            </a:r>
            <a:r>
              <a:rPr lang="es-ES" sz="1300" dirty="0"/>
              <a:t>se cumple la premisa de “el concepto es la materialización de las ideas de un producto o servicio”.</a:t>
            </a:r>
            <a:endParaRPr lang="es-MX" sz="13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3E5DA5E-66B0-FBAE-6211-15653814BEBD}"/>
              </a:ext>
            </a:extLst>
          </p:cNvPr>
          <p:cNvSpPr/>
          <p:nvPr/>
        </p:nvSpPr>
        <p:spPr>
          <a:xfrm>
            <a:off x="4213261" y="1295400"/>
            <a:ext cx="358739" cy="734552"/>
          </a:xfrm>
          <a:prstGeom prst="rect">
            <a:avLst/>
          </a:prstGeom>
          <a:solidFill>
            <a:srgbClr val="2CA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7FCAAA-5994-60EF-B4D7-450991227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r="19786"/>
          <a:stretch/>
        </p:blipFill>
        <p:spPr>
          <a:xfrm>
            <a:off x="0" y="1295400"/>
            <a:ext cx="42132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5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1E9D28-04C1-3570-17A6-17BBE24EF9F8}"/>
              </a:ext>
            </a:extLst>
          </p:cNvPr>
          <p:cNvSpPr txBox="1"/>
          <p:nvPr/>
        </p:nvSpPr>
        <p:spPr>
          <a:xfrm>
            <a:off x="647299" y="2375595"/>
            <a:ext cx="311766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spc="-60" dirty="0"/>
              <a:t> El análisis o descomposición funcional </a:t>
            </a:r>
            <a:r>
              <a:rPr lang="es-ES" sz="1300" dirty="0"/>
              <a:t>del producto o servicio (</a:t>
            </a:r>
            <a:r>
              <a:rPr lang="es-ES" sz="1300" dirty="0" err="1"/>
              <a:t>PoS</a:t>
            </a:r>
            <a:r>
              <a:rPr lang="es-ES" sz="1300" dirty="0"/>
              <a:t>) es </a:t>
            </a:r>
            <a:r>
              <a:rPr lang="es-ES" sz="1300" spc="-30" dirty="0"/>
              <a:t>una técnica que describe las funciones </a:t>
            </a:r>
            <a:r>
              <a:rPr lang="es-ES" sz="1300" spc="-50" dirty="0"/>
              <a:t>del producto y la relación que estas mantienen mediante una estructura </a:t>
            </a:r>
            <a:r>
              <a:rPr lang="es-ES" sz="1300" dirty="0"/>
              <a:t>jerárquica. </a:t>
            </a:r>
          </a:p>
          <a:p>
            <a:endParaRPr lang="es-ES" sz="1300" dirty="0"/>
          </a:p>
          <a:p>
            <a:r>
              <a:rPr lang="es-ES" sz="1300" spc="-50" dirty="0"/>
              <a:t>El objetivo del análisis funcional es </a:t>
            </a:r>
            <a:r>
              <a:rPr lang="es-ES" sz="1300" spc="-70" dirty="0"/>
              <a:t>representar la jerarquía de los procesos </a:t>
            </a:r>
            <a:r>
              <a:rPr lang="es-ES" sz="1300" dirty="0"/>
              <a:t>del sistema en diferentes niveles de abstracción.</a:t>
            </a:r>
          </a:p>
          <a:p>
            <a:endParaRPr lang="es-ES" sz="1300" dirty="0"/>
          </a:p>
          <a:p>
            <a:r>
              <a:rPr lang="es-MX" sz="1300" dirty="0"/>
              <a:t>Se debe considerar que la funcio-nalidad del </a:t>
            </a:r>
            <a:r>
              <a:rPr lang="es-MX" sz="1300" spc="-50" dirty="0"/>
              <a:t>producto/servicio debe </a:t>
            </a:r>
            <a:r>
              <a:rPr lang="es-MX" sz="1300" spc="-60" dirty="0"/>
              <a:t>quedar completamente representada.</a:t>
            </a:r>
            <a:endParaRPr lang="es-MX" sz="13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B485A2-7330-C866-0344-C6D2195A40FD}"/>
              </a:ext>
            </a:extLst>
          </p:cNvPr>
          <p:cNvSpPr txBox="1"/>
          <p:nvPr/>
        </p:nvSpPr>
        <p:spPr>
          <a:xfrm>
            <a:off x="510251" y="58463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900" dirty="0">
                <a:solidFill>
                  <a:schemeClr val="bg1"/>
                </a:solidFill>
                <a:latin typeface="Montserrat" panose="00000500000000000000" pitchFamily="2" charset="0"/>
              </a:rPr>
              <a:t>Brainstorming</a:t>
            </a:r>
          </a:p>
          <a:p>
            <a:endParaRPr lang="es-MX" sz="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A65E1E-5EA2-165A-01A0-473B53D8999B}"/>
              </a:ext>
            </a:extLst>
          </p:cNvPr>
          <p:cNvSpPr txBox="1"/>
          <p:nvPr/>
        </p:nvSpPr>
        <p:spPr>
          <a:xfrm>
            <a:off x="533400" y="1301532"/>
            <a:ext cx="815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29A745"/>
                </a:solidFill>
                <a:latin typeface="Montserrat" panose="00000500000000000000" pitchFamily="2" charset="0"/>
              </a:rPr>
              <a:t>Análisis funcional</a:t>
            </a:r>
            <a:endParaRPr lang="es-MX" sz="1600" dirty="0">
              <a:solidFill>
                <a:srgbClr val="29A745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A62A681C-CE4B-C1ED-144D-B2BEBC652592}"/>
              </a:ext>
            </a:extLst>
          </p:cNvPr>
          <p:cNvSpPr/>
          <p:nvPr/>
        </p:nvSpPr>
        <p:spPr>
          <a:xfrm>
            <a:off x="4005944" y="3429000"/>
            <a:ext cx="1785255" cy="963759"/>
          </a:xfrm>
          <a:prstGeom prst="roundRect">
            <a:avLst/>
          </a:prstGeom>
          <a:solidFill>
            <a:srgbClr val="29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/>
              <a:t>Descomposición funcional</a:t>
            </a:r>
            <a:endParaRPr lang="es-ES_tradnl" sz="1300" dirty="0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D187912E-CC68-AEDE-814B-6F70528C688D}"/>
              </a:ext>
            </a:extLst>
          </p:cNvPr>
          <p:cNvSpPr/>
          <p:nvPr/>
        </p:nvSpPr>
        <p:spPr>
          <a:xfrm>
            <a:off x="6273151" y="1873131"/>
            <a:ext cx="2437598" cy="9637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9A7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s-ES" sz="1300" dirty="0"/>
              <a:t>Descomposición </a:t>
            </a:r>
            <a:r>
              <a:rPr lang="es-ES" sz="1300" dirty="0">
                <a:solidFill>
                  <a:schemeClr val="tx1"/>
                </a:solidFill>
              </a:rPr>
              <a:t>Describir la función principal del producto </a:t>
            </a:r>
          </a:p>
          <a:p>
            <a:r>
              <a:rPr lang="es-ES" sz="1300" dirty="0">
                <a:solidFill>
                  <a:schemeClr val="tx1"/>
                </a:solidFill>
              </a:rPr>
              <a:t>o servicio.</a:t>
            </a:r>
          </a:p>
          <a:p>
            <a:endParaRPr lang="es-ES_tradnl" sz="1300" dirty="0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FE62C16-E881-95AB-BF32-CE629630AE7D}"/>
              </a:ext>
            </a:extLst>
          </p:cNvPr>
          <p:cNvSpPr/>
          <p:nvPr/>
        </p:nvSpPr>
        <p:spPr>
          <a:xfrm>
            <a:off x="6273151" y="2944285"/>
            <a:ext cx="2437598" cy="9637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9A7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/>
            <a:r>
              <a:rPr lang="es-ES" sz="1300" dirty="0">
                <a:solidFill>
                  <a:schemeClr val="tx1"/>
                </a:solidFill>
              </a:rPr>
              <a:t>Identificar subfunciones primarias.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9995890F-BA65-0FBB-836A-9E70511095DE}"/>
              </a:ext>
            </a:extLst>
          </p:cNvPr>
          <p:cNvSpPr/>
          <p:nvPr/>
        </p:nvSpPr>
        <p:spPr>
          <a:xfrm>
            <a:off x="6273151" y="4015439"/>
            <a:ext cx="2437598" cy="9637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9A7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/>
            <a:r>
              <a:rPr lang="es-ES" sz="1300" dirty="0">
                <a:solidFill>
                  <a:schemeClr val="tx1"/>
                </a:solidFill>
              </a:rPr>
              <a:t>Identificar funciones auxiliares.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768FB333-562E-550D-A681-757953697861}"/>
              </a:ext>
            </a:extLst>
          </p:cNvPr>
          <p:cNvSpPr/>
          <p:nvPr/>
        </p:nvSpPr>
        <p:spPr>
          <a:xfrm>
            <a:off x="6273151" y="5086593"/>
            <a:ext cx="2437598" cy="9637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9A7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lvl="0"/>
            <a:r>
              <a:rPr lang="es-ES" sz="1300" dirty="0">
                <a:solidFill>
                  <a:schemeClr val="tx1"/>
                </a:solidFill>
              </a:rPr>
              <a:t>Identificar funciones secundarias, terciarias, etcétera.</a:t>
            </a:r>
          </a:p>
        </p:txBody>
      </p:sp>
      <p:cxnSp>
        <p:nvCxnSpPr>
          <p:cNvPr id="4" name="Conector angular 3">
            <a:extLst>
              <a:ext uri="{FF2B5EF4-FFF2-40B4-BE49-F238E27FC236}">
                <a16:creationId xmlns:a16="http://schemas.microsoft.com/office/drawing/2014/main" id="{E6E31599-2021-E7D7-02A1-B9096585FDE4}"/>
              </a:ext>
            </a:extLst>
          </p:cNvPr>
          <p:cNvCxnSpPr>
            <a:stCxn id="2" idx="3"/>
            <a:endCxn id="14" idx="1"/>
          </p:cNvCxnSpPr>
          <p:nvPr/>
        </p:nvCxnSpPr>
        <p:spPr>
          <a:xfrm>
            <a:off x="5791199" y="3910880"/>
            <a:ext cx="481952" cy="1657593"/>
          </a:xfrm>
          <a:prstGeom prst="bentConnector3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>
            <a:extLst>
              <a:ext uri="{FF2B5EF4-FFF2-40B4-BE49-F238E27FC236}">
                <a16:creationId xmlns:a16="http://schemas.microsoft.com/office/drawing/2014/main" id="{3ABE452B-528E-733F-EB00-BDAF4C8D2D13}"/>
              </a:ext>
            </a:extLst>
          </p:cNvPr>
          <p:cNvCxnSpPr>
            <a:stCxn id="2" idx="3"/>
            <a:endCxn id="11" idx="1"/>
          </p:cNvCxnSpPr>
          <p:nvPr/>
        </p:nvCxnSpPr>
        <p:spPr>
          <a:xfrm flipV="1">
            <a:off x="5791199" y="2355011"/>
            <a:ext cx="481952" cy="1555869"/>
          </a:xfrm>
          <a:prstGeom prst="bentConnector3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0486599-31D3-5BFE-C3EF-74F5C4C1370D}"/>
              </a:ext>
            </a:extLst>
          </p:cNvPr>
          <p:cNvCxnSpPr>
            <a:endCxn id="12" idx="1"/>
          </p:cNvCxnSpPr>
          <p:nvPr/>
        </p:nvCxnSpPr>
        <p:spPr>
          <a:xfrm>
            <a:off x="6032175" y="3426164"/>
            <a:ext cx="240976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3B07FBC-0010-93E5-79F5-037AD82FE5C4}"/>
              </a:ext>
            </a:extLst>
          </p:cNvPr>
          <p:cNvCxnSpPr/>
          <p:nvPr/>
        </p:nvCxnSpPr>
        <p:spPr>
          <a:xfrm>
            <a:off x="6032175" y="4495800"/>
            <a:ext cx="240976" cy="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6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91D4EBC-3A6D-9E5B-4F3D-77395FBE3548}"/>
              </a:ext>
            </a:extLst>
          </p:cNvPr>
          <p:cNvSpPr/>
          <p:nvPr/>
        </p:nvSpPr>
        <p:spPr>
          <a:xfrm>
            <a:off x="0" y="3581400"/>
            <a:ext cx="4572000" cy="602701"/>
          </a:xfrm>
          <a:prstGeom prst="rect">
            <a:avLst/>
          </a:prstGeom>
          <a:solidFill>
            <a:srgbClr val="29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endParaRPr lang="es-ES" sz="1300" dirty="0">
              <a:latin typeface="Montserrat" panose="00000500000000000000" pitchFamily="2" charset="0"/>
            </a:endParaRPr>
          </a:p>
          <a:p>
            <a:r>
              <a:rPr lang="es-ES" sz="1300" dirty="0">
                <a:latin typeface="Montserrat" panose="00000500000000000000" pitchFamily="2" charset="0"/>
              </a:rPr>
              <a:t>Los principios fundamentales de un análisis morfológico son los siguientes:</a:t>
            </a:r>
            <a:endParaRPr lang="es-MX" sz="1300" dirty="0">
              <a:latin typeface="Montserrat" panose="00000500000000000000" pitchFamily="2" charset="0"/>
            </a:endParaRPr>
          </a:p>
          <a:p>
            <a:pPr algn="ctr"/>
            <a:endParaRPr lang="es-ES_tradnl" sz="1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A65E1E-5EA2-165A-01A0-473B53D8999B}"/>
              </a:ext>
            </a:extLst>
          </p:cNvPr>
          <p:cNvSpPr txBox="1"/>
          <p:nvPr/>
        </p:nvSpPr>
        <p:spPr>
          <a:xfrm>
            <a:off x="1371600" y="1301532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29A745"/>
                </a:solidFill>
              </a:rPr>
              <a:t>Generación de conceptos: matriz morfológica</a:t>
            </a:r>
            <a:br>
              <a:rPr lang="es-ES" sz="1600" b="1" dirty="0">
                <a:solidFill>
                  <a:srgbClr val="29A745"/>
                </a:solidFill>
              </a:rPr>
            </a:br>
            <a:br>
              <a:rPr lang="es-ES" sz="2800" b="1" dirty="0">
                <a:solidFill>
                  <a:srgbClr val="29A745"/>
                </a:solidFill>
              </a:rPr>
            </a:br>
            <a:endParaRPr lang="es-MX" sz="1600" dirty="0">
              <a:solidFill>
                <a:srgbClr val="29A745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005F37-F9E3-7FD8-6FA8-2A1B61731B65}"/>
              </a:ext>
            </a:extLst>
          </p:cNvPr>
          <p:cNvSpPr txBox="1"/>
          <p:nvPr/>
        </p:nvSpPr>
        <p:spPr>
          <a:xfrm>
            <a:off x="539931" y="2140148"/>
            <a:ext cx="3803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spc="-50" dirty="0">
                <a:latin typeface="Montserrat" panose="00000500000000000000" pitchFamily="2" charset="0"/>
              </a:rPr>
              <a:t>El análisis morfológico es una técnica combinatoria </a:t>
            </a:r>
            <a:r>
              <a:rPr lang="es-ES" sz="1200" spc="-40" dirty="0">
                <a:latin typeface="Montserrat" panose="00000500000000000000" pitchFamily="2" charset="0"/>
              </a:rPr>
              <a:t>de ideación creativa consistente en descomponer </a:t>
            </a:r>
            <a:r>
              <a:rPr lang="es-ES" sz="1200" dirty="0">
                <a:latin typeface="Montserrat" panose="00000500000000000000" pitchFamily="2" charset="0"/>
              </a:rPr>
              <a:t>un concepto o problema en sus elementos esenciales o estructuras básicas para posterior-mente volver a formar combinaciones de implementación satisfactorias.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EA3A4-AF5B-3CE3-1703-50B1C532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905000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4D6C63-49BF-A0E7-4209-67A6864C78EA}"/>
              </a:ext>
            </a:extLst>
          </p:cNvPr>
          <p:cNvSpPr txBox="1"/>
          <p:nvPr/>
        </p:nvSpPr>
        <p:spPr>
          <a:xfrm>
            <a:off x="1143000" y="4328264"/>
            <a:ext cx="297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anose="00000500000000000000" pitchFamily="2" charset="0"/>
              </a:rPr>
              <a:t>Descompone un problema complejo en problemas más simples.</a:t>
            </a:r>
          </a:p>
          <a:p>
            <a:endParaRPr lang="es-ES" sz="1200" dirty="0">
              <a:latin typeface="Montserrat" panose="00000500000000000000" pitchFamily="2" charset="0"/>
            </a:endParaRPr>
          </a:p>
          <a:p>
            <a:r>
              <a:rPr lang="es-ES" sz="1200" dirty="0">
                <a:latin typeface="Montserrat" panose="00000500000000000000" pitchFamily="2" charset="0"/>
              </a:rPr>
              <a:t>Genera soluciones para cada problema simple.</a:t>
            </a:r>
            <a:br>
              <a:rPr lang="es-ES" sz="1200" dirty="0">
                <a:latin typeface="Montserrat" panose="00000500000000000000" pitchFamily="2" charset="0"/>
              </a:rPr>
            </a:br>
            <a:endParaRPr lang="es-ES" sz="1200" dirty="0">
              <a:latin typeface="Montserrat" panose="00000500000000000000" pitchFamily="2" charset="0"/>
            </a:endParaRPr>
          </a:p>
          <a:p>
            <a:r>
              <a:rPr lang="es-ES" sz="1200" dirty="0">
                <a:latin typeface="Montserrat" panose="00000500000000000000" pitchFamily="2" charset="0"/>
              </a:rPr>
              <a:t>Recompone soluciones para el problema complejo desde las soluciones para los problemas simples.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24EC39-39B5-15DF-0E17-AE5B22E33E32}"/>
              </a:ext>
            </a:extLst>
          </p:cNvPr>
          <p:cNvSpPr txBox="1"/>
          <p:nvPr/>
        </p:nvSpPr>
        <p:spPr>
          <a:xfrm>
            <a:off x="839449" y="4328264"/>
            <a:ext cx="304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solidFill>
                  <a:srgbClr val="29A745"/>
                </a:solidFill>
              </a:rPr>
              <a:t>1.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28E8CC-B2D6-DA8C-432D-53AA1283CC6E}"/>
              </a:ext>
            </a:extLst>
          </p:cNvPr>
          <p:cNvSpPr txBox="1"/>
          <p:nvPr/>
        </p:nvSpPr>
        <p:spPr>
          <a:xfrm>
            <a:off x="839448" y="5055287"/>
            <a:ext cx="3797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solidFill>
                  <a:srgbClr val="29A745"/>
                </a:solidFill>
              </a:rPr>
              <a:t>2.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ACC4F3-1C7C-E325-8020-44D00A485E67}"/>
              </a:ext>
            </a:extLst>
          </p:cNvPr>
          <p:cNvSpPr txBox="1"/>
          <p:nvPr/>
        </p:nvSpPr>
        <p:spPr>
          <a:xfrm>
            <a:off x="839448" y="5617418"/>
            <a:ext cx="3797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>
                <a:solidFill>
                  <a:srgbClr val="29A745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1172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1E9D28-04C1-3570-17A6-17BBE24EF9F8}"/>
              </a:ext>
            </a:extLst>
          </p:cNvPr>
          <p:cNvSpPr txBox="1"/>
          <p:nvPr/>
        </p:nvSpPr>
        <p:spPr>
          <a:xfrm>
            <a:off x="539930" y="1723600"/>
            <a:ext cx="815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444444"/>
                </a:solidFill>
                <a:latin typeface="Montserrat" panose="00000500000000000000" pitchFamily="2" charset="0"/>
              </a:rPr>
              <a:t>Finalmente se conciben más de una combinación de soluciones de implementación formadas por al menos una solución de implementación por cada subfunción.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B485A2-7330-C866-0344-C6D2195A40FD}"/>
              </a:ext>
            </a:extLst>
          </p:cNvPr>
          <p:cNvSpPr txBox="1"/>
          <p:nvPr/>
        </p:nvSpPr>
        <p:spPr>
          <a:xfrm>
            <a:off x="510251" y="58463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900" dirty="0">
                <a:solidFill>
                  <a:schemeClr val="bg1"/>
                </a:solidFill>
                <a:latin typeface="Montserrat" panose="00000500000000000000" pitchFamily="2" charset="0"/>
              </a:rPr>
              <a:t>Brainstorming</a:t>
            </a:r>
          </a:p>
          <a:p>
            <a:endParaRPr lang="es-MX" sz="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A65E1E-5EA2-165A-01A0-473B53D8999B}"/>
              </a:ext>
            </a:extLst>
          </p:cNvPr>
          <p:cNvSpPr txBox="1"/>
          <p:nvPr/>
        </p:nvSpPr>
        <p:spPr>
          <a:xfrm>
            <a:off x="533400" y="1301532"/>
            <a:ext cx="815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29A745"/>
                </a:solidFill>
              </a:rPr>
              <a:t>Generación de conceptos: matriz morfológica</a:t>
            </a:r>
            <a:br>
              <a:rPr lang="es-ES" sz="1600" b="1" dirty="0">
                <a:solidFill>
                  <a:srgbClr val="29A745"/>
                </a:solidFill>
              </a:rPr>
            </a:br>
            <a:br>
              <a:rPr lang="es-ES" sz="2800" b="1" dirty="0">
                <a:solidFill>
                  <a:srgbClr val="29A745"/>
                </a:solidFill>
              </a:rPr>
            </a:br>
            <a:endParaRPr lang="es-MX" sz="1600" dirty="0">
              <a:solidFill>
                <a:srgbClr val="29A745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E34A96B-89F8-EB7F-0131-BC18C8457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4356"/>
            <a:ext cx="62865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9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3A65E1E-5EA2-165A-01A0-473B53D8999B}"/>
              </a:ext>
            </a:extLst>
          </p:cNvPr>
          <p:cNvSpPr txBox="1"/>
          <p:nvPr/>
        </p:nvSpPr>
        <p:spPr>
          <a:xfrm>
            <a:off x="1371600" y="1301532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29A745"/>
                </a:solidFill>
              </a:rPr>
              <a:t>Selección del concepto: matriz de Pugh</a:t>
            </a:r>
            <a:endParaRPr lang="es-MX" dirty="0">
              <a:solidFill>
                <a:srgbClr val="29A745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005F37-F9E3-7FD8-6FA8-2A1B61731B65}"/>
              </a:ext>
            </a:extLst>
          </p:cNvPr>
          <p:cNvSpPr txBox="1"/>
          <p:nvPr/>
        </p:nvSpPr>
        <p:spPr>
          <a:xfrm>
            <a:off x="539931" y="2806377"/>
            <a:ext cx="387966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La matriz de selección de alternativas de Pugh permite evaluar cada alternativa obtenida de la matriz morfológica, contrastándola con diversos criterios de </a:t>
            </a:r>
            <a:r>
              <a:rPr lang="es-ES" sz="1300" spc="-40" dirty="0"/>
              <a:t>selección y su importancia o pesos asociados.</a:t>
            </a:r>
            <a:br>
              <a:rPr lang="es-ES" sz="1300" dirty="0"/>
            </a:br>
            <a:br>
              <a:rPr lang="es-ES" sz="1300" dirty="0"/>
            </a:br>
            <a:r>
              <a:rPr lang="es-ES" sz="1300" spc="-40" dirty="0"/>
              <a:t>Es una herramienta cuantitativa que permite </a:t>
            </a:r>
            <a:r>
              <a:rPr lang="es-ES" sz="1300" dirty="0"/>
              <a:t>comparar opciones entre sí mediante un arreglo multidimensional (una matriz de decisiones). Su aplicación más habitual es durante la fase de diseño de un producto, ya </a:t>
            </a:r>
            <a:r>
              <a:rPr lang="es-ES" sz="1300" spc="-40" dirty="0"/>
              <a:t>sea completamente nuevo o una actualización </a:t>
            </a:r>
            <a:r>
              <a:rPr lang="es-ES" sz="1300" dirty="0"/>
              <a:t>de uno existente.</a:t>
            </a:r>
            <a:endParaRPr lang="es-MX" sz="13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EA3A4-AF5B-3CE3-1703-50B1C5323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4572000" y="18288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1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EAFF366-E273-29FD-6E9C-DFF357075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r="16107"/>
          <a:stretch/>
        </p:blipFill>
        <p:spPr>
          <a:xfrm>
            <a:off x="4554254" y="1104900"/>
            <a:ext cx="4589745" cy="4648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A55503-C2EE-9B69-C964-445B32F21383}"/>
              </a:ext>
            </a:extLst>
          </p:cNvPr>
          <p:cNvSpPr txBox="1"/>
          <p:nvPr/>
        </p:nvSpPr>
        <p:spPr>
          <a:xfrm>
            <a:off x="647699" y="2336393"/>
            <a:ext cx="3314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cs typeface="Arial" panose="020B0604020202020204" pitchFamily="34" charset="0"/>
              </a:rPr>
              <a:t>Reflexiona sobre lo aprendido en el tema y responde lo siguiente.</a:t>
            </a:r>
            <a:endParaRPr lang="es-MX" sz="1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234B4A-1173-32C0-5864-78575DBFFB22}"/>
              </a:ext>
            </a:extLst>
          </p:cNvPr>
          <p:cNvSpPr txBox="1"/>
          <p:nvPr/>
        </p:nvSpPr>
        <p:spPr>
          <a:xfrm>
            <a:off x="905526" y="3003194"/>
            <a:ext cx="33147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Elabora un cuadro comparativo del análisis funcional y técnicas para </a:t>
            </a:r>
            <a:r>
              <a:rPr lang="es-ES" sz="1300" spc="-80" dirty="0"/>
              <a:t>establecer soluciones de implementación.</a:t>
            </a:r>
          </a:p>
          <a:p>
            <a:endParaRPr lang="es-ES" sz="1300" dirty="0"/>
          </a:p>
          <a:p>
            <a:r>
              <a:rPr lang="es-ES" sz="1300" dirty="0"/>
              <a:t>Analiza cómo la información del QFD y matriz morfológica es usada en la matriz de selección de conceptos.</a:t>
            </a:r>
            <a:br>
              <a:rPr lang="es-ES" sz="1300" dirty="0"/>
            </a:br>
            <a:endParaRPr lang="es-ES" sz="1300" dirty="0"/>
          </a:p>
        </p:txBody>
      </p:sp>
      <p:pic>
        <p:nvPicPr>
          <p:cNvPr id="11" name="Imagen 10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2A493E1-6723-B849-4A77-3AA0B6495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2" r="163" b="83395"/>
          <a:stretch/>
        </p:blipFill>
        <p:spPr>
          <a:xfrm>
            <a:off x="0" y="2162035"/>
            <a:ext cx="1012199" cy="442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6DCEF9-5428-35E2-35DF-F6D6402B6964}"/>
              </a:ext>
            </a:extLst>
          </p:cNvPr>
          <p:cNvSpPr txBox="1"/>
          <p:nvPr/>
        </p:nvSpPr>
        <p:spPr>
          <a:xfrm>
            <a:off x="774597" y="3003194"/>
            <a:ext cx="2618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•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DC1164-DC16-F00E-10DA-0653FE119502}"/>
              </a:ext>
            </a:extLst>
          </p:cNvPr>
          <p:cNvSpPr txBox="1"/>
          <p:nvPr/>
        </p:nvSpPr>
        <p:spPr>
          <a:xfrm>
            <a:off x="774597" y="3780434"/>
            <a:ext cx="2618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715811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rtificados Premium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7455</TotalTime>
  <Words>652</Words>
  <Application>Microsoft Macintosh PowerPoint</Application>
  <PresentationFormat>Presentación en pantalla (4:3)</PresentationFormat>
  <Paragraphs>48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Montserrat SemiBold</vt:lpstr>
      <vt:lpstr>Calibri</vt:lpstr>
      <vt:lpstr>Office Theme</vt:lpstr>
      <vt:lpstr>Presentación de PowerPoint</vt:lpstr>
      <vt:lpstr>Presentación de PowerPoint</vt:lpstr>
      <vt:lpstr>Técnicas y Metodologías de la Innovación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título-1</dc:title>
  <dc:creator>LIZ MALENI URIBE MARTINEZ</dc:creator>
  <cp:lastModifiedBy>IVAN ALEJANDRO ROCHA MARTINEZ</cp:lastModifiedBy>
  <cp:revision>143</cp:revision>
  <cp:lastPrinted>2022-06-02T17:53:29Z</cp:lastPrinted>
  <dcterms:created xsi:type="dcterms:W3CDTF">2021-06-10T22:47:14Z</dcterms:created>
  <dcterms:modified xsi:type="dcterms:W3CDTF">2022-06-02T21:13:43Z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2021-06-10T00:00:00Z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2021-06-10T00:00:00Z</vt:filetime>
  </property>
</Properties>
</file>