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1" r:id="rId1"/>
  </p:sldMasterIdLst>
  <p:notesMasterIdLst>
    <p:notesMasterId r:id="rId12"/>
  </p:notesMasterIdLst>
  <p:sldIdLst>
    <p:sldId id="262" r:id="rId2"/>
    <p:sldId id="291" r:id="rId3"/>
    <p:sldId id="257" r:id="rId4"/>
    <p:sldId id="466" r:id="rId5"/>
    <p:sldId id="506" r:id="rId6"/>
    <p:sldId id="507" r:id="rId7"/>
    <p:sldId id="514" r:id="rId8"/>
    <p:sldId id="482" r:id="rId9"/>
    <p:sldId id="492" r:id="rId10"/>
    <p:sldId id="480" r:id="rId11"/>
  </p:sldIdLst>
  <p:sldSz cx="9144000" cy="6858000" type="screen4x3"/>
  <p:notesSz cx="10058400" cy="7772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Jost" panose="020F0502020204030204" pitchFamily="34" charset="0"/>
      <p:regular r:id="rId17"/>
      <p:bold r:id="rId18"/>
      <p:italic r:id="rId19"/>
      <p:boldItalic r:id="rId20"/>
    </p:embeddedFont>
    <p:embeddedFont>
      <p:font typeface="Montserrat" pitchFamily="2" charset="77"/>
      <p:regular r:id="rId21"/>
      <p:bold r:id="rId22"/>
      <p:italic r:id="rId23"/>
      <p:boldItalic r:id="rId24"/>
    </p:embeddedFont>
    <p:embeddedFont>
      <p:font typeface="Montserrat SemiBold" pitchFamily="2" charset="77"/>
      <p:regular r:id="rId25"/>
      <p:bold r:id="rId26"/>
      <p:italic r:id="rId27"/>
      <p:boldItalic r:id="rId28"/>
    </p:embeddedFont>
    <p:embeddedFont>
      <p:font typeface="Poppins" pitchFamily="2" charset="77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336" userDrawn="1">
          <p15:clr>
            <a:srgbClr val="A4A3A4"/>
          </p15:clr>
        </p15:guide>
        <p15:guide id="3" orient="horz" pos="4080" userDrawn="1">
          <p15:clr>
            <a:srgbClr val="A4A3A4"/>
          </p15:clr>
        </p15:guide>
        <p15:guide id="4" pos="5472" userDrawn="1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M ITZEL ALVARADO AVILA" initials="MIAA" lastIdx="1" clrIdx="0">
    <p:extLst>
      <p:ext uri="{19B8F6BF-5375-455C-9EA6-DF929625EA0E}">
        <p15:presenceInfo xmlns:p15="http://schemas.microsoft.com/office/powerpoint/2012/main" userId="S::mar.alvarado@tecmilenio.mx::6e0509cb-3edf-4873-9be9-ff661d41e7a1" providerId="AD"/>
      </p:ext>
    </p:extLst>
  </p:cmAuthor>
  <p:cmAuthor id="2" name="LIZ MALENI URIBE MARTINEZ" initials="LMUM" lastIdx="12" clrIdx="1">
    <p:extLst>
      <p:ext uri="{19B8F6BF-5375-455C-9EA6-DF929625EA0E}">
        <p15:presenceInfo xmlns:p15="http://schemas.microsoft.com/office/powerpoint/2012/main" userId="S::liz.uribe@tecmilenio.mx::1144c7cc-d6b3-4721-8f27-3425b94f0d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7D7D"/>
    <a:srgbClr val="2B2861"/>
    <a:srgbClr val="29A745"/>
    <a:srgbClr val="727272"/>
    <a:srgbClr val="2AA645"/>
    <a:srgbClr val="FAD600"/>
    <a:srgbClr val="E53F1F"/>
    <a:srgbClr val="95C93E"/>
    <a:srgbClr val="2BA645"/>
    <a:srgbClr val="F10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7" autoAdjust="0"/>
    <p:restoredTop sz="95579" autoAdjust="0"/>
  </p:normalViewPr>
  <p:slideViewPr>
    <p:cSldViewPr>
      <p:cViewPr>
        <p:scale>
          <a:sx n="90" d="100"/>
          <a:sy n="90" d="100"/>
        </p:scale>
        <p:origin x="1824" y="360"/>
      </p:cViewPr>
      <p:guideLst>
        <p:guide orient="horz" pos="816"/>
        <p:guide pos="336"/>
        <p:guide orient="horz" pos="4080"/>
        <p:guide pos="54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194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23DE1-5C4D-42A9-A4E7-0BA6305029E4}" type="datetimeFigureOut">
              <a:rPr lang="es-MX" smtClean="0"/>
              <a:t>03/06/22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971550"/>
            <a:ext cx="34956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3FC1A-D0FD-4F0B-8004-A2D5F8C77F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0971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1pPr>
    <a:lvl2pPr marL="410291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2pPr>
    <a:lvl3pPr marL="820583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3pPr>
    <a:lvl4pPr marL="1230874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4pPr>
    <a:lvl5pPr marL="1641165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5pPr>
    <a:lvl6pPr marL="2051456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09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971550"/>
            <a:ext cx="3495675" cy="2622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97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609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9166FFCF-E33F-4955-9E30-EEAF496455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1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till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187A46F-1375-5CBC-C9A1-78A1227A7C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7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plic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D24E14-2E61-AAA7-EB34-DD17CBE82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F7C96D3-B9E7-2D0B-2B2D-D2A70F93AA5C}"/>
              </a:ext>
            </a:extLst>
          </p:cNvPr>
          <p:cNvSpPr/>
          <p:nvPr userDrawn="1"/>
        </p:nvSpPr>
        <p:spPr>
          <a:xfrm>
            <a:off x="457200" y="0"/>
            <a:ext cx="2057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800" dirty="0">
                <a:solidFill>
                  <a:schemeClr val="bg1"/>
                </a:solidFill>
                <a:latin typeface="Montserrat SemiBold" panose="00000700000000000000" pitchFamily="2" charset="0"/>
                <a:cs typeface="Times New Roman" panose="02020603050405020304" pitchFamily="18" charset="0"/>
              </a:rPr>
              <a:t>Explicación</a:t>
            </a:r>
            <a:endParaRPr lang="es-MX" sz="1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9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a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sostener, computadora&#10;&#10;Descripción generada automáticamente">
            <a:extLst>
              <a:ext uri="{FF2B5EF4-FFF2-40B4-BE49-F238E27FC236}">
                <a16:creationId xmlns:a16="http://schemas.microsoft.com/office/drawing/2014/main" id="{CEACE87A-EA7A-471E-AA7C-6AB39E962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68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2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/Bienestar-mindful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0D76F3-FC6F-EFC9-A958-081FDE5EA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179DAB1-2E43-E258-A16F-31A9D7790D7D}"/>
              </a:ext>
            </a:extLst>
          </p:cNvPr>
          <p:cNvSpPr/>
          <p:nvPr userDrawn="1"/>
        </p:nvSpPr>
        <p:spPr>
          <a:xfrm>
            <a:off x="2057400" y="0"/>
            <a:ext cx="914400" cy="533400"/>
          </a:xfrm>
          <a:prstGeom prst="rect">
            <a:avLst/>
          </a:prstGeom>
          <a:solidFill>
            <a:srgbClr val="091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496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AA420C-C088-8621-AC41-92876677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07B5F84-B56B-B23B-444E-B890BC074612}"/>
              </a:ext>
            </a:extLst>
          </p:cNvPr>
          <p:cNvSpPr/>
          <p:nvPr userDrawn="1"/>
        </p:nvSpPr>
        <p:spPr>
          <a:xfrm>
            <a:off x="457200" y="0"/>
            <a:ext cx="2057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800" dirty="0">
                <a:solidFill>
                  <a:schemeClr val="bg1"/>
                </a:solidFill>
                <a:latin typeface="Montserrat SemiBold" panose="00000700000000000000" pitchFamily="2" charset="0"/>
                <a:cs typeface="Times New Roman" panose="02020603050405020304" pitchFamily="18" charset="0"/>
              </a:rPr>
              <a:t>Introducción</a:t>
            </a:r>
            <a:endParaRPr lang="es-MX" sz="17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6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_Opc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6F625C-0BDF-AAFC-0ABE-580141866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AF8BE61-9DA7-95E0-27E4-2CFB40EA31D0}"/>
              </a:ext>
            </a:extLst>
          </p:cNvPr>
          <p:cNvSpPr/>
          <p:nvPr userDrawn="1"/>
        </p:nvSpPr>
        <p:spPr>
          <a:xfrm>
            <a:off x="457200" y="0"/>
            <a:ext cx="2133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</a:p>
        </p:txBody>
      </p:sp>
    </p:spTree>
    <p:extLst>
      <p:ext uri="{BB962C8B-B14F-4D97-AF65-F5344CB8AC3E}">
        <p14:creationId xmlns:p14="http://schemas.microsoft.com/office/powerpoint/2010/main" val="160191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_Opc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881943F-746D-1FC5-F1BF-A228C27071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CC0F1D5-F262-2D68-BABE-210E1B9FB9EE}"/>
              </a:ext>
            </a:extLst>
          </p:cNvPr>
          <p:cNvSpPr/>
          <p:nvPr userDrawn="1"/>
        </p:nvSpPr>
        <p:spPr>
          <a:xfrm>
            <a:off x="2057400" y="0"/>
            <a:ext cx="914400" cy="533400"/>
          </a:xfrm>
          <a:prstGeom prst="rect">
            <a:avLst/>
          </a:prstGeom>
          <a:solidFill>
            <a:srgbClr val="091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B9894-682E-81FB-4257-85D20DB957C0}"/>
              </a:ext>
            </a:extLst>
          </p:cNvPr>
          <p:cNvSpPr/>
          <p:nvPr userDrawn="1"/>
        </p:nvSpPr>
        <p:spPr>
          <a:xfrm>
            <a:off x="457200" y="0"/>
            <a:ext cx="2133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</a:p>
        </p:txBody>
      </p:sp>
      <p:sp>
        <p:nvSpPr>
          <p:cNvPr id="9" name="Marcador de posición de imagen 10">
            <a:extLst>
              <a:ext uri="{FF2B5EF4-FFF2-40B4-BE49-F238E27FC236}">
                <a16:creationId xmlns:a16="http://schemas.microsoft.com/office/drawing/2014/main" id="{0B623AB2-E138-273B-D192-D7976837D7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629000"/>
            <a:ext cx="4572000" cy="36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003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_Opc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701388-D059-CE2C-CCD0-35809A291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D0A73EF-9B64-2006-2CAC-206ED95EC31A}"/>
              </a:ext>
            </a:extLst>
          </p:cNvPr>
          <p:cNvSpPr/>
          <p:nvPr userDrawn="1"/>
        </p:nvSpPr>
        <p:spPr>
          <a:xfrm>
            <a:off x="457200" y="0"/>
            <a:ext cx="2133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</a:p>
        </p:txBody>
      </p:sp>
      <p:sp>
        <p:nvSpPr>
          <p:cNvPr id="8" name="Marcador de posición de imagen 10">
            <a:extLst>
              <a:ext uri="{FF2B5EF4-FFF2-40B4-BE49-F238E27FC236}">
                <a16:creationId xmlns:a16="http://schemas.microsoft.com/office/drawing/2014/main" id="{E73AEA91-C4BB-4213-A7E8-EACACDDC53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629000"/>
            <a:ext cx="4572000" cy="36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658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FD4EF7-C3DC-C737-A276-12DA988A38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B1E9E11-6189-A37F-F8D0-0ACDFD51FD2F}"/>
              </a:ext>
            </a:extLst>
          </p:cNvPr>
          <p:cNvSpPr/>
          <p:nvPr userDrawn="1"/>
        </p:nvSpPr>
        <p:spPr>
          <a:xfrm>
            <a:off x="457200" y="0"/>
            <a:ext cx="2057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bg1"/>
                </a:solidFill>
                <a:latin typeface="Montserrat SemiBold" panose="00000700000000000000" pitchFamily="2" charset="0"/>
                <a:cs typeface="Times New Roman" panose="02020603050405020304" pitchFamily="18" charset="0"/>
              </a:rPr>
              <a:t>Cierre</a:t>
            </a:r>
            <a:endParaRPr lang="es-MX" sz="1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5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ias Bibliográfica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D3E8E0-CB23-B417-C552-C5AF0763E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E397BDC-0E93-281E-8C91-9F73FF896DA4}"/>
              </a:ext>
            </a:extLst>
          </p:cNvPr>
          <p:cNvSpPr/>
          <p:nvPr userDrawn="1"/>
        </p:nvSpPr>
        <p:spPr>
          <a:xfrm>
            <a:off x="457200" y="0"/>
            <a:ext cx="2209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i="0" dirty="0">
                <a:latin typeface="Montserrat SemiBold" pitchFamily="2" charset="77"/>
              </a:rPr>
              <a:t>Bibliográfia</a:t>
            </a:r>
          </a:p>
        </p:txBody>
      </p:sp>
    </p:spTree>
    <p:extLst>
      <p:ext uri="{BB962C8B-B14F-4D97-AF65-F5344CB8AC3E}">
        <p14:creationId xmlns:p14="http://schemas.microsoft.com/office/powerpoint/2010/main" val="1512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579B6A4-7EC1-2355-14BA-FD5BAB8B69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1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2" r:id="rId2"/>
    <p:sldLayoutId id="2147483711" r:id="rId3"/>
    <p:sldLayoutId id="2147483706" r:id="rId4"/>
    <p:sldLayoutId id="2147483667" r:id="rId5"/>
    <p:sldLayoutId id="2147483714" r:id="rId6"/>
    <p:sldLayoutId id="2147483715" r:id="rId7"/>
    <p:sldLayoutId id="2147483709" r:id="rId8"/>
    <p:sldLayoutId id="2147483670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hyperlink" Target="https://youtu.be/_hSq87FzolY" TargetMode="External"/><Relationship Id="rId4" Type="http://schemas.openxmlformats.org/officeDocument/2006/relationships/hyperlink" Target="https://youtu.be/qSfjmeM65A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629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3F8F0B-633E-1C42-BE00-32ED647AC141}"/>
              </a:ext>
            </a:extLst>
          </p:cNvPr>
          <p:cNvSpPr txBox="1"/>
          <p:nvPr/>
        </p:nvSpPr>
        <p:spPr>
          <a:xfrm>
            <a:off x="723899" y="2438400"/>
            <a:ext cx="76962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Montserrat" panose="00000500000000000000" pitchFamily="2" charset="0"/>
              </a:rPr>
              <a:t>Instituto Mexicano de la Propiedad Intelectual. (2016). </a:t>
            </a:r>
            <a:r>
              <a:rPr lang="es-ES" sz="1400" i="1" dirty="0">
                <a:latin typeface="Montserrat" panose="00000500000000000000" pitchFamily="2" charset="0"/>
              </a:rPr>
              <a:t>Guía para invenciones: patentes, modelos de utilidad, diseños industriales y esquemas de trazados de circuitos integrados</a:t>
            </a:r>
            <a:r>
              <a:rPr lang="es-ES" sz="1400" dirty="0">
                <a:latin typeface="Montserrat" panose="00000500000000000000" pitchFamily="2" charset="0"/>
              </a:rPr>
              <a:t>. México: Ediciones IMPI.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Montserrat" panose="00000500000000000000" pitchFamily="2" charset="0"/>
              </a:rPr>
              <a:t>Instituto Mexicano de la Propiedad Intelectual. (2021). S</a:t>
            </a:r>
            <a:r>
              <a:rPr lang="es-ES" sz="1400" i="1" dirty="0">
                <a:latin typeface="Montserrat" panose="00000500000000000000" pitchFamily="2" charset="0"/>
              </a:rPr>
              <a:t>olicitud de registro de marca ante el IMPI. </a:t>
            </a:r>
            <a:r>
              <a:rPr lang="es-ES" sz="1400" dirty="0">
                <a:latin typeface="Montserrat" panose="00000500000000000000" pitchFamily="2" charset="0"/>
              </a:rPr>
              <a:t>Recuperado de https://</a:t>
            </a:r>
            <a:r>
              <a:rPr lang="es-ES" sz="1400" dirty="0" err="1">
                <a:latin typeface="Montserrat" panose="00000500000000000000" pitchFamily="2" charset="0"/>
              </a:rPr>
              <a:t>www.gob.mx</a:t>
            </a:r>
            <a:r>
              <a:rPr lang="es-ES" sz="1400" dirty="0">
                <a:latin typeface="Montserrat" panose="00000500000000000000" pitchFamily="2" charset="0"/>
              </a:rPr>
              <a:t>/tramites/ficha/solicitud-de-registro-de-marca-ante-el-</a:t>
            </a:r>
            <a:r>
              <a:rPr lang="es-ES" sz="1400" dirty="0" err="1">
                <a:latin typeface="Montserrat" panose="00000500000000000000" pitchFamily="2" charset="0"/>
              </a:rPr>
              <a:t>impi</a:t>
            </a:r>
            <a:r>
              <a:rPr lang="es-ES" sz="1400" dirty="0">
                <a:latin typeface="Montserrat" panose="00000500000000000000" pitchFamily="2" charset="0"/>
              </a:rPr>
              <a:t>/IMPI88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s-ES" sz="1400" b="1" dirty="0">
                <a:latin typeface="Montserrat" panose="00000500000000000000" pitchFamily="2" charset="0"/>
              </a:rPr>
            </a:br>
            <a:r>
              <a:rPr lang="es-ES" sz="1400" dirty="0">
                <a:latin typeface="Montserrat" panose="00000500000000000000" pitchFamily="2" charset="0"/>
              </a:rPr>
              <a:t>Instituto Mexicano de la Propiedad Industrial. (2021). </a:t>
            </a:r>
            <a:r>
              <a:rPr lang="es-ES" sz="1400" i="1" dirty="0">
                <a:latin typeface="Montserrat" panose="00000500000000000000" pitchFamily="2" charset="0"/>
              </a:rPr>
              <a:t>Formatos para presentar trámites en el IMPI. </a:t>
            </a:r>
            <a:r>
              <a:rPr lang="es-ES" sz="1400" dirty="0">
                <a:latin typeface="Montserrat" panose="00000500000000000000" pitchFamily="2" charset="0"/>
              </a:rPr>
              <a:t>Recuperado de https://</a:t>
            </a:r>
            <a:r>
              <a:rPr lang="es-ES" sz="1400" dirty="0" err="1">
                <a:latin typeface="Montserrat" panose="00000500000000000000" pitchFamily="2" charset="0"/>
              </a:rPr>
              <a:t>www.gob.mx</a:t>
            </a:r>
            <a:r>
              <a:rPr lang="es-ES" sz="1400" dirty="0">
                <a:latin typeface="Montserrat" panose="00000500000000000000" pitchFamily="2" charset="0"/>
              </a:rPr>
              <a:t>/</a:t>
            </a:r>
            <a:r>
              <a:rPr lang="es-ES" sz="1400" dirty="0" err="1">
                <a:latin typeface="Montserrat" panose="00000500000000000000" pitchFamily="2" charset="0"/>
              </a:rPr>
              <a:t>impi</a:t>
            </a:r>
            <a:r>
              <a:rPr lang="es-ES" sz="1400" dirty="0">
                <a:latin typeface="Montserrat" panose="00000500000000000000" pitchFamily="2" charset="0"/>
              </a:rPr>
              <a:t>/acciones-y-programas/servicios-que-ofrece-el-</a:t>
            </a:r>
            <a:r>
              <a:rPr lang="es-ES" sz="1400" dirty="0" err="1">
                <a:latin typeface="Montserrat" panose="00000500000000000000" pitchFamily="2" charset="0"/>
              </a:rPr>
              <a:t>impi</a:t>
            </a:r>
            <a:r>
              <a:rPr lang="es-ES" sz="1400" dirty="0">
                <a:latin typeface="Montserrat" panose="00000500000000000000" pitchFamily="2" charset="0"/>
              </a:rPr>
              <a:t>-formatos</a:t>
            </a:r>
            <a:endParaRPr lang="es-MX" sz="1400" dirty="0">
              <a:solidFill>
                <a:srgbClr val="444444"/>
              </a:solidFill>
              <a:latin typeface="Jost"/>
            </a:endParaRPr>
          </a:p>
        </p:txBody>
      </p:sp>
    </p:spTree>
    <p:extLst>
      <p:ext uri="{BB962C8B-B14F-4D97-AF65-F5344CB8AC3E}">
        <p14:creationId xmlns:p14="http://schemas.microsoft.com/office/powerpoint/2010/main" val="262132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E438694-6C11-4C89-8F60-FA043CDE020E}"/>
              </a:ext>
            </a:extLst>
          </p:cNvPr>
          <p:cNvSpPr/>
          <p:nvPr/>
        </p:nvSpPr>
        <p:spPr>
          <a:xfrm>
            <a:off x="1866900" y="1805780"/>
            <a:ext cx="54102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Gráfico 7" descr="Gesto de doble toque contorno">
            <a:extLst>
              <a:ext uri="{FF2B5EF4-FFF2-40B4-BE49-F238E27FC236}">
                <a16:creationId xmlns:a16="http://schemas.microsoft.com/office/drawing/2014/main" id="{8E631703-89F0-47E3-B8E2-2BC9654AB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2600" y="4683451"/>
            <a:ext cx="914400" cy="9144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DAF1B15-08C4-40DF-8DD5-F634B5207108}"/>
              </a:ext>
            </a:extLst>
          </p:cNvPr>
          <p:cNvSpPr txBox="1"/>
          <p:nvPr/>
        </p:nvSpPr>
        <p:spPr>
          <a:xfrm>
            <a:off x="2838450" y="3534885"/>
            <a:ext cx="34671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/>
              <a:t>Respira</a:t>
            </a:r>
            <a:br>
              <a:rPr lang="es-MX" sz="1400" b="1" dirty="0"/>
            </a:br>
            <a:br>
              <a:rPr lang="es-ES" sz="1400" dirty="0"/>
            </a:br>
            <a:r>
              <a:rPr lang="es-ES" sz="1400" dirty="0"/>
              <a:t>Realiza el siguiente ejercicio mental que te ayudará a mejorar tu concentración antes de empezar.</a:t>
            </a:r>
          </a:p>
          <a:p>
            <a:endParaRPr lang="es-ES" sz="1400" dirty="0">
              <a:hlinkClick r:id="rId4"/>
            </a:endParaRPr>
          </a:p>
          <a:p>
            <a:r>
              <a:rPr lang="es-MX" sz="1400" dirty="0">
                <a:hlinkClick r:id="rId5"/>
              </a:rPr>
              <a:t>https://youtu.be/_hSq87FzolY</a:t>
            </a:r>
            <a:endParaRPr lang="es-MX" sz="1400" dirty="0"/>
          </a:p>
          <a:p>
            <a:endParaRPr lang="es-MX" sz="14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A890079-E720-A55A-AAE2-7DDE15D5CDE8}"/>
              </a:ext>
            </a:extLst>
          </p:cNvPr>
          <p:cNvSpPr/>
          <p:nvPr/>
        </p:nvSpPr>
        <p:spPr>
          <a:xfrm>
            <a:off x="457200" y="0"/>
            <a:ext cx="3429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800" dirty="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Bienestar-mindfulness</a:t>
            </a:r>
            <a:endParaRPr lang="es-MX" sz="1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6" name="9 Imagen" descr="LS_MINDFULNES.png">
            <a:extLst>
              <a:ext uri="{FF2B5EF4-FFF2-40B4-BE49-F238E27FC236}">
                <a16:creationId xmlns:a16="http://schemas.microsoft.com/office/drawing/2014/main" id="{6D89131A-E81D-52BD-B487-B7041785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438" y="1770391"/>
            <a:ext cx="3738562" cy="18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0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ítulo 45">
            <a:extLst>
              <a:ext uri="{FF2B5EF4-FFF2-40B4-BE49-F238E27FC236}">
                <a16:creationId xmlns:a16="http://schemas.microsoft.com/office/drawing/2014/main" id="{CF27A87D-1762-4285-8A34-2CF90CA2DA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478" y="2057400"/>
            <a:ext cx="4114800" cy="1371600"/>
          </a:xfrm>
          <a:prstGeom prst="rect">
            <a:avLst/>
          </a:prstGeom>
        </p:spPr>
        <p:txBody>
          <a:bodyPr lIns="91440" tIns="45720" rIns="91440" bIns="45720" anchor="ctr">
            <a:normAutofit fontScale="90000"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</a:rPr>
              <a:t>Técnicas y Metodologías de la Innovación</a:t>
            </a:r>
            <a:endParaRPr lang="es-MX" sz="3150" dirty="0">
              <a:solidFill>
                <a:schemeClr val="bg1"/>
              </a:solidFill>
            </a:endParaRPr>
          </a:p>
        </p:txBody>
      </p:sp>
      <p:sp>
        <p:nvSpPr>
          <p:cNvPr id="5" name="Título 45">
            <a:extLst>
              <a:ext uri="{FF2B5EF4-FFF2-40B4-BE49-F238E27FC236}">
                <a16:creationId xmlns:a16="http://schemas.microsoft.com/office/drawing/2014/main" id="{5D7D9ECA-5C87-43F9-A692-C72EF8EEFFC0}"/>
              </a:ext>
            </a:extLst>
          </p:cNvPr>
          <p:cNvSpPr txBox="1">
            <a:spLocks/>
          </p:cNvSpPr>
          <p:nvPr/>
        </p:nvSpPr>
        <p:spPr>
          <a:xfrm>
            <a:off x="1182756" y="3787913"/>
            <a:ext cx="3008244" cy="3070088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177" b="1" i="0">
                <a:solidFill>
                  <a:schemeClr val="bg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defTabSz="914400"/>
            <a:r>
              <a:rPr lang="es-MX" sz="1800" kern="0" dirty="0">
                <a:latin typeface="Montserrat SemiBold" panose="00000700000000000000" pitchFamily="2" charset="0"/>
              </a:rPr>
              <a:t>Semana 12</a:t>
            </a:r>
            <a:endParaRPr lang="es-MX" sz="1800" b="0" kern="0" dirty="0">
              <a:latin typeface="+mj-l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D0E933A-3AD3-8668-48C7-427A8EDE2388}"/>
              </a:ext>
            </a:extLst>
          </p:cNvPr>
          <p:cNvSpPr/>
          <p:nvPr/>
        </p:nvSpPr>
        <p:spPr>
          <a:xfrm>
            <a:off x="734290" y="3810000"/>
            <a:ext cx="4017818" cy="685800"/>
          </a:xfrm>
          <a:custGeom>
            <a:avLst/>
            <a:gdLst/>
            <a:ahLst/>
            <a:cxnLst/>
            <a:rect l="l" t="t" r="r" b="b"/>
            <a:pathLst>
              <a:path w="3994785" h="591185">
                <a:moveTo>
                  <a:pt x="3698849" y="0"/>
                </a:moveTo>
                <a:lnTo>
                  <a:pt x="295376" y="0"/>
                </a:lnTo>
                <a:lnTo>
                  <a:pt x="247465" y="3865"/>
                </a:lnTo>
                <a:lnTo>
                  <a:pt x="202014" y="15058"/>
                </a:lnTo>
                <a:lnTo>
                  <a:pt x="159634" y="32969"/>
                </a:lnTo>
                <a:lnTo>
                  <a:pt x="120931" y="56990"/>
                </a:lnTo>
                <a:lnTo>
                  <a:pt x="86513" y="86513"/>
                </a:lnTo>
                <a:lnTo>
                  <a:pt x="56990" y="120931"/>
                </a:lnTo>
                <a:lnTo>
                  <a:pt x="32969" y="159634"/>
                </a:lnTo>
                <a:lnTo>
                  <a:pt x="15058" y="202014"/>
                </a:lnTo>
                <a:lnTo>
                  <a:pt x="3865" y="247465"/>
                </a:lnTo>
                <a:lnTo>
                  <a:pt x="0" y="295376"/>
                </a:lnTo>
                <a:lnTo>
                  <a:pt x="3865" y="343288"/>
                </a:lnTo>
                <a:lnTo>
                  <a:pt x="15058" y="388738"/>
                </a:lnTo>
                <a:lnTo>
                  <a:pt x="32969" y="431118"/>
                </a:lnTo>
                <a:lnTo>
                  <a:pt x="56990" y="469821"/>
                </a:lnTo>
                <a:lnTo>
                  <a:pt x="86513" y="504239"/>
                </a:lnTo>
                <a:lnTo>
                  <a:pt x="120931" y="533762"/>
                </a:lnTo>
                <a:lnTo>
                  <a:pt x="159634" y="557783"/>
                </a:lnTo>
                <a:lnTo>
                  <a:pt x="202014" y="575694"/>
                </a:lnTo>
                <a:lnTo>
                  <a:pt x="247465" y="586887"/>
                </a:lnTo>
                <a:lnTo>
                  <a:pt x="295376" y="590753"/>
                </a:lnTo>
                <a:lnTo>
                  <a:pt x="3698849" y="590753"/>
                </a:lnTo>
                <a:lnTo>
                  <a:pt x="3746764" y="586887"/>
                </a:lnTo>
                <a:lnTo>
                  <a:pt x="3792216" y="575694"/>
                </a:lnTo>
                <a:lnTo>
                  <a:pt x="3834597" y="557783"/>
                </a:lnTo>
                <a:lnTo>
                  <a:pt x="3873300" y="533762"/>
                </a:lnTo>
                <a:lnTo>
                  <a:pt x="3907716" y="504239"/>
                </a:lnTo>
                <a:lnTo>
                  <a:pt x="3937239" y="469821"/>
                </a:lnTo>
                <a:lnTo>
                  <a:pt x="3961259" y="431118"/>
                </a:lnTo>
                <a:lnTo>
                  <a:pt x="3979168" y="388738"/>
                </a:lnTo>
                <a:lnTo>
                  <a:pt x="3990360" y="343288"/>
                </a:lnTo>
                <a:lnTo>
                  <a:pt x="3994226" y="295376"/>
                </a:lnTo>
                <a:lnTo>
                  <a:pt x="3990360" y="247465"/>
                </a:lnTo>
                <a:lnTo>
                  <a:pt x="3979168" y="202014"/>
                </a:lnTo>
                <a:lnTo>
                  <a:pt x="3961259" y="159634"/>
                </a:lnTo>
                <a:lnTo>
                  <a:pt x="3937239" y="120931"/>
                </a:lnTo>
                <a:lnTo>
                  <a:pt x="3907716" y="86513"/>
                </a:lnTo>
                <a:lnTo>
                  <a:pt x="3873300" y="56990"/>
                </a:lnTo>
                <a:lnTo>
                  <a:pt x="3834597" y="32969"/>
                </a:lnTo>
                <a:lnTo>
                  <a:pt x="3792216" y="15058"/>
                </a:lnTo>
                <a:lnTo>
                  <a:pt x="3746764" y="3865"/>
                </a:lnTo>
                <a:lnTo>
                  <a:pt x="3698849" y="0"/>
                </a:lnTo>
                <a:close/>
              </a:path>
            </a:pathLst>
          </a:custGeom>
          <a:solidFill>
            <a:srgbClr val="2BA645"/>
          </a:solidFill>
        </p:spPr>
        <p:txBody>
          <a:bodyPr wrap="square" lIns="0" tIns="0" rIns="0" bIns="0" rtlCol="0"/>
          <a:lstStyle/>
          <a:p>
            <a:endParaRPr lang="es-MX" sz="1425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E72991-42B8-4379-B6EB-7804537C358E}"/>
              </a:ext>
            </a:extLst>
          </p:cNvPr>
          <p:cNvSpPr txBox="1"/>
          <p:nvPr/>
        </p:nvSpPr>
        <p:spPr>
          <a:xfrm>
            <a:off x="685800" y="3810000"/>
            <a:ext cx="4114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rPr>
              <a:t>Protección de la propiedad intelectual</a:t>
            </a:r>
            <a:endParaRPr lang="es-MX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7182F80C-0111-2649-9C7A-AF9EEB690CAE}"/>
              </a:ext>
            </a:extLst>
          </p:cNvPr>
          <p:cNvSpPr txBox="1"/>
          <p:nvPr/>
        </p:nvSpPr>
        <p:spPr>
          <a:xfrm>
            <a:off x="4696324" y="2280672"/>
            <a:ext cx="39624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  <a:latin typeface="Montserrat" panose="00000500000000000000" pitchFamily="2" charset="0"/>
              </a:rPr>
              <a:t>“Por patente se entiende el derecho exclusivo que concede el Estado para la protección de una invención. La patente da a su titular el derecho </a:t>
            </a:r>
            <a:r>
              <a:rPr lang="es-ES" sz="1200" spc="-30" dirty="0">
                <a:solidFill>
                  <a:srgbClr val="000000"/>
                </a:solidFill>
                <a:latin typeface="Montserrat" panose="00000500000000000000" pitchFamily="2" charset="0"/>
              </a:rPr>
              <a:t>exclusivo a impedir que terceras personas exploten </a:t>
            </a:r>
            <a:r>
              <a:rPr lang="es-ES" sz="1200" dirty="0">
                <a:solidFill>
                  <a:srgbClr val="000000"/>
                </a:solidFill>
                <a:latin typeface="Montserrat" panose="00000500000000000000" pitchFamily="2" charset="0"/>
              </a:rPr>
              <a:t>comercialmente la invención protegida durante </a:t>
            </a:r>
            <a:r>
              <a:rPr lang="es-ES" sz="1200" spc="-40" dirty="0">
                <a:solidFill>
                  <a:srgbClr val="000000"/>
                </a:solidFill>
                <a:latin typeface="Montserrat" panose="00000500000000000000" pitchFamily="2" charset="0"/>
              </a:rPr>
              <a:t>un periodo limitado de tiempo, a cambio de revelar </a:t>
            </a:r>
            <a:r>
              <a:rPr lang="es-ES" sz="1200" spc="-60" dirty="0">
                <a:solidFill>
                  <a:srgbClr val="000000"/>
                </a:solidFill>
                <a:latin typeface="Montserrat" panose="00000500000000000000" pitchFamily="2" charset="0"/>
              </a:rPr>
              <a:t>la invención al público. Por consiguiente, el propietario </a:t>
            </a:r>
            <a:r>
              <a:rPr lang="es-ES" sz="1200" dirty="0">
                <a:solidFill>
                  <a:srgbClr val="000000"/>
                </a:solidFill>
                <a:latin typeface="Montserrat" panose="00000500000000000000" pitchFamily="2" charset="0"/>
              </a:rPr>
              <a:t>de la patente (su titular) puede impedir que otros fabriquen, utilicen, ofrezcan a la venta, vendan o importen la invención patentada sin permiso, y pueden demandar a quien explote la invención patentada sin su permiso”.</a:t>
            </a:r>
          </a:p>
          <a:p>
            <a:endParaRPr lang="es-ES" sz="12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r>
              <a:rPr lang="es-ES" sz="1200" dirty="0">
                <a:solidFill>
                  <a:srgbClr val="000000"/>
                </a:solidFill>
                <a:latin typeface="Montserrat" panose="00000500000000000000" pitchFamily="2" charset="0"/>
              </a:rPr>
              <a:t>-INAPI</a:t>
            </a:r>
            <a:endParaRPr lang="es-MX" sz="1200" dirty="0">
              <a:latin typeface="Montserrat" panose="00000500000000000000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3E5DA5E-66B0-FBAE-6211-15653814BEBD}"/>
              </a:ext>
            </a:extLst>
          </p:cNvPr>
          <p:cNvSpPr/>
          <p:nvPr/>
        </p:nvSpPr>
        <p:spPr>
          <a:xfrm>
            <a:off x="4213261" y="1295400"/>
            <a:ext cx="358739" cy="734552"/>
          </a:xfrm>
          <a:prstGeom prst="rect">
            <a:avLst/>
          </a:prstGeom>
          <a:solidFill>
            <a:srgbClr val="2C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7FCAAA-5994-60EF-B4D7-450991227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6" r="19786"/>
          <a:stretch/>
        </p:blipFill>
        <p:spPr>
          <a:xfrm>
            <a:off x="0" y="1295400"/>
            <a:ext cx="421326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8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F02318A-BABD-872C-B66D-46A693E72C87}"/>
              </a:ext>
            </a:extLst>
          </p:cNvPr>
          <p:cNvSpPr/>
          <p:nvPr/>
        </p:nvSpPr>
        <p:spPr>
          <a:xfrm>
            <a:off x="0" y="1828800"/>
            <a:ext cx="4153301" cy="4648200"/>
          </a:xfrm>
          <a:prstGeom prst="rect">
            <a:avLst/>
          </a:prstGeom>
          <a:solidFill>
            <a:srgbClr val="2B2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1E9D28-04C1-3570-17A6-17BBE24EF9F8}"/>
              </a:ext>
            </a:extLst>
          </p:cNvPr>
          <p:cNvSpPr txBox="1"/>
          <p:nvPr/>
        </p:nvSpPr>
        <p:spPr>
          <a:xfrm>
            <a:off x="432512" y="3306514"/>
            <a:ext cx="34675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1"/>
                </a:solidFill>
              </a:rPr>
              <a:t>Una patente es un derecho exclusivo que se concede sobre un producto o un proceso que, por lo general, ofrece una nueva manera de hacer algo o una nueva solución técnica a un problema. El inventor puede conceder con esto el derecho de uso de su patente a un tercero, en caso de que así lo desee.</a:t>
            </a:r>
            <a:endParaRPr lang="es-MX" sz="130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A65E1E-5EA2-165A-01A0-473B53D8999B}"/>
              </a:ext>
            </a:extLst>
          </p:cNvPr>
          <p:cNvSpPr txBox="1"/>
          <p:nvPr/>
        </p:nvSpPr>
        <p:spPr>
          <a:xfrm>
            <a:off x="533400" y="1301532"/>
            <a:ext cx="815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29A745"/>
                </a:solidFill>
              </a:rPr>
              <a:t> Radiografía de una patente</a:t>
            </a:r>
            <a:endParaRPr lang="es-MX" sz="1600" dirty="0">
              <a:solidFill>
                <a:srgbClr val="29A745"/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D748397-11F4-7E7E-C2E0-AAAB67CE7BF6}"/>
              </a:ext>
            </a:extLst>
          </p:cNvPr>
          <p:cNvGrpSpPr/>
          <p:nvPr/>
        </p:nvGrpSpPr>
        <p:grpSpPr>
          <a:xfrm>
            <a:off x="4424487" y="1829722"/>
            <a:ext cx="4257830" cy="4581959"/>
            <a:chOff x="4424487" y="1829722"/>
            <a:chExt cx="4257830" cy="4581959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4B870BAC-F51F-C936-5BD8-5A1DAAD388C2}"/>
                </a:ext>
              </a:extLst>
            </p:cNvPr>
            <p:cNvSpPr/>
            <p:nvPr/>
          </p:nvSpPr>
          <p:spPr>
            <a:xfrm>
              <a:off x="5041114" y="2463018"/>
              <a:ext cx="3121252" cy="3121250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51800BAE-BB6D-D708-6DE9-1FFA5A8C232A}"/>
                </a:ext>
              </a:extLst>
            </p:cNvPr>
            <p:cNvSpPr/>
            <p:nvPr/>
          </p:nvSpPr>
          <p:spPr>
            <a:xfrm>
              <a:off x="4464829" y="1829722"/>
              <a:ext cx="1836998" cy="1836998"/>
            </a:xfrm>
            <a:prstGeom prst="ellipse">
              <a:avLst/>
            </a:prstGeom>
            <a:solidFill>
              <a:srgbClr val="29A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ES" sz="1100" dirty="0"/>
                <a:t>El Instituto </a:t>
              </a:r>
              <a:r>
                <a:rPr lang="es-ES" sz="1100" b="1" dirty="0"/>
                <a:t>Mexicano</a:t>
              </a:r>
              <a:r>
                <a:rPr lang="es-ES" sz="1100" dirty="0"/>
                <a:t> del la </a:t>
              </a:r>
              <a:r>
                <a:rPr lang="es-ES" sz="1100" spc="-60" dirty="0"/>
                <a:t>Propiedad Industrial </a:t>
              </a:r>
              <a:r>
                <a:rPr lang="es-ES" sz="1100" dirty="0"/>
                <a:t>es el encargado de otorgarlas</a:t>
              </a:r>
              <a:endParaRPr lang="es-ES_tradnl" sz="1100" dirty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8090C39E-A56E-65B8-770A-5083CA5A2A21}"/>
                </a:ext>
              </a:extLst>
            </p:cNvPr>
            <p:cNvSpPr/>
            <p:nvPr/>
          </p:nvSpPr>
          <p:spPr>
            <a:xfrm>
              <a:off x="6845319" y="1829722"/>
              <a:ext cx="1836998" cy="1836998"/>
            </a:xfrm>
            <a:prstGeom prst="ellipse">
              <a:avLst/>
            </a:prstGeom>
            <a:solidFill>
              <a:srgbClr val="29A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/>
              <a:r>
                <a:rPr lang="es-ES" sz="1100" dirty="0">
                  <a:latin typeface="Montserrat" panose="00000500000000000000" pitchFamily="2" charset="0"/>
                </a:rPr>
                <a:t>Derecho exclusivo al inventor</a:t>
              </a: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3CD6F114-44A4-5A5F-79FE-EB8971971706}"/>
                </a:ext>
              </a:extLst>
            </p:cNvPr>
            <p:cNvSpPr/>
            <p:nvPr/>
          </p:nvSpPr>
          <p:spPr>
            <a:xfrm>
              <a:off x="6845319" y="4574683"/>
              <a:ext cx="1836998" cy="1836998"/>
            </a:xfrm>
            <a:prstGeom prst="ellipse">
              <a:avLst/>
            </a:prstGeom>
            <a:solidFill>
              <a:srgbClr val="29A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s-ES" sz="1100" dirty="0">
                  <a:latin typeface="Montserrat" panose="00000500000000000000" pitchFamily="2" charset="0"/>
                </a:rPr>
                <a:t>Permite el comercio del producto o servicio patentado</a:t>
              </a: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83344010-1FD1-BC1D-3FE7-DCA19D3F3EB6}"/>
                </a:ext>
              </a:extLst>
            </p:cNvPr>
            <p:cNvSpPr/>
            <p:nvPr/>
          </p:nvSpPr>
          <p:spPr>
            <a:xfrm>
              <a:off x="4424487" y="4574683"/>
              <a:ext cx="1836998" cy="1836998"/>
            </a:xfrm>
            <a:prstGeom prst="ellipse">
              <a:avLst/>
            </a:prstGeom>
            <a:solidFill>
              <a:srgbClr val="29A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s-ES" sz="1100" dirty="0">
                  <a:latin typeface="Montserrat" panose="00000500000000000000" pitchFamily="2" charset="0"/>
                </a:rPr>
                <a:t>Tiene una duración (aproximadamente 20 años)</a:t>
              </a:r>
            </a:p>
          </p:txBody>
        </p:sp>
      </p:grpSp>
      <p:sp>
        <p:nvSpPr>
          <p:cNvPr id="19" name="Triángulo 18">
            <a:extLst>
              <a:ext uri="{FF2B5EF4-FFF2-40B4-BE49-F238E27FC236}">
                <a16:creationId xmlns:a16="http://schemas.microsoft.com/office/drawing/2014/main" id="{9C899F1E-A40A-015A-80E0-6D3862198726}"/>
              </a:ext>
            </a:extLst>
          </p:cNvPr>
          <p:cNvSpPr/>
          <p:nvPr/>
        </p:nvSpPr>
        <p:spPr>
          <a:xfrm rot="20373983">
            <a:off x="6774129" y="2373377"/>
            <a:ext cx="207968" cy="179283"/>
          </a:xfrm>
          <a:prstGeom prst="triangle">
            <a:avLst/>
          </a:prstGeom>
          <a:solidFill>
            <a:srgbClr val="7D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0" name="Triángulo 19">
            <a:extLst>
              <a:ext uri="{FF2B5EF4-FFF2-40B4-BE49-F238E27FC236}">
                <a16:creationId xmlns:a16="http://schemas.microsoft.com/office/drawing/2014/main" id="{2D924150-3178-5C43-6DC6-A8435CBCFBB5}"/>
              </a:ext>
            </a:extLst>
          </p:cNvPr>
          <p:cNvSpPr/>
          <p:nvPr/>
        </p:nvSpPr>
        <p:spPr>
          <a:xfrm rot="19322323">
            <a:off x="7944561" y="4449065"/>
            <a:ext cx="207968" cy="179283"/>
          </a:xfrm>
          <a:prstGeom prst="triangle">
            <a:avLst/>
          </a:prstGeom>
          <a:solidFill>
            <a:srgbClr val="7D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Triángulo 20">
            <a:extLst>
              <a:ext uri="{FF2B5EF4-FFF2-40B4-BE49-F238E27FC236}">
                <a16:creationId xmlns:a16="http://schemas.microsoft.com/office/drawing/2014/main" id="{232C14C7-0BC1-CA05-E19C-13F988EDBFD1}"/>
              </a:ext>
            </a:extLst>
          </p:cNvPr>
          <p:cNvSpPr/>
          <p:nvPr/>
        </p:nvSpPr>
        <p:spPr>
          <a:xfrm rot="16742645">
            <a:off x="6116512" y="5466826"/>
            <a:ext cx="207968" cy="179283"/>
          </a:xfrm>
          <a:prstGeom prst="triangle">
            <a:avLst/>
          </a:prstGeom>
          <a:solidFill>
            <a:srgbClr val="7D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2" name="Triángulo 21">
            <a:extLst>
              <a:ext uri="{FF2B5EF4-FFF2-40B4-BE49-F238E27FC236}">
                <a16:creationId xmlns:a16="http://schemas.microsoft.com/office/drawing/2014/main" id="{96E5930B-FB32-FD96-A912-4D57D716A975}"/>
              </a:ext>
            </a:extLst>
          </p:cNvPr>
          <p:cNvSpPr/>
          <p:nvPr/>
        </p:nvSpPr>
        <p:spPr>
          <a:xfrm rot="15352305">
            <a:off x="4964368" y="3528297"/>
            <a:ext cx="207968" cy="179283"/>
          </a:xfrm>
          <a:prstGeom prst="triangle">
            <a:avLst/>
          </a:prstGeom>
          <a:solidFill>
            <a:srgbClr val="7D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386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3A65E1E-5EA2-165A-01A0-473B53D8999B}"/>
              </a:ext>
            </a:extLst>
          </p:cNvPr>
          <p:cNvSpPr txBox="1"/>
          <p:nvPr/>
        </p:nvSpPr>
        <p:spPr>
          <a:xfrm>
            <a:off x="1371600" y="1301532"/>
            <a:ext cx="647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29A745"/>
                </a:solidFill>
                <a:latin typeface="Poppins"/>
              </a:rPr>
              <a:t> </a:t>
            </a:r>
            <a:r>
              <a:rPr lang="es-ES" sz="1600" b="1" dirty="0">
                <a:solidFill>
                  <a:srgbClr val="29A745"/>
                </a:solidFill>
                <a:latin typeface="Montserrat" panose="00000500000000000000" pitchFamily="2" charset="0"/>
              </a:rPr>
              <a:t>Radiografía de una patente</a:t>
            </a:r>
            <a:endParaRPr lang="es-MX" sz="1300" dirty="0">
              <a:solidFill>
                <a:srgbClr val="29A745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64D6C63-49BF-A0E7-4209-67A6864C78EA}"/>
              </a:ext>
            </a:extLst>
          </p:cNvPr>
          <p:cNvSpPr txBox="1"/>
          <p:nvPr/>
        </p:nvSpPr>
        <p:spPr>
          <a:xfrm>
            <a:off x="685800" y="1996255"/>
            <a:ext cx="37338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/>
              <a:t>Una invención patentable es toda creación humana (producto, procesos o usos) que </a:t>
            </a:r>
            <a:r>
              <a:rPr lang="es-ES" sz="1300" spc="-30" dirty="0"/>
              <a:t>permite transformar la materia o la energía </a:t>
            </a:r>
            <a:r>
              <a:rPr lang="es-ES" sz="1300" dirty="0"/>
              <a:t>existente en la naturaleza para el </a:t>
            </a:r>
            <a:r>
              <a:rPr lang="es-ES" sz="1300" dirty="0" err="1"/>
              <a:t>aprove-chamiento</a:t>
            </a:r>
            <a:r>
              <a:rPr lang="es-ES" sz="1300" dirty="0"/>
              <a:t> del hombre y satisfacer sus </a:t>
            </a:r>
            <a:r>
              <a:rPr lang="es-ES" sz="1300" spc="-80" dirty="0"/>
              <a:t>necesidades concretas. Los productos, procesos </a:t>
            </a:r>
            <a:r>
              <a:rPr lang="es-ES" sz="1300" spc="-50" dirty="0"/>
              <a:t>o usos que pueden ser considerados como </a:t>
            </a:r>
            <a:r>
              <a:rPr lang="es-ES" sz="1300" dirty="0"/>
              <a:t>invenciones patentables deben tener las siguientes características.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7E444DA5-508D-349A-8BC1-84A281C8B5F9}"/>
              </a:ext>
            </a:extLst>
          </p:cNvPr>
          <p:cNvGrpSpPr/>
          <p:nvPr/>
        </p:nvGrpSpPr>
        <p:grpSpPr>
          <a:xfrm>
            <a:off x="4724402" y="1847351"/>
            <a:ext cx="3733798" cy="2390688"/>
            <a:chOff x="576" y="163642"/>
            <a:chExt cx="2249165" cy="1349499"/>
          </a:xfrm>
          <a:solidFill>
            <a:srgbClr val="29A745"/>
          </a:solidFill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F2C960B-797D-9AEC-0A14-238ED2739B20}"/>
                </a:ext>
              </a:extLst>
            </p:cNvPr>
            <p:cNvSpPr/>
            <p:nvPr/>
          </p:nvSpPr>
          <p:spPr>
            <a:xfrm>
              <a:off x="576" y="163642"/>
              <a:ext cx="2249165" cy="1349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BB229116-30B0-E14A-EF60-9C1728CB04F1}"/>
                </a:ext>
              </a:extLst>
            </p:cNvPr>
            <p:cNvSpPr txBox="1"/>
            <p:nvPr/>
          </p:nvSpPr>
          <p:spPr>
            <a:xfrm>
              <a:off x="576" y="163642"/>
              <a:ext cx="2249165" cy="134949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000" tIns="30480" rIns="288000" bIns="30480" numCol="1" spcCol="1270" anchor="ctr" anchorCtr="0">
              <a:noAutofit/>
            </a:bodyPr>
            <a:lstStyle/>
            <a:p>
              <a:pPr marL="0" lvl="0" indent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300" b="1" i="0" kern="1200" dirty="0"/>
                <a:t>Novedad</a:t>
              </a:r>
            </a:p>
            <a:p>
              <a:pPr marL="0" lvl="0" indent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300" b="0" i="0" kern="1200" dirty="0"/>
                <a:t>Se considera nuevo todo aquello que no se encuentre en el estado de la técnica. El concepto </a:t>
              </a:r>
              <a:r>
                <a:rPr lang="es-ES" sz="1300" b="1" i="0" kern="1200" dirty="0"/>
                <a:t>estado de la técnica</a:t>
              </a:r>
              <a:r>
                <a:rPr lang="es-ES" sz="1300" b="0" i="0" kern="1200" dirty="0"/>
                <a:t> es el conjunto de conocimientos técnicos que se han hecho públicos mediante una descripción oral o escrita, por la explotación o por cualquier otro medio de difusión o información a nivel mundial.</a:t>
              </a:r>
              <a:endParaRPr lang="es-MX" sz="1300" kern="1200" dirty="0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A33B2951-E674-5FF9-4E72-B06E70998763}"/>
              </a:ext>
            </a:extLst>
          </p:cNvPr>
          <p:cNvGrpSpPr/>
          <p:nvPr/>
        </p:nvGrpSpPr>
        <p:grpSpPr>
          <a:xfrm>
            <a:off x="4724402" y="4295413"/>
            <a:ext cx="3733798" cy="1114787"/>
            <a:chOff x="2474658" y="163642"/>
            <a:chExt cx="2249165" cy="1129396"/>
          </a:xfrm>
          <a:solidFill>
            <a:srgbClr val="29A745"/>
          </a:solidFill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64D7D108-C37A-F5FF-285E-52165F905A08}"/>
                </a:ext>
              </a:extLst>
            </p:cNvPr>
            <p:cNvSpPr/>
            <p:nvPr/>
          </p:nvSpPr>
          <p:spPr>
            <a:xfrm>
              <a:off x="2474658" y="163642"/>
              <a:ext cx="2249165" cy="11293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8BBCD3E6-7E52-B0DA-0B39-CDE2B83C9376}"/>
                </a:ext>
              </a:extLst>
            </p:cNvPr>
            <p:cNvSpPr txBox="1"/>
            <p:nvPr/>
          </p:nvSpPr>
          <p:spPr>
            <a:xfrm>
              <a:off x="2474658" y="163642"/>
              <a:ext cx="2249165" cy="11293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000" tIns="30480" rIns="288000" bIns="30480" numCol="1" spcCol="1270" anchor="ctr" anchorCtr="0">
              <a:noAutofit/>
            </a:bodyPr>
            <a:lstStyle/>
            <a:p>
              <a:pPr marL="0" lvl="0" indent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300" b="1" i="0" kern="1200" dirty="0"/>
                <a:t>Actividad inventiva</a:t>
              </a:r>
            </a:p>
            <a:p>
              <a:pPr marL="0" lvl="0" indent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300" b="0" i="0" kern="1200" dirty="0"/>
                <a:t>Es el proceso creativo cuyos resultados no pueden ser deducidos del estado de la técnica en forma evidente por un técnico en la materia.</a:t>
              </a:r>
              <a:endParaRPr lang="es-MX" sz="13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051E15D-0367-B6CE-6BEF-92AE21C8FCD2}"/>
              </a:ext>
            </a:extLst>
          </p:cNvPr>
          <p:cNvGrpSpPr/>
          <p:nvPr/>
        </p:nvGrpSpPr>
        <p:grpSpPr>
          <a:xfrm>
            <a:off x="4724402" y="5478001"/>
            <a:ext cx="3733798" cy="1025525"/>
            <a:chOff x="2474658" y="163642"/>
            <a:chExt cx="2249165" cy="1038964"/>
          </a:xfrm>
          <a:solidFill>
            <a:srgbClr val="29A745"/>
          </a:solidFill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04D1ABBD-1737-8AA6-169A-84BB868F9564}"/>
                </a:ext>
              </a:extLst>
            </p:cNvPr>
            <p:cNvSpPr/>
            <p:nvPr/>
          </p:nvSpPr>
          <p:spPr>
            <a:xfrm>
              <a:off x="2474658" y="163642"/>
              <a:ext cx="2249165" cy="10389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97A77F13-FE2B-976A-2857-CC497AD4A0DD}"/>
                </a:ext>
              </a:extLst>
            </p:cNvPr>
            <p:cNvSpPr txBox="1"/>
            <p:nvPr/>
          </p:nvSpPr>
          <p:spPr>
            <a:xfrm>
              <a:off x="2474658" y="163642"/>
              <a:ext cx="2249165" cy="103896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000" tIns="30480" rIns="288000" bIns="30480" numCol="1" spcCol="1270" anchor="ctr" anchorCtr="0">
              <a:noAutofit/>
            </a:bodyPr>
            <a:lstStyle/>
            <a:p>
              <a:pPr lvl="0"/>
              <a:r>
                <a:rPr lang="es-MX" sz="1300" b="1" dirty="0"/>
                <a:t>Aplicación industrial</a:t>
              </a:r>
            </a:p>
            <a:p>
              <a:pPr lvl="0"/>
              <a:r>
                <a:rPr lang="es-ES" sz="1300" dirty="0"/>
                <a:t>Es la posibilidad de ser producido o utilizado en cualquier rama de la actividad económica.</a:t>
              </a:r>
              <a:endParaRPr lang="es-MX" sz="1300" dirty="0"/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470AF34D-BEE9-FA2A-A973-C85532D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7543" y="4295413"/>
            <a:ext cx="1590313" cy="15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01E9D28-04C1-3570-17A6-17BBE24EF9F8}"/>
              </a:ext>
            </a:extLst>
          </p:cNvPr>
          <p:cNvSpPr txBox="1"/>
          <p:nvPr/>
        </p:nvSpPr>
        <p:spPr>
          <a:xfrm>
            <a:off x="533401" y="1684975"/>
            <a:ext cx="81533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/>
              <a:t>¿Quieres registrar tu marca ante el Instituto Mexicano de la Propiedad Industrial (IMPI)? </a:t>
            </a:r>
            <a:r>
              <a:rPr lang="es-ES" sz="1300" spc="-50" dirty="0"/>
              <a:t>¿Quieres proteger los derechos sobre tu marca? </a:t>
            </a:r>
            <a:r>
              <a:rPr lang="es-ES" sz="1300" dirty="0"/>
              <a:t>El registro te da el derecho al uso exclusivo en </a:t>
            </a:r>
            <a:r>
              <a:rPr lang="es-ES" sz="1300" spc="-50" dirty="0"/>
              <a:t>el territorio nacional por 10 años, ya que distingue </a:t>
            </a:r>
            <a:r>
              <a:rPr lang="es-ES" sz="1300" dirty="0"/>
              <a:t>tus productos o servicios de otros existentes en el mercado, además te puede ayudar a iniciar acciones legales por posible mal uso de tu marca y te facilita otorgar licencias de uso o franquicias.</a:t>
            </a:r>
            <a:endParaRPr lang="es-MX" sz="13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A65E1E-5EA2-165A-01A0-473B53D8999B}"/>
              </a:ext>
            </a:extLst>
          </p:cNvPr>
          <p:cNvSpPr txBox="1"/>
          <p:nvPr/>
        </p:nvSpPr>
        <p:spPr>
          <a:xfrm>
            <a:off x="533400" y="1301532"/>
            <a:ext cx="815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29A745"/>
                </a:solidFill>
                <a:latin typeface="Montserrat" panose="00000500000000000000" pitchFamily="2" charset="0"/>
              </a:rPr>
              <a:t>Registro de una patente</a:t>
            </a:r>
            <a:endParaRPr lang="es-MX" sz="1600" dirty="0">
              <a:solidFill>
                <a:srgbClr val="29A745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AA7AB4B-A885-96B5-90F0-26E2CDD82FF5}"/>
              </a:ext>
            </a:extLst>
          </p:cNvPr>
          <p:cNvSpPr/>
          <p:nvPr/>
        </p:nvSpPr>
        <p:spPr>
          <a:xfrm>
            <a:off x="3429000" y="2862798"/>
            <a:ext cx="2286000" cy="603652"/>
          </a:xfrm>
          <a:prstGeom prst="rect">
            <a:avLst/>
          </a:prstGeom>
          <a:solidFill>
            <a:srgbClr val="29A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Registro de patente</a:t>
            </a:r>
            <a:endParaRPr lang="es-ES_tradnl" sz="1200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76993E9-008B-0B60-56AF-EE23F45075E5}"/>
              </a:ext>
            </a:extLst>
          </p:cNvPr>
          <p:cNvSpPr/>
          <p:nvPr/>
        </p:nvSpPr>
        <p:spPr>
          <a:xfrm>
            <a:off x="699246" y="3964693"/>
            <a:ext cx="1828800" cy="764975"/>
          </a:xfrm>
          <a:prstGeom prst="rect">
            <a:avLst/>
          </a:prstGeom>
          <a:solidFill>
            <a:srgbClr val="2B2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1200" dirty="0"/>
              <a:t>Elegir el signo a </a:t>
            </a:r>
          </a:p>
          <a:p>
            <a:pPr lvl="0" algn="ctr"/>
            <a:r>
              <a:rPr lang="es-ES" sz="1200" dirty="0"/>
              <a:t>registrar 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59F45BA-EDF5-9A6C-18C7-4F24D3B94537}"/>
              </a:ext>
            </a:extLst>
          </p:cNvPr>
          <p:cNvSpPr/>
          <p:nvPr/>
        </p:nvSpPr>
        <p:spPr>
          <a:xfrm>
            <a:off x="2675964" y="3964693"/>
            <a:ext cx="1828800" cy="764975"/>
          </a:xfrm>
          <a:prstGeom prst="rect">
            <a:avLst/>
          </a:prstGeom>
          <a:solidFill>
            <a:srgbClr val="2B2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Reporte de </a:t>
            </a:r>
          </a:p>
          <a:p>
            <a:pPr algn="ctr"/>
            <a:r>
              <a:rPr lang="es-ES" sz="1200" dirty="0"/>
              <a:t>factibilidad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0F9DDB4-4A4C-90A3-009D-1E3B8D016942}"/>
              </a:ext>
            </a:extLst>
          </p:cNvPr>
          <p:cNvSpPr/>
          <p:nvPr/>
        </p:nvSpPr>
        <p:spPr>
          <a:xfrm>
            <a:off x="4652682" y="3973658"/>
            <a:ext cx="1828800" cy="764975"/>
          </a:xfrm>
          <a:prstGeom prst="rect">
            <a:avLst/>
          </a:prstGeom>
          <a:solidFill>
            <a:srgbClr val="2B2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1200" dirty="0"/>
              <a:t>Presentación de documentación ante el IMPI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6D96AB4-6FD3-03E9-2689-FA6D2650D075}"/>
              </a:ext>
            </a:extLst>
          </p:cNvPr>
          <p:cNvSpPr/>
          <p:nvPr/>
        </p:nvSpPr>
        <p:spPr>
          <a:xfrm>
            <a:off x="6629400" y="3973658"/>
            <a:ext cx="1828800" cy="764975"/>
          </a:xfrm>
          <a:prstGeom prst="rect">
            <a:avLst/>
          </a:prstGeom>
          <a:solidFill>
            <a:srgbClr val="2B2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1200" dirty="0"/>
              <a:t>Obtención del titulo de propiedad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C10CA1C-46CA-1C7E-7572-0855DFEAEE02}"/>
              </a:ext>
            </a:extLst>
          </p:cNvPr>
          <p:cNvGrpSpPr/>
          <p:nvPr/>
        </p:nvGrpSpPr>
        <p:grpSpPr>
          <a:xfrm>
            <a:off x="699246" y="5173025"/>
            <a:ext cx="1828800" cy="1289461"/>
            <a:chOff x="699246" y="4501739"/>
            <a:chExt cx="1828800" cy="1992015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44FAE9AF-1238-DB22-CAB9-8C6225B5BD2F}"/>
                </a:ext>
              </a:extLst>
            </p:cNvPr>
            <p:cNvSpPr/>
            <p:nvPr/>
          </p:nvSpPr>
          <p:spPr>
            <a:xfrm>
              <a:off x="699246" y="4501739"/>
              <a:ext cx="1828800" cy="6036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28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200" dirty="0">
                  <a:solidFill>
                    <a:schemeClr val="tx1"/>
                  </a:solidFill>
                </a:rPr>
                <a:t>Marca</a:t>
              </a: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F5D8EBF9-7156-03AF-D1C7-8E6EB3531D99}"/>
                </a:ext>
              </a:extLst>
            </p:cNvPr>
            <p:cNvSpPr/>
            <p:nvPr/>
          </p:nvSpPr>
          <p:spPr>
            <a:xfrm>
              <a:off x="699246" y="5190606"/>
              <a:ext cx="1828800" cy="6036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28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200" dirty="0">
                  <a:solidFill>
                    <a:schemeClr val="tx1"/>
                  </a:solidFill>
                </a:rPr>
                <a:t>Slogan</a:t>
              </a: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10048F30-1DF2-EC5F-5960-7EFB2EBD3BBB}"/>
                </a:ext>
              </a:extLst>
            </p:cNvPr>
            <p:cNvSpPr/>
            <p:nvPr/>
          </p:nvSpPr>
          <p:spPr>
            <a:xfrm>
              <a:off x="699246" y="5890103"/>
              <a:ext cx="1828800" cy="6036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28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200" dirty="0">
                  <a:solidFill>
                    <a:schemeClr val="tx1"/>
                  </a:solidFill>
                </a:rPr>
                <a:t>Empaque</a:t>
              </a:r>
              <a:endParaRPr lang="es-MX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774448D-322E-769E-AD6A-FD0BCB54A24A}"/>
              </a:ext>
            </a:extLst>
          </p:cNvPr>
          <p:cNvSpPr/>
          <p:nvPr/>
        </p:nvSpPr>
        <p:spPr>
          <a:xfrm>
            <a:off x="4646213" y="5173025"/>
            <a:ext cx="1828800" cy="1289461"/>
          </a:xfrm>
          <a:prstGeom prst="rect">
            <a:avLst/>
          </a:prstGeom>
          <a:solidFill>
            <a:schemeClr val="bg1"/>
          </a:solidFill>
          <a:ln w="38100">
            <a:solidFill>
              <a:srgbClr val="2B28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lvl="0"/>
            <a:r>
              <a:rPr lang="es-ES" sz="1200" dirty="0">
                <a:solidFill>
                  <a:schemeClr val="tx1"/>
                </a:solidFill>
              </a:rPr>
              <a:t>Presentar evidencias o requerimientos necesarios </a:t>
            </a:r>
          </a:p>
        </p:txBody>
      </p:sp>
      <p:cxnSp>
        <p:nvCxnSpPr>
          <p:cNvPr id="10" name="Conector angular 9">
            <a:extLst>
              <a:ext uri="{FF2B5EF4-FFF2-40B4-BE49-F238E27FC236}">
                <a16:creationId xmlns:a16="http://schemas.microsoft.com/office/drawing/2014/main" id="{38FDF94E-E89C-0641-F37C-7F6945F84776}"/>
              </a:ext>
            </a:extLst>
          </p:cNvPr>
          <p:cNvCxnSpPr>
            <a:stCxn id="4" idx="2"/>
            <a:endCxn id="23" idx="0"/>
          </p:cNvCxnSpPr>
          <p:nvPr/>
        </p:nvCxnSpPr>
        <p:spPr>
          <a:xfrm rot="5400000">
            <a:off x="2843702" y="2236394"/>
            <a:ext cx="498243" cy="2958354"/>
          </a:xfrm>
          <a:prstGeom prst="bentConnector3">
            <a:avLst/>
          </a:prstGeom>
          <a:ln w="38100">
            <a:solidFill>
              <a:srgbClr val="7D7D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angular 11">
            <a:extLst>
              <a:ext uri="{FF2B5EF4-FFF2-40B4-BE49-F238E27FC236}">
                <a16:creationId xmlns:a16="http://schemas.microsoft.com/office/drawing/2014/main" id="{C0501ECE-619B-A3E5-C2B9-7500ABBDB6C0}"/>
              </a:ext>
            </a:extLst>
          </p:cNvPr>
          <p:cNvCxnSpPr>
            <a:stCxn id="4" idx="2"/>
            <a:endCxn id="28" idx="0"/>
          </p:cNvCxnSpPr>
          <p:nvPr/>
        </p:nvCxnSpPr>
        <p:spPr>
          <a:xfrm rot="16200000" flipH="1">
            <a:off x="5804296" y="2234154"/>
            <a:ext cx="507208" cy="2971800"/>
          </a:xfrm>
          <a:prstGeom prst="bentConnector3">
            <a:avLst/>
          </a:prstGeom>
          <a:ln w="38100">
            <a:solidFill>
              <a:srgbClr val="7D7D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815EF3A-41D8-A05D-C402-2D0DB433DC99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3590364" y="3733800"/>
            <a:ext cx="0" cy="230893"/>
          </a:xfrm>
          <a:prstGeom prst="straightConnector1">
            <a:avLst/>
          </a:prstGeom>
          <a:ln w="38100">
            <a:solidFill>
              <a:srgbClr val="7D7D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4E162A62-EB71-8BA2-18F5-9CA1B411CE20}"/>
              </a:ext>
            </a:extLst>
          </p:cNvPr>
          <p:cNvCxnSpPr>
            <a:cxnSpLocks/>
          </p:cNvCxnSpPr>
          <p:nvPr/>
        </p:nvCxnSpPr>
        <p:spPr>
          <a:xfrm>
            <a:off x="5562600" y="3733800"/>
            <a:ext cx="0" cy="239858"/>
          </a:xfrm>
          <a:prstGeom prst="straightConnector1">
            <a:avLst/>
          </a:prstGeom>
          <a:ln w="38100">
            <a:solidFill>
              <a:srgbClr val="7D7D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C6EF1DE8-908B-2651-0480-83142B54646E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1613646" y="4729668"/>
            <a:ext cx="0" cy="441601"/>
          </a:xfrm>
          <a:prstGeom prst="straightConnector1">
            <a:avLst/>
          </a:prstGeom>
          <a:ln w="38100">
            <a:solidFill>
              <a:srgbClr val="7D7D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707876FB-4B99-7AD4-3B6D-0762BDC6B41A}"/>
              </a:ext>
            </a:extLst>
          </p:cNvPr>
          <p:cNvCxnSpPr>
            <a:cxnSpLocks/>
          </p:cNvCxnSpPr>
          <p:nvPr/>
        </p:nvCxnSpPr>
        <p:spPr>
          <a:xfrm>
            <a:off x="5582331" y="4729668"/>
            <a:ext cx="0" cy="441601"/>
          </a:xfrm>
          <a:prstGeom prst="straightConnector1">
            <a:avLst/>
          </a:prstGeom>
          <a:ln w="38100">
            <a:solidFill>
              <a:srgbClr val="7D7D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091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EAFF366-E273-29FD-6E9C-DFF357075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31758"/>
          <a:stretch/>
        </p:blipFill>
        <p:spPr>
          <a:xfrm>
            <a:off x="4554254" y="1104900"/>
            <a:ext cx="4589745" cy="46482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CA55503-C2EE-9B69-C964-445B32F21383}"/>
              </a:ext>
            </a:extLst>
          </p:cNvPr>
          <p:cNvSpPr txBox="1"/>
          <p:nvPr/>
        </p:nvSpPr>
        <p:spPr>
          <a:xfrm>
            <a:off x="647699" y="1493707"/>
            <a:ext cx="331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Montserrat" panose="00000500000000000000" pitchFamily="2" charset="0"/>
                <a:cs typeface="Arial" panose="020B0604020202020204" pitchFamily="34" charset="0"/>
              </a:rPr>
              <a:t>Reflexiona sobre lo aprendido en el tema y responde lo siguiente.</a:t>
            </a:r>
            <a:endParaRPr lang="es-MX" sz="1200" dirty="0"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234B4A-1173-32C0-5864-78575DBFFB22}"/>
              </a:ext>
            </a:extLst>
          </p:cNvPr>
          <p:cNvSpPr txBox="1"/>
          <p:nvPr/>
        </p:nvSpPr>
        <p:spPr>
          <a:xfrm>
            <a:off x="905526" y="2160508"/>
            <a:ext cx="331470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spc="-40" dirty="0"/>
              <a:t>Consulta los servicios que ofrece el IMPI. </a:t>
            </a:r>
            <a:br>
              <a:rPr lang="es-ES" sz="1300" dirty="0"/>
            </a:br>
            <a:br>
              <a:rPr lang="es-ES" sz="1300" dirty="0"/>
            </a:br>
            <a:r>
              <a:rPr lang="es-ES" sz="1300" dirty="0"/>
              <a:t>Solicitud de registro de marca ante el IMPI</a:t>
            </a:r>
          </a:p>
          <a:p>
            <a:br>
              <a:rPr lang="es-ES" sz="1300" dirty="0"/>
            </a:br>
            <a:r>
              <a:rPr lang="es-ES" sz="1300" dirty="0"/>
              <a:t>https://</a:t>
            </a:r>
            <a:r>
              <a:rPr lang="es-ES" sz="1300" dirty="0" err="1"/>
              <a:t>www.gob.mx</a:t>
            </a:r>
            <a:r>
              <a:rPr lang="es-ES" sz="1300" dirty="0"/>
              <a:t>/tramites/ficha/solicitud-de-registro-de-marca-ante-el-</a:t>
            </a:r>
            <a:r>
              <a:rPr lang="es-ES" sz="1300" dirty="0" err="1"/>
              <a:t>impi</a:t>
            </a:r>
            <a:r>
              <a:rPr lang="es-ES" sz="1300" dirty="0"/>
              <a:t>/IMPI88</a:t>
            </a:r>
            <a:br>
              <a:rPr lang="es-ES" sz="1300" dirty="0"/>
            </a:br>
            <a:br>
              <a:rPr lang="es-ES" sz="1300" dirty="0"/>
            </a:br>
            <a:r>
              <a:rPr lang="es-ES" sz="1300" dirty="0"/>
              <a:t>Encuentra aquí las formas oficiales para la presentación de las diversos trámites y solicitudes ante el IMPI.</a:t>
            </a:r>
          </a:p>
          <a:p>
            <a:br>
              <a:rPr lang="es-ES" sz="1300" dirty="0"/>
            </a:br>
            <a:r>
              <a:rPr lang="es-ES" sz="1300" dirty="0"/>
              <a:t>https://</a:t>
            </a:r>
            <a:r>
              <a:rPr lang="es-ES" sz="1300" dirty="0" err="1"/>
              <a:t>www.gob.mx</a:t>
            </a:r>
            <a:r>
              <a:rPr lang="es-ES" sz="1300" dirty="0"/>
              <a:t>/</a:t>
            </a:r>
            <a:r>
              <a:rPr lang="es-ES" sz="1300" dirty="0" err="1"/>
              <a:t>impi</a:t>
            </a:r>
            <a:r>
              <a:rPr lang="es-ES" sz="1300" dirty="0"/>
              <a:t>/acciones-y-programas/servicios-que-ofrece-el-</a:t>
            </a:r>
            <a:r>
              <a:rPr lang="es-ES" sz="1300" dirty="0" err="1"/>
              <a:t>impi</a:t>
            </a:r>
            <a:r>
              <a:rPr lang="es-ES" sz="1300" dirty="0"/>
              <a:t>-formatos </a:t>
            </a:r>
            <a:br>
              <a:rPr lang="es-ES" sz="1300" dirty="0"/>
            </a:br>
            <a:br>
              <a:rPr lang="es-ES" sz="1300" dirty="0"/>
            </a:br>
            <a:r>
              <a:rPr lang="es-ES" sz="1300" spc="-50" dirty="0"/>
              <a:t>Realiza un breve tríptico de los servicios </a:t>
            </a:r>
            <a:r>
              <a:rPr lang="es-ES" sz="1300" spc="-40" dirty="0"/>
              <a:t>del IMPI, enfocándote en los beneficios </a:t>
            </a:r>
            <a:r>
              <a:rPr lang="es-ES" sz="1300" dirty="0"/>
              <a:t>que se pueden obtener por utilizar el servicio de registro de patentes.</a:t>
            </a:r>
          </a:p>
        </p:txBody>
      </p:sp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62A493E1-6723-B849-4A77-3AA0B6495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" t="2" r="163" b="83395"/>
          <a:stretch/>
        </p:blipFill>
        <p:spPr>
          <a:xfrm>
            <a:off x="0" y="1319349"/>
            <a:ext cx="1012199" cy="4428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06DCEF9-5428-35E2-35DF-F6D6402B6964}"/>
              </a:ext>
            </a:extLst>
          </p:cNvPr>
          <p:cNvSpPr txBox="1"/>
          <p:nvPr/>
        </p:nvSpPr>
        <p:spPr>
          <a:xfrm>
            <a:off x="774597" y="2160508"/>
            <a:ext cx="261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9A745"/>
                </a:solidFill>
              </a:rPr>
              <a:t>•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8AE168-1342-85AD-7550-D9F5C4459FCB}"/>
              </a:ext>
            </a:extLst>
          </p:cNvPr>
          <p:cNvSpPr txBox="1"/>
          <p:nvPr/>
        </p:nvSpPr>
        <p:spPr>
          <a:xfrm>
            <a:off x="774597" y="2562844"/>
            <a:ext cx="261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9A745"/>
                </a:solidFill>
              </a:rPr>
              <a:t>•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0787059-70DB-FC57-9F7B-164D9404B159}"/>
              </a:ext>
            </a:extLst>
          </p:cNvPr>
          <p:cNvSpPr txBox="1"/>
          <p:nvPr/>
        </p:nvSpPr>
        <p:spPr>
          <a:xfrm>
            <a:off x="774597" y="3138916"/>
            <a:ext cx="261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9A745"/>
                </a:solidFill>
              </a:rPr>
              <a:t>•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C583EBB-882F-7CAE-33A0-2E8345A37548}"/>
              </a:ext>
            </a:extLst>
          </p:cNvPr>
          <p:cNvSpPr txBox="1"/>
          <p:nvPr/>
        </p:nvSpPr>
        <p:spPr>
          <a:xfrm>
            <a:off x="774597" y="3934444"/>
            <a:ext cx="261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9A745"/>
                </a:solidFill>
              </a:rPr>
              <a:t>•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3A894D0-927D-9765-9161-686BA8EBF145}"/>
              </a:ext>
            </a:extLst>
          </p:cNvPr>
          <p:cNvSpPr txBox="1"/>
          <p:nvPr/>
        </p:nvSpPr>
        <p:spPr>
          <a:xfrm>
            <a:off x="774597" y="4711684"/>
            <a:ext cx="261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9A745"/>
                </a:solidFill>
              </a:rPr>
              <a:t>•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97E4F73-8206-EC06-978A-097845D3F045}"/>
              </a:ext>
            </a:extLst>
          </p:cNvPr>
          <p:cNvSpPr txBox="1"/>
          <p:nvPr/>
        </p:nvSpPr>
        <p:spPr>
          <a:xfrm>
            <a:off x="774597" y="5525500"/>
            <a:ext cx="261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9A745"/>
                </a:solidFill>
              </a:rPr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71581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53A70D7-5486-32F3-F591-A5F9E704C7FA}"/>
              </a:ext>
            </a:extLst>
          </p:cNvPr>
          <p:cNvSpPr/>
          <p:nvPr/>
        </p:nvSpPr>
        <p:spPr>
          <a:xfrm>
            <a:off x="0" y="3429000"/>
            <a:ext cx="358739" cy="734552"/>
          </a:xfrm>
          <a:prstGeom prst="rect">
            <a:avLst/>
          </a:prstGeom>
          <a:solidFill>
            <a:srgbClr val="2B2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47DDE08-0ECF-56BB-477F-769E0DA2E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37137" b="24488"/>
          <a:stretch/>
        </p:blipFill>
        <p:spPr bwMode="auto">
          <a:xfrm>
            <a:off x="0" y="1066799"/>
            <a:ext cx="914400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7AA153-0B39-6757-E2E4-AEEBF3B27723}"/>
              </a:ext>
            </a:extLst>
          </p:cNvPr>
          <p:cNvSpPr txBox="1"/>
          <p:nvPr/>
        </p:nvSpPr>
        <p:spPr>
          <a:xfrm>
            <a:off x="1181099" y="3962400"/>
            <a:ext cx="678180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/>
              <a:t>En México, las patentes pueden obtenerse a través del Instituto Mexicano de </a:t>
            </a:r>
          </a:p>
          <a:p>
            <a:r>
              <a:rPr lang="es-ES" sz="1300" dirty="0"/>
              <a:t>la Propiedad industrial con bastantes requisitos que van desde un examen de forma, la publicación de la solicitud para comentarios de terceros y un examen </a:t>
            </a:r>
            <a:r>
              <a:rPr lang="es-ES" sz="1300" spc="-40" dirty="0"/>
              <a:t>de fondo. También es muy común que en este lapso de tiempo se esté requiriendo </a:t>
            </a:r>
            <a:r>
              <a:rPr lang="es-ES" sz="1300" spc="-30" dirty="0"/>
              <a:t>información adicional sobre la invención. Una vez obtenida la patente, se tendrán </a:t>
            </a:r>
            <a:r>
              <a:rPr lang="es-ES" sz="1300" dirty="0"/>
              <a:t>10 años para que sea exclusiva del inventor. </a:t>
            </a:r>
            <a:br>
              <a:rPr lang="es-ES" sz="1300" dirty="0"/>
            </a:br>
            <a:br>
              <a:rPr lang="es-ES" sz="1300" dirty="0"/>
            </a:br>
            <a:r>
              <a:rPr lang="es-ES" sz="1300" dirty="0"/>
              <a:t>“Yo no hice nada por accidente, ni tampoco fueron así mis invenciones; ellas vinieron por el trabajo”.</a:t>
            </a:r>
          </a:p>
          <a:p>
            <a:br>
              <a:rPr lang="es-ES" sz="1300" dirty="0"/>
            </a:br>
            <a:r>
              <a:rPr lang="es-ES" sz="1300" dirty="0"/>
              <a:t>-Tomás Alva Edison</a:t>
            </a:r>
            <a:endParaRPr lang="es-MX" sz="1300" dirty="0"/>
          </a:p>
        </p:txBody>
      </p:sp>
    </p:spTree>
    <p:extLst>
      <p:ext uri="{BB962C8B-B14F-4D97-AF65-F5344CB8AC3E}">
        <p14:creationId xmlns:p14="http://schemas.microsoft.com/office/powerpoint/2010/main" val="4120547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ertificados Premium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7750</TotalTime>
  <Words>849</Words>
  <Application>Microsoft Macintosh PowerPoint</Application>
  <PresentationFormat>Presentación en pantalla (4:3)</PresentationFormat>
  <Paragraphs>57</Paragraphs>
  <Slides>10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Jost</vt:lpstr>
      <vt:lpstr>Montserrat</vt:lpstr>
      <vt:lpstr>Montserrat SemiBold</vt:lpstr>
      <vt:lpstr>Poppins</vt:lpstr>
      <vt:lpstr>Calibri</vt:lpstr>
      <vt:lpstr>Office Theme</vt:lpstr>
      <vt:lpstr>Presentación de PowerPoint</vt:lpstr>
      <vt:lpstr>Presentación de PowerPoint</vt:lpstr>
      <vt:lpstr>Técnicas y Metodologías de la Innovación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título-1</dc:title>
  <dc:creator>LIZ MALENI URIBE MARTINEZ</dc:creator>
  <cp:lastModifiedBy>IVAN ALEJANDRO ROCHA MARTINEZ</cp:lastModifiedBy>
  <cp:revision>154</cp:revision>
  <cp:lastPrinted>2022-06-02T17:53:29Z</cp:lastPrinted>
  <dcterms:created xsi:type="dcterms:W3CDTF">2021-06-10T22:47:14Z</dcterms:created>
  <dcterms:modified xsi:type="dcterms:W3CDTF">2022-06-03T17:44:50Z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2021-06-10T00:00:00Z</vt:filetime>
  </property>
  <property fmtid="{D5CDD505-2E9C-101B-9397-08002B2CF9AE}" pid="3" name="Creator">
    <vt:lpwstr>Adobe Illustrator 25.2 (Windows)</vt:lpwstr>
  </property>
  <property fmtid="{D5CDD505-2E9C-101B-9397-08002B2CF9AE}" pid="4" name="LastSaved">
    <vt:filetime>2021-06-10T00:00:00Z</vt:filetime>
  </property>
</Properties>
</file>