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1"/>
  </p:sldMasterIdLst>
  <p:notesMasterIdLst>
    <p:notesMasterId r:id="rId18"/>
  </p:notesMasterIdLst>
  <p:sldIdLst>
    <p:sldId id="262" r:id="rId2"/>
    <p:sldId id="291" r:id="rId3"/>
    <p:sldId id="257" r:id="rId4"/>
    <p:sldId id="466" r:id="rId5"/>
    <p:sldId id="479" r:id="rId6"/>
    <p:sldId id="496" r:id="rId7"/>
    <p:sldId id="497" r:id="rId8"/>
    <p:sldId id="482" r:id="rId9"/>
    <p:sldId id="498" r:id="rId10"/>
    <p:sldId id="504" r:id="rId11"/>
    <p:sldId id="505" r:id="rId12"/>
    <p:sldId id="506" r:id="rId13"/>
    <p:sldId id="503" r:id="rId14"/>
    <p:sldId id="492" r:id="rId15"/>
    <p:sldId id="480" r:id="rId16"/>
    <p:sldId id="507" r:id="rId17"/>
  </p:sldIdLst>
  <p:sldSz cx="9144000" cy="6858000" type="screen4x3"/>
  <p:notesSz cx="10058400" cy="7772400"/>
  <p:embeddedFontLst>
    <p:embeddedFont>
      <p:font typeface="Calibri" panose="020F0502020204030204" pitchFamily="34" charset="0"/>
      <p:regular r:id="rId19"/>
      <p:bold r:id="rId20"/>
      <p:italic r:id="rId21"/>
      <p:boldItalic r:id="rId22"/>
    </p:embeddedFont>
    <p:embeddedFont>
      <p:font typeface="Montserrat" pitchFamily="2" charset="77"/>
      <p:regular r:id="rId23"/>
      <p:bold r:id="rId24"/>
      <p:italic r:id="rId25"/>
      <p:boldItalic r:id="rId26"/>
    </p:embeddedFont>
    <p:embeddedFont>
      <p:font typeface="Montserrat SemiBold" pitchFamily="2" charset="77"/>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336" userDrawn="1">
          <p15:clr>
            <a:srgbClr val="A4A3A4"/>
          </p15:clr>
        </p15:guide>
        <p15:guide id="3" orient="horz" pos="4080" userDrawn="1">
          <p15:clr>
            <a:srgbClr val="A4A3A4"/>
          </p15:clr>
        </p15:guide>
        <p15:guide id="4" pos="5472" userDrawn="1">
          <p15:clr>
            <a:srgbClr val="A4A3A4"/>
          </p15:clr>
        </p15:guide>
        <p15:guide id="5"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M ITZEL ALVARADO AVILA" initials="MIAA" lastIdx="1" clrIdx="0">
    <p:extLst>
      <p:ext uri="{19B8F6BF-5375-455C-9EA6-DF929625EA0E}">
        <p15:presenceInfo xmlns:p15="http://schemas.microsoft.com/office/powerpoint/2012/main" userId="S::mar.alvarado@tecmilenio.mx::6e0509cb-3edf-4873-9be9-ff661d41e7a1" providerId="AD"/>
      </p:ext>
    </p:extLst>
  </p:cmAuthor>
  <p:cmAuthor id="2" name="LIZ MALENI URIBE MARTINEZ" initials="LMUM" lastIdx="12" clrIdx="1">
    <p:extLst>
      <p:ext uri="{19B8F6BF-5375-455C-9EA6-DF929625EA0E}">
        <p15:presenceInfo xmlns:p15="http://schemas.microsoft.com/office/powerpoint/2012/main" userId="S::liz.uribe@tecmilenio.mx::1144c7cc-d6b3-4721-8f27-3425b94f0d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645"/>
    <a:srgbClr val="2B2861"/>
    <a:srgbClr val="FAD600"/>
    <a:srgbClr val="E53F1F"/>
    <a:srgbClr val="95C93E"/>
    <a:srgbClr val="2BA645"/>
    <a:srgbClr val="F10727"/>
    <a:srgbClr val="FEB42C"/>
    <a:srgbClr val="3ABEFF"/>
    <a:srgbClr val="2E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5579" autoAdjust="0"/>
  </p:normalViewPr>
  <p:slideViewPr>
    <p:cSldViewPr>
      <p:cViewPr varScale="1">
        <p:scale>
          <a:sx n="98" d="100"/>
          <a:sy n="98" d="100"/>
        </p:scale>
        <p:origin x="1848" y="184"/>
      </p:cViewPr>
      <p:guideLst>
        <p:guide orient="horz" pos="816"/>
        <p:guide pos="336"/>
        <p:guide orient="horz" pos="4080"/>
        <p:guide pos="5472"/>
        <p:guide pos="2880"/>
      </p:guideLst>
    </p:cSldViewPr>
  </p:slideViewPr>
  <p:notesTextViewPr>
    <p:cViewPr>
      <p:scale>
        <a:sx n="100" d="100"/>
        <a:sy n="100" d="100"/>
      </p:scale>
      <p:origin x="0" y="0"/>
    </p:cViewPr>
  </p:notesTextViewPr>
  <p:notesViewPr>
    <p:cSldViewPr>
      <p:cViewPr varScale="1">
        <p:scale>
          <a:sx n="59" d="100"/>
          <a:sy n="59" d="100"/>
        </p:scale>
        <p:origin x="194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CC223DE1-5C4D-42A9-A4E7-0BA6305029E4}" type="datetimeFigureOut">
              <a:rPr lang="es-MX" smtClean="0"/>
              <a:t>28/04/22</a:t>
            </a:fld>
            <a:endParaRPr lang="es-MX"/>
          </a:p>
        </p:txBody>
      </p:sp>
      <p:sp>
        <p:nvSpPr>
          <p:cNvPr id="4" name="Marcador de imagen de diapositiva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D6B3FC1A-D0FD-4F0B-8004-A2D5F8C77F73}" type="slidenum">
              <a:rPr lang="es-MX" smtClean="0"/>
              <a:t>‹Nº›</a:t>
            </a:fld>
            <a:endParaRPr lang="es-MX"/>
          </a:p>
        </p:txBody>
      </p:sp>
    </p:spTree>
    <p:extLst>
      <p:ext uri="{BB962C8B-B14F-4D97-AF65-F5344CB8AC3E}">
        <p14:creationId xmlns:p14="http://schemas.microsoft.com/office/powerpoint/2010/main" val="1940971961"/>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1</a:t>
            </a:fld>
            <a:endParaRPr lang="es-MX"/>
          </a:p>
        </p:txBody>
      </p:sp>
    </p:spTree>
    <p:extLst>
      <p:ext uri="{BB962C8B-B14F-4D97-AF65-F5344CB8AC3E}">
        <p14:creationId xmlns:p14="http://schemas.microsoft.com/office/powerpoint/2010/main" val="151809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971550"/>
            <a:ext cx="3495675" cy="26225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3</a:t>
            </a:fld>
            <a:endParaRPr lang="es-MX"/>
          </a:p>
        </p:txBody>
      </p:sp>
    </p:spTree>
    <p:extLst>
      <p:ext uri="{BB962C8B-B14F-4D97-AF65-F5344CB8AC3E}">
        <p14:creationId xmlns:p14="http://schemas.microsoft.com/office/powerpoint/2010/main" val="406597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4</a:t>
            </a:fld>
            <a:endParaRPr lang="es-MX"/>
          </a:p>
        </p:txBody>
      </p:sp>
    </p:spTree>
    <p:extLst>
      <p:ext uri="{BB962C8B-B14F-4D97-AF65-F5344CB8AC3E}">
        <p14:creationId xmlns:p14="http://schemas.microsoft.com/office/powerpoint/2010/main" val="410609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971550"/>
            <a:ext cx="3495675" cy="26225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9</a:t>
            </a:fld>
            <a:endParaRPr lang="es-MX"/>
          </a:p>
        </p:txBody>
      </p:sp>
    </p:spTree>
    <p:extLst>
      <p:ext uri="{BB962C8B-B14F-4D97-AF65-F5344CB8AC3E}">
        <p14:creationId xmlns:p14="http://schemas.microsoft.com/office/powerpoint/2010/main" val="285415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nner">
    <p:spTree>
      <p:nvGrpSpPr>
        <p:cNvPr id="1" name=""/>
        <p:cNvGrpSpPr/>
        <p:nvPr/>
      </p:nvGrpSpPr>
      <p:grpSpPr>
        <a:xfrm>
          <a:off x="0" y="0"/>
          <a:ext cx="0" cy="0"/>
          <a:chOff x="0" y="0"/>
          <a:chExt cx="0" cy="0"/>
        </a:xfrm>
      </p:grpSpPr>
      <p:pic>
        <p:nvPicPr>
          <p:cNvPr id="4" name="Imagen 3" descr="Grupo de personas posando para una foto&#10;&#10;Descripción generada automáticamente">
            <a:extLst>
              <a:ext uri="{FF2B5EF4-FFF2-40B4-BE49-F238E27FC236}">
                <a16:creationId xmlns:a16="http://schemas.microsoft.com/office/drawing/2014/main" id="{9166FFCF-E33F-4955-9E30-EEAF49645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021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tilla en blanc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187A46F-1375-5CBC-C9A1-78A1227A7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837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plicació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D24E14-2E61-AAA7-EB34-DD17CBE82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2F7C96D3-B9E7-2D0B-2B2D-D2A70F93AA5C}"/>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latin typeface="Montserrat SemiBold" panose="00000700000000000000" pitchFamily="2" charset="0"/>
                <a:cs typeface="Times New Roman" panose="02020603050405020304" pitchFamily="18" charset="0"/>
              </a:rPr>
              <a:t>Explicación</a:t>
            </a:r>
            <a:endParaRPr lang="es-MX" sz="18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277129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ortada">
    <p:bg>
      <p:bgPr>
        <a:solidFill>
          <a:schemeClr val="bg1"/>
        </a:solidFill>
        <a:effectLst/>
      </p:bgPr>
    </p:bg>
    <p:spTree>
      <p:nvGrpSpPr>
        <p:cNvPr id="1" name=""/>
        <p:cNvGrpSpPr/>
        <p:nvPr/>
      </p:nvGrpSpPr>
      <p:grpSpPr>
        <a:xfrm>
          <a:off x="0" y="0"/>
          <a:ext cx="0" cy="0"/>
          <a:chOff x="0" y="0"/>
          <a:chExt cx="0" cy="0"/>
        </a:xfrm>
      </p:grpSpPr>
      <p:pic>
        <p:nvPicPr>
          <p:cNvPr id="4" name="Imagen 3" descr="Imagen que contiene persona, hombre, sostener, computadora&#10;&#10;Descripción generada automáticamente">
            <a:extLst>
              <a:ext uri="{FF2B5EF4-FFF2-40B4-BE49-F238E27FC236}">
                <a16:creationId xmlns:a16="http://schemas.microsoft.com/office/drawing/2014/main" id="{CEACE87A-EA7A-471E-AA7C-6AB39E9623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Tree>
    <p:extLst>
      <p:ext uri="{BB962C8B-B14F-4D97-AF65-F5344CB8AC3E}">
        <p14:creationId xmlns:p14="http://schemas.microsoft.com/office/powerpoint/2010/main" val="188202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ideo/Bienestar-mindfulnes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10D76F3-FC6F-EFC9-A958-081FDE5EA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4179DAB1-2E43-E258-A16F-31A9D7790D7D}"/>
              </a:ext>
            </a:extLst>
          </p:cNvPr>
          <p:cNvSpPr/>
          <p:nvPr userDrawn="1"/>
        </p:nvSpPr>
        <p:spPr>
          <a:xfrm>
            <a:off x="2057400" y="0"/>
            <a:ext cx="914400" cy="533400"/>
          </a:xfrm>
          <a:prstGeom prst="rect">
            <a:avLst/>
          </a:prstGeom>
          <a:solidFill>
            <a:srgbClr val="091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4496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ntroducción">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AA420C-C088-8621-AC41-928766772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A07B5F84-B56B-B23B-444E-B890BC074612}"/>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latin typeface="Montserrat SemiBold" panose="00000700000000000000" pitchFamily="2" charset="0"/>
                <a:cs typeface="Times New Roman" panose="02020603050405020304" pitchFamily="18" charset="0"/>
              </a:rPr>
              <a:t>Introducción</a:t>
            </a:r>
            <a:endParaRPr lang="es-MX" sz="17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266006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dad_Opcion 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C6F625C-0BDF-AAFC-0ABE-580141866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4AF8BE61-9DA7-95E0-27E4-2CFB40EA31D0}"/>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Tree>
    <p:extLst>
      <p:ext uri="{BB962C8B-B14F-4D97-AF65-F5344CB8AC3E}">
        <p14:creationId xmlns:p14="http://schemas.microsoft.com/office/powerpoint/2010/main" val="160191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dad_Opcion 2">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881943F-746D-1FC5-F1BF-A228C27071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ángulo 6">
            <a:extLst>
              <a:ext uri="{FF2B5EF4-FFF2-40B4-BE49-F238E27FC236}">
                <a16:creationId xmlns:a16="http://schemas.microsoft.com/office/drawing/2014/main" id="{ACC0F1D5-F262-2D68-BABE-210E1B9FB9EE}"/>
              </a:ext>
            </a:extLst>
          </p:cNvPr>
          <p:cNvSpPr/>
          <p:nvPr userDrawn="1"/>
        </p:nvSpPr>
        <p:spPr>
          <a:xfrm>
            <a:off x="2057400" y="0"/>
            <a:ext cx="914400" cy="533400"/>
          </a:xfrm>
          <a:prstGeom prst="rect">
            <a:avLst/>
          </a:prstGeom>
          <a:solidFill>
            <a:srgbClr val="091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51DB9894-682E-81FB-4257-85D20DB957C0}"/>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
        <p:nvSpPr>
          <p:cNvPr id="9" name="Marcador de posición de imagen 10">
            <a:extLst>
              <a:ext uri="{FF2B5EF4-FFF2-40B4-BE49-F238E27FC236}">
                <a16:creationId xmlns:a16="http://schemas.microsoft.com/office/drawing/2014/main" id="{0B623AB2-E138-273B-D192-D7976837D749}"/>
              </a:ext>
            </a:extLst>
          </p:cNvPr>
          <p:cNvSpPr>
            <a:spLocks noGrp="1"/>
          </p:cNvSpPr>
          <p:nvPr>
            <p:ph type="pic" sz="quarter" idx="10"/>
          </p:nvPr>
        </p:nvSpPr>
        <p:spPr>
          <a:xfrm>
            <a:off x="4572000" y="1629000"/>
            <a:ext cx="4572000" cy="3600000"/>
          </a:xfrm>
          <a:prstGeom prst="rect">
            <a:avLst/>
          </a:prstGeom>
        </p:spPr>
        <p:txBody>
          <a:bodyPr/>
          <a:lstStyle>
            <a:lvl1pPr>
              <a:defRPr>
                <a:solidFill>
                  <a:schemeClr val="bg1"/>
                </a:solidFill>
              </a:defRPr>
            </a:lvl1pPr>
          </a:lstStyle>
          <a:p>
            <a:endParaRPr lang="es-MX" dirty="0"/>
          </a:p>
        </p:txBody>
      </p:sp>
    </p:spTree>
    <p:extLst>
      <p:ext uri="{BB962C8B-B14F-4D97-AF65-F5344CB8AC3E}">
        <p14:creationId xmlns:p14="http://schemas.microsoft.com/office/powerpoint/2010/main" val="425003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dad_Opcion 3">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D701388-D059-CE2C-CCD0-35809A291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ángulo 6">
            <a:extLst>
              <a:ext uri="{FF2B5EF4-FFF2-40B4-BE49-F238E27FC236}">
                <a16:creationId xmlns:a16="http://schemas.microsoft.com/office/drawing/2014/main" id="{7D0A73EF-9B64-2006-2CAC-206ED95EC31A}"/>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
        <p:nvSpPr>
          <p:cNvPr id="8" name="Marcador de posición de imagen 10">
            <a:extLst>
              <a:ext uri="{FF2B5EF4-FFF2-40B4-BE49-F238E27FC236}">
                <a16:creationId xmlns:a16="http://schemas.microsoft.com/office/drawing/2014/main" id="{E73AEA91-C4BB-4213-A7E8-EACACDDC53DC}"/>
              </a:ext>
            </a:extLst>
          </p:cNvPr>
          <p:cNvSpPr>
            <a:spLocks noGrp="1"/>
          </p:cNvSpPr>
          <p:nvPr>
            <p:ph type="pic" sz="quarter" idx="10"/>
          </p:nvPr>
        </p:nvSpPr>
        <p:spPr>
          <a:xfrm>
            <a:off x="4572000" y="1629000"/>
            <a:ext cx="4572000" cy="3600000"/>
          </a:xfrm>
          <a:prstGeom prst="rect">
            <a:avLst/>
          </a:prstGeom>
        </p:spPr>
        <p:txBody>
          <a:bodyPr/>
          <a:lstStyle>
            <a:lvl1pPr>
              <a:defRPr>
                <a:solidFill>
                  <a:schemeClr val="bg1"/>
                </a:solidFill>
              </a:defRPr>
            </a:lvl1pPr>
          </a:lstStyle>
          <a:p>
            <a:endParaRPr lang="es-MX" dirty="0"/>
          </a:p>
        </p:txBody>
      </p:sp>
    </p:spTree>
    <p:extLst>
      <p:ext uri="{BB962C8B-B14F-4D97-AF65-F5344CB8AC3E}">
        <p14:creationId xmlns:p14="http://schemas.microsoft.com/office/powerpoint/2010/main" val="146658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ierre ">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AFD4EF7-C3DC-C737-A276-12DA988A38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CB1E9E11-6189-A37F-F8D0-0ACDFD51FD2F}"/>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cs typeface="Times New Roman" panose="02020603050405020304" pitchFamily="18" charset="0"/>
              </a:rPr>
              <a:t>Cierre</a:t>
            </a:r>
            <a:endParaRPr lang="es-MX" sz="18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43845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ias Bibliográficas ">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D3E8E0-CB23-B417-C552-C5AF0763E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AE397BDC-0E93-281E-8C91-9F73FF896DA4}"/>
              </a:ext>
            </a:extLst>
          </p:cNvPr>
          <p:cNvSpPr/>
          <p:nvPr userDrawn="1"/>
        </p:nvSpPr>
        <p:spPr>
          <a:xfrm>
            <a:off x="457200" y="0"/>
            <a:ext cx="2209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i="0" dirty="0">
                <a:latin typeface="Montserrat SemiBold" pitchFamily="2" charset="77"/>
              </a:rPr>
              <a:t>Bibliográfia</a:t>
            </a:r>
          </a:p>
        </p:txBody>
      </p:sp>
    </p:spTree>
    <p:extLst>
      <p:ext uri="{BB962C8B-B14F-4D97-AF65-F5344CB8AC3E}">
        <p14:creationId xmlns:p14="http://schemas.microsoft.com/office/powerpoint/2010/main" val="151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579B6A4-7EC1-2355-14BA-FD5BAB8B69C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3416993"/>
      </p:ext>
    </p:extLst>
  </p:cSld>
  <p:clrMap bg1="lt1" tx1="dk1" bg2="lt2" tx2="dk2" accent1="accent1" accent2="accent2" accent3="accent3" accent4="accent4" accent5="accent5" accent6="accent6" hlink="hlink" folHlink="folHlink"/>
  <p:sldLayoutIdLst>
    <p:sldLayoutId id="2147483703" r:id="rId1"/>
    <p:sldLayoutId id="2147483712" r:id="rId2"/>
    <p:sldLayoutId id="2147483711" r:id="rId3"/>
    <p:sldLayoutId id="2147483706" r:id="rId4"/>
    <p:sldLayoutId id="2147483667" r:id="rId5"/>
    <p:sldLayoutId id="2147483714" r:id="rId6"/>
    <p:sldLayoutId id="2147483715" r:id="rId7"/>
    <p:sldLayoutId id="2147483709" r:id="rId8"/>
    <p:sldLayoutId id="2147483670"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youtu.be/upb0B_Ax8J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62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01E9D28-04C1-3570-17A6-17BBE24EF9F8}"/>
              </a:ext>
            </a:extLst>
          </p:cNvPr>
          <p:cNvSpPr txBox="1"/>
          <p:nvPr/>
        </p:nvSpPr>
        <p:spPr>
          <a:xfrm>
            <a:off x="457198" y="1295400"/>
            <a:ext cx="8229601" cy="492443"/>
          </a:xfrm>
          <a:prstGeom prst="rect">
            <a:avLst/>
          </a:prstGeom>
          <a:noFill/>
        </p:spPr>
        <p:txBody>
          <a:bodyPr wrap="square" rtlCol="0">
            <a:spAutoFit/>
          </a:bodyPr>
          <a:lstStyle/>
          <a:p>
            <a:r>
              <a:rPr lang="es-ES" sz="1300" dirty="0">
                <a:solidFill>
                  <a:srgbClr val="444444"/>
                </a:solidFill>
                <a:latin typeface="Montserrat" panose="00000500000000000000" pitchFamily="2" charset="0"/>
              </a:rPr>
              <a:t>Existen diversas herramientas para gestionar la creatividad o el desarrollo de nuevas ideas, algunos ejemplos son los siguientes:</a:t>
            </a:r>
            <a:endParaRPr lang="es-MX" sz="1300" dirty="0">
              <a:latin typeface="Montserrat" panose="00000500000000000000" pitchFamily="2" charset="0"/>
            </a:endParaRPr>
          </a:p>
        </p:txBody>
      </p:sp>
      <p:sp>
        <p:nvSpPr>
          <p:cNvPr id="5" name="CuadroTexto 4">
            <a:extLst>
              <a:ext uri="{FF2B5EF4-FFF2-40B4-BE49-F238E27FC236}">
                <a16:creationId xmlns:a16="http://schemas.microsoft.com/office/drawing/2014/main" id="{EDB485A2-7330-C866-0344-C6D2195A40FD}"/>
              </a:ext>
            </a:extLst>
          </p:cNvPr>
          <p:cNvSpPr txBox="1"/>
          <p:nvPr/>
        </p:nvSpPr>
        <p:spPr>
          <a:xfrm>
            <a:off x="510251" y="5846320"/>
            <a:ext cx="1066800" cy="369332"/>
          </a:xfrm>
          <a:prstGeom prst="rect">
            <a:avLst/>
          </a:prstGeom>
          <a:noFill/>
        </p:spPr>
        <p:txBody>
          <a:bodyPr wrap="square" rtlCol="0">
            <a:spAutoFit/>
          </a:bodyPr>
          <a:lstStyle/>
          <a:p>
            <a:pPr lvl="0"/>
            <a:r>
              <a:rPr lang="es-ES" sz="900" dirty="0">
                <a:solidFill>
                  <a:schemeClr val="bg1"/>
                </a:solidFill>
                <a:latin typeface="Montserrat" panose="00000500000000000000" pitchFamily="2" charset="0"/>
              </a:rPr>
              <a:t>Brainstorming</a:t>
            </a:r>
          </a:p>
          <a:p>
            <a:endParaRPr lang="es-MX" sz="900" dirty="0"/>
          </a:p>
        </p:txBody>
      </p:sp>
      <p:sp>
        <p:nvSpPr>
          <p:cNvPr id="8" name="CuadroTexto 7">
            <a:extLst>
              <a:ext uri="{FF2B5EF4-FFF2-40B4-BE49-F238E27FC236}">
                <a16:creationId xmlns:a16="http://schemas.microsoft.com/office/drawing/2014/main" id="{8FA96A53-3324-610F-6990-481CB308C52A}"/>
              </a:ext>
            </a:extLst>
          </p:cNvPr>
          <p:cNvSpPr txBox="1"/>
          <p:nvPr/>
        </p:nvSpPr>
        <p:spPr>
          <a:xfrm>
            <a:off x="495299" y="2569720"/>
            <a:ext cx="1066800" cy="677108"/>
          </a:xfrm>
          <a:prstGeom prst="rect">
            <a:avLst/>
          </a:prstGeom>
          <a:noFill/>
        </p:spPr>
        <p:txBody>
          <a:bodyPr wrap="square" rtlCol="0">
            <a:spAutoFit/>
          </a:bodyPr>
          <a:lstStyle/>
          <a:p>
            <a:pPr lvl="0" algn="ctr"/>
            <a:r>
              <a:rPr lang="es-ES" sz="1200" dirty="0">
                <a:solidFill>
                  <a:schemeClr val="bg1"/>
                </a:solidFill>
                <a:latin typeface="Montserrat" panose="00000500000000000000" pitchFamily="2" charset="0"/>
              </a:rPr>
              <a:t>Taller de cocreación</a:t>
            </a:r>
          </a:p>
          <a:p>
            <a:endParaRPr lang="es-MX" sz="1400" dirty="0">
              <a:solidFill>
                <a:schemeClr val="bg1"/>
              </a:solidFill>
            </a:endParaRPr>
          </a:p>
        </p:txBody>
      </p:sp>
      <p:pic>
        <p:nvPicPr>
          <p:cNvPr id="13" name="Imagen 12">
            <a:extLst>
              <a:ext uri="{FF2B5EF4-FFF2-40B4-BE49-F238E27FC236}">
                <a16:creationId xmlns:a16="http://schemas.microsoft.com/office/drawing/2014/main" id="{0190105A-9B56-212F-BF3F-0D7E59781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31808"/>
            <a:ext cx="6096000" cy="4698009"/>
          </a:xfrm>
          <a:prstGeom prst="rect">
            <a:avLst/>
          </a:prstGeom>
        </p:spPr>
      </p:pic>
    </p:spTree>
    <p:extLst>
      <p:ext uri="{BB962C8B-B14F-4D97-AF65-F5344CB8AC3E}">
        <p14:creationId xmlns:p14="http://schemas.microsoft.com/office/powerpoint/2010/main" val="398790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01E9D28-04C1-3570-17A6-17BBE24EF9F8}"/>
              </a:ext>
            </a:extLst>
          </p:cNvPr>
          <p:cNvSpPr txBox="1"/>
          <p:nvPr/>
        </p:nvSpPr>
        <p:spPr>
          <a:xfrm>
            <a:off x="457198" y="1295400"/>
            <a:ext cx="8229601" cy="692497"/>
          </a:xfrm>
          <a:prstGeom prst="rect">
            <a:avLst/>
          </a:prstGeom>
          <a:noFill/>
        </p:spPr>
        <p:txBody>
          <a:bodyPr wrap="square" rtlCol="0">
            <a:spAutoFit/>
          </a:bodyPr>
          <a:lstStyle/>
          <a:p>
            <a:pPr algn="just"/>
            <a:r>
              <a:rPr lang="es-ES" sz="1300" dirty="0">
                <a:solidFill>
                  <a:srgbClr val="444444"/>
                </a:solidFill>
                <a:latin typeface="Montserrat" panose="00000500000000000000" pitchFamily="2" charset="0"/>
              </a:rPr>
              <a:t>Debido a que no podemos desarrollar todas las ideas, una vez que se han generado la mayor cantidad de estas, es necesario elegir entre todas ellas. Existen varios métodos que podemos utilizar para elegir las ideas.</a:t>
            </a:r>
            <a:endParaRPr lang="es-MX" sz="1300" dirty="0">
              <a:latin typeface="Montserrat" panose="00000500000000000000" pitchFamily="2" charset="0"/>
            </a:endParaRPr>
          </a:p>
        </p:txBody>
      </p:sp>
      <p:pic>
        <p:nvPicPr>
          <p:cNvPr id="11" name="Imagen 10">
            <a:extLst>
              <a:ext uri="{FF2B5EF4-FFF2-40B4-BE49-F238E27FC236}">
                <a16:creationId xmlns:a16="http://schemas.microsoft.com/office/drawing/2014/main" id="{ABDA6828-CFA7-850B-03C7-5622111E7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8" y="2325639"/>
            <a:ext cx="6400802" cy="3329767"/>
          </a:xfrm>
          <a:prstGeom prst="rect">
            <a:avLst/>
          </a:prstGeom>
        </p:spPr>
      </p:pic>
    </p:spTree>
    <p:extLst>
      <p:ext uri="{BB962C8B-B14F-4D97-AF65-F5344CB8AC3E}">
        <p14:creationId xmlns:p14="http://schemas.microsoft.com/office/powerpoint/2010/main" val="260460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01E9D28-04C1-3570-17A6-17BBE24EF9F8}"/>
              </a:ext>
            </a:extLst>
          </p:cNvPr>
          <p:cNvSpPr txBox="1"/>
          <p:nvPr/>
        </p:nvSpPr>
        <p:spPr>
          <a:xfrm>
            <a:off x="660400" y="1905000"/>
            <a:ext cx="7823200" cy="1092607"/>
          </a:xfrm>
          <a:prstGeom prst="rect">
            <a:avLst/>
          </a:prstGeom>
          <a:noFill/>
        </p:spPr>
        <p:txBody>
          <a:bodyPr wrap="square" rtlCol="0">
            <a:spAutoFit/>
          </a:bodyPr>
          <a:lstStyle/>
          <a:p>
            <a:r>
              <a:rPr lang="es-ES" sz="1300" dirty="0">
                <a:solidFill>
                  <a:srgbClr val="000000"/>
                </a:solidFill>
                <a:latin typeface="Montserrat" panose="00000500000000000000" pitchFamily="2" charset="0"/>
              </a:rPr>
              <a:t>Un catalizador es un agente de cambio, es aquel que lo facilita, que ayuda a que se dé la transformación que se busca y que la innovación sea posible en los equipos de trabajo, generando con esto un enfoque de valor y de trabajo colaborativo. Si bien suena emocionante, no es tarea fácil, podemos notar algunos elementos necesarios para ello en el gráfico anexo. </a:t>
            </a:r>
            <a:endParaRPr lang="es-MX" sz="1300" dirty="0">
              <a:latin typeface="Montserrat" panose="00000500000000000000" pitchFamily="2" charset="0"/>
            </a:endParaRPr>
          </a:p>
        </p:txBody>
      </p:sp>
      <p:pic>
        <p:nvPicPr>
          <p:cNvPr id="7" name="Imagen 6">
            <a:extLst>
              <a:ext uri="{FF2B5EF4-FFF2-40B4-BE49-F238E27FC236}">
                <a16:creationId xmlns:a16="http://schemas.microsoft.com/office/drawing/2014/main" id="{AB6A45DE-CD46-2DFE-9A40-67CE4181B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3581400"/>
            <a:ext cx="7823200" cy="2044700"/>
          </a:xfrm>
          <a:prstGeom prst="rect">
            <a:avLst/>
          </a:prstGeom>
        </p:spPr>
      </p:pic>
    </p:spTree>
    <p:extLst>
      <p:ext uri="{BB962C8B-B14F-4D97-AF65-F5344CB8AC3E}">
        <p14:creationId xmlns:p14="http://schemas.microsoft.com/office/powerpoint/2010/main" val="315563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A55503-C2EE-9B69-C964-445B32F21383}"/>
              </a:ext>
            </a:extLst>
          </p:cNvPr>
          <p:cNvSpPr txBox="1"/>
          <p:nvPr/>
        </p:nvSpPr>
        <p:spPr>
          <a:xfrm>
            <a:off x="723899" y="1545958"/>
            <a:ext cx="3314702" cy="492443"/>
          </a:xfrm>
          <a:prstGeom prst="rect">
            <a:avLst/>
          </a:prstGeom>
          <a:noFill/>
        </p:spPr>
        <p:txBody>
          <a:bodyPr wrap="square" rtlCol="0">
            <a:spAutoFit/>
          </a:bodyPr>
          <a:lstStyle/>
          <a:p>
            <a:r>
              <a:rPr lang="es-MX" sz="1300" dirty="0">
                <a:latin typeface="Montserrat" panose="00000500000000000000" pitchFamily="2" charset="0"/>
                <a:cs typeface="Arial" panose="020B0604020202020204" pitchFamily="34" charset="0"/>
              </a:rPr>
              <a:t>Reflexiona sobre lo aprendido en el tema y responde lo siguiente.</a:t>
            </a:r>
            <a:endParaRPr lang="es-MX" sz="1300" dirty="0">
              <a:latin typeface="Montserrat" panose="00000500000000000000" pitchFamily="2" charset="0"/>
            </a:endParaRPr>
          </a:p>
        </p:txBody>
      </p:sp>
      <p:sp>
        <p:nvSpPr>
          <p:cNvPr id="7" name="CuadroTexto 6">
            <a:extLst>
              <a:ext uri="{FF2B5EF4-FFF2-40B4-BE49-F238E27FC236}">
                <a16:creationId xmlns:a16="http://schemas.microsoft.com/office/drawing/2014/main" id="{39234B4A-1173-32C0-5864-78575DBFFB22}"/>
              </a:ext>
            </a:extLst>
          </p:cNvPr>
          <p:cNvSpPr txBox="1"/>
          <p:nvPr/>
        </p:nvSpPr>
        <p:spPr>
          <a:xfrm>
            <a:off x="876299" y="2212759"/>
            <a:ext cx="3314701" cy="4493538"/>
          </a:xfrm>
          <a:prstGeom prst="rect">
            <a:avLst/>
          </a:prstGeom>
          <a:noFill/>
        </p:spPr>
        <p:txBody>
          <a:bodyPr wrap="square" rtlCol="0">
            <a:spAutoFit/>
          </a:bodyPr>
          <a:lstStyle/>
          <a:p>
            <a:pPr marL="285750" indent="-285750">
              <a:buFont typeface="Arial" panose="020B0604020202020204" pitchFamily="34" charset="0"/>
              <a:buChar char="•"/>
            </a:pPr>
            <a:r>
              <a:rPr lang="es-ES" sz="1300" dirty="0">
                <a:latin typeface="Montserrat" panose="00000500000000000000" pitchFamily="2" charset="0"/>
              </a:rPr>
              <a:t>Según Maslow, elige una necesidad </a:t>
            </a:r>
            <a:r>
              <a:rPr lang="es-ES" sz="1300" spc="-50" dirty="0">
                <a:latin typeface="Montserrat" panose="00000500000000000000" pitchFamily="2" charset="0"/>
              </a:rPr>
              <a:t>que desees satisfacer en este momento, </a:t>
            </a:r>
            <a:r>
              <a:rPr lang="es-ES" sz="1300" dirty="0">
                <a:latin typeface="Montserrat" panose="00000500000000000000" pitchFamily="2" charset="0"/>
              </a:rPr>
              <a:t>para posteriormente definirla a través de las técnicas para la definición del problema o necesidad, creando con esto tu enunciado del problema o necesidad. </a:t>
            </a:r>
          </a:p>
          <a:p>
            <a:pPr marL="285750" indent="-285750">
              <a:buFont typeface="Arial" panose="020B0604020202020204" pitchFamily="34" charset="0"/>
              <a:buChar char="•"/>
            </a:pPr>
            <a:endParaRPr lang="es-ES" sz="1300" dirty="0">
              <a:latin typeface="Montserrat" panose="00000500000000000000" pitchFamily="2" charset="0"/>
            </a:endParaRPr>
          </a:p>
          <a:p>
            <a:pPr marL="285750" indent="-285750">
              <a:buFont typeface="Arial" panose="020B0604020202020204" pitchFamily="34" charset="0"/>
              <a:buChar char="•"/>
            </a:pPr>
            <a:r>
              <a:rPr lang="es-ES" sz="1300" dirty="0">
                <a:latin typeface="Montserrat" panose="00000500000000000000" pitchFamily="2" charset="0"/>
              </a:rPr>
              <a:t>En equipos, busquen soluciones para sus distintas necesidades, recuerda utilizar las técnicas de </a:t>
            </a:r>
            <a:r>
              <a:rPr lang="es-ES" sz="1300" dirty="0" err="1">
                <a:latin typeface="Montserrat" panose="00000500000000000000" pitchFamily="2" charset="0"/>
              </a:rPr>
              <a:t>brainstorming</a:t>
            </a:r>
            <a:r>
              <a:rPr lang="es-ES" sz="1300" dirty="0">
                <a:latin typeface="Montserrat" panose="00000500000000000000" pitchFamily="2" charset="0"/>
              </a:rPr>
              <a:t>, </a:t>
            </a:r>
            <a:r>
              <a:rPr lang="es-ES" sz="1300" spc="-50" dirty="0">
                <a:latin typeface="Montserrat" panose="00000500000000000000" pitchFamily="2" charset="0"/>
              </a:rPr>
              <a:t>método </a:t>
            </a:r>
            <a:r>
              <a:rPr lang="es-ES" sz="1300" spc="-50" dirty="0" err="1">
                <a:latin typeface="Montserrat" panose="00000500000000000000" pitchFamily="2" charset="0"/>
              </a:rPr>
              <a:t>scamper</a:t>
            </a:r>
            <a:r>
              <a:rPr lang="es-ES" sz="1300" spc="-50" dirty="0">
                <a:latin typeface="Montserrat" panose="00000500000000000000" pitchFamily="2" charset="0"/>
              </a:rPr>
              <a:t>, o taller de </a:t>
            </a:r>
            <a:r>
              <a:rPr lang="es-ES" sz="1300" spc="-50" dirty="0" err="1">
                <a:latin typeface="Montserrat" panose="00000500000000000000" pitchFamily="2" charset="0"/>
              </a:rPr>
              <a:t>cocreación</a:t>
            </a:r>
            <a:r>
              <a:rPr lang="es-ES" sz="1300" spc="-50" dirty="0">
                <a:latin typeface="Montserrat" panose="00000500000000000000" pitchFamily="2" charset="0"/>
              </a:rPr>
              <a:t>. </a:t>
            </a:r>
          </a:p>
          <a:p>
            <a:pPr marL="285750" indent="-285750">
              <a:buFont typeface="Arial" panose="020B0604020202020204" pitchFamily="34" charset="0"/>
              <a:buChar char="•"/>
            </a:pPr>
            <a:endParaRPr lang="es-ES" sz="1300" dirty="0">
              <a:latin typeface="Montserrat" panose="00000500000000000000" pitchFamily="2" charset="0"/>
            </a:endParaRPr>
          </a:p>
          <a:p>
            <a:pPr marL="285750" indent="-285750">
              <a:buFont typeface="Arial" panose="020B0604020202020204" pitchFamily="34" charset="0"/>
              <a:buChar char="•"/>
            </a:pPr>
            <a:r>
              <a:rPr lang="es-ES" sz="1300" dirty="0">
                <a:latin typeface="Montserrat" panose="00000500000000000000" pitchFamily="2" charset="0"/>
              </a:rPr>
              <a:t>Presenta tus hallazgos y resultados obtenidos en una conclusión breve. Enfatiza la importancia de escuchar </a:t>
            </a:r>
            <a:r>
              <a:rPr lang="es-ES" sz="1300" spc="-50" dirty="0">
                <a:latin typeface="Montserrat" panose="00000500000000000000" pitchFamily="2" charset="0"/>
              </a:rPr>
              <a:t>al usuario y sus problemas o necesidades </a:t>
            </a:r>
            <a:r>
              <a:rPr lang="es-ES" sz="1300" dirty="0">
                <a:latin typeface="Montserrat" panose="00000500000000000000" pitchFamily="2" charset="0"/>
              </a:rPr>
              <a:t>al momento de innovar. </a:t>
            </a:r>
          </a:p>
          <a:p>
            <a:pPr marL="228600" indent="-228600" algn="just">
              <a:buFont typeface="+mj-lt"/>
              <a:buAutoNum type="arabicPeriod"/>
            </a:pPr>
            <a:endParaRPr lang="es-ES" sz="1300" dirty="0">
              <a:latin typeface="Montserrat" panose="00000500000000000000" pitchFamily="2" charset="0"/>
            </a:endParaRPr>
          </a:p>
        </p:txBody>
      </p:sp>
      <p:pic>
        <p:nvPicPr>
          <p:cNvPr id="9" name="Imagen 8">
            <a:extLst>
              <a:ext uri="{FF2B5EF4-FFF2-40B4-BE49-F238E27FC236}">
                <a16:creationId xmlns:a16="http://schemas.microsoft.com/office/drawing/2014/main" id="{6EAFF366-E273-29FD-6E9C-DFF357075A7C}"/>
              </a:ext>
            </a:extLst>
          </p:cNvPr>
          <p:cNvPicPr>
            <a:picLocks noChangeAspect="1"/>
          </p:cNvPicPr>
          <p:nvPr/>
        </p:nvPicPr>
        <p:blipFill rotWithShape="1">
          <a:blip r:embed="rId2">
            <a:extLst>
              <a:ext uri="{28A0092B-C50C-407E-A947-70E740481C1C}">
                <a14:useLocalDpi xmlns:a14="http://schemas.microsoft.com/office/drawing/2010/main" val="0"/>
              </a:ext>
            </a:extLst>
          </a:blip>
          <a:srcRect l="24882" r="9290"/>
          <a:stretch/>
        </p:blipFill>
        <p:spPr>
          <a:xfrm>
            <a:off x="4554254" y="1104900"/>
            <a:ext cx="4589745" cy="4648200"/>
          </a:xfrm>
          <a:prstGeom prst="rect">
            <a:avLst/>
          </a:prstGeom>
        </p:spPr>
      </p:pic>
      <p:pic>
        <p:nvPicPr>
          <p:cNvPr id="11" name="Imagen 10" descr="Imagen que contiene Patrón de fondo&#10;&#10;Descripción generada automáticamente">
            <a:extLst>
              <a:ext uri="{FF2B5EF4-FFF2-40B4-BE49-F238E27FC236}">
                <a16:creationId xmlns:a16="http://schemas.microsoft.com/office/drawing/2014/main" id="{62A493E1-6723-B849-4A77-3AA0B6495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 t="2" r="163" b="83395"/>
          <a:stretch/>
        </p:blipFill>
        <p:spPr>
          <a:xfrm>
            <a:off x="76200" y="1371600"/>
            <a:ext cx="1012199" cy="442800"/>
          </a:xfrm>
          <a:prstGeom prst="rect">
            <a:avLst/>
          </a:prstGeom>
        </p:spPr>
      </p:pic>
    </p:spTree>
    <p:extLst>
      <p:ext uri="{BB962C8B-B14F-4D97-AF65-F5344CB8AC3E}">
        <p14:creationId xmlns:p14="http://schemas.microsoft.com/office/powerpoint/2010/main" val="254301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53A70D7-5486-32F3-F591-A5F9E704C7FA}"/>
              </a:ext>
            </a:extLst>
          </p:cNvPr>
          <p:cNvSpPr/>
          <p:nvPr/>
        </p:nvSpPr>
        <p:spPr>
          <a:xfrm>
            <a:off x="0" y="3429000"/>
            <a:ext cx="358739" cy="734552"/>
          </a:xfrm>
          <a:prstGeom prst="rect">
            <a:avLst/>
          </a:prstGeom>
          <a:solidFill>
            <a:srgbClr val="2B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4">
            <a:extLst>
              <a:ext uri="{FF2B5EF4-FFF2-40B4-BE49-F238E27FC236}">
                <a16:creationId xmlns:a16="http://schemas.microsoft.com/office/drawing/2014/main" id="{347DDE08-0ECF-56BB-477F-769E0DA2E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363" b="6363"/>
          <a:stretch/>
        </p:blipFill>
        <p:spPr bwMode="auto">
          <a:xfrm>
            <a:off x="0" y="1066799"/>
            <a:ext cx="9144000" cy="236220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1B7AA153-0B39-6757-E2E4-AEEBF3B27723}"/>
              </a:ext>
            </a:extLst>
          </p:cNvPr>
          <p:cNvSpPr txBox="1"/>
          <p:nvPr/>
        </p:nvSpPr>
        <p:spPr>
          <a:xfrm>
            <a:off x="1181099" y="3796276"/>
            <a:ext cx="6781801" cy="2292935"/>
          </a:xfrm>
          <a:prstGeom prst="rect">
            <a:avLst/>
          </a:prstGeom>
          <a:noFill/>
        </p:spPr>
        <p:txBody>
          <a:bodyPr wrap="square" rtlCol="0">
            <a:spAutoFit/>
          </a:bodyPr>
          <a:lstStyle/>
          <a:p>
            <a:r>
              <a:rPr lang="es-ES" sz="1300" b="1" dirty="0">
                <a:latin typeface="Montserrat" panose="00000500000000000000" pitchFamily="2" charset="0"/>
              </a:rPr>
              <a:t>¿De dónde provienen las buenas ideas?</a:t>
            </a:r>
          </a:p>
          <a:p>
            <a:endParaRPr lang="es-ES" sz="1300" dirty="0">
              <a:latin typeface="Montserrat" panose="00000500000000000000" pitchFamily="2" charset="0"/>
            </a:endParaRPr>
          </a:p>
          <a:p>
            <a:r>
              <a:rPr lang="es-ES" sz="1300" dirty="0">
                <a:latin typeface="Montserrat" panose="00000500000000000000" pitchFamily="2" charset="0"/>
              </a:rPr>
              <a:t>Según Platón, la mente humana tiene dos aspectos distintos. A uno de estos aspectos lo llamó “</a:t>
            </a:r>
            <a:r>
              <a:rPr lang="es-ES" sz="1300" dirty="0" err="1">
                <a:latin typeface="Montserrat" panose="00000500000000000000" pitchFamily="2" charset="0"/>
              </a:rPr>
              <a:t>logistikon</a:t>
            </a:r>
            <a:r>
              <a:rPr lang="es-ES" sz="1300" dirty="0">
                <a:latin typeface="Montserrat" panose="00000500000000000000" pitchFamily="2" charset="0"/>
              </a:rPr>
              <a:t>”, la parte racional del ser humano. Al otro lo llamó “</a:t>
            </a:r>
            <a:r>
              <a:rPr lang="es-ES" sz="1300" dirty="0" err="1">
                <a:latin typeface="Montserrat" panose="00000500000000000000" pitchFamily="2" charset="0"/>
              </a:rPr>
              <a:t>nous</a:t>
            </a:r>
            <a:r>
              <a:rPr lang="es-ES" sz="1300" dirty="0">
                <a:latin typeface="Montserrat" panose="00000500000000000000" pitchFamily="2" charset="0"/>
              </a:rPr>
              <a:t>”, la parte intuitiva de las personas. Sabiendo esto, podemos intuir que todos tenemos la capacidad de utilizar o activar ambos hemisferios, generando con esto grandes ideas o pensamientos, solo es cuestión de ponernos en marcha y activarnos. </a:t>
            </a:r>
          </a:p>
          <a:p>
            <a:endParaRPr lang="es-MX" sz="1300" dirty="0">
              <a:latin typeface="Montserrat" panose="00000500000000000000" pitchFamily="2" charset="0"/>
            </a:endParaRPr>
          </a:p>
          <a:p>
            <a:r>
              <a:rPr lang="es-MX" sz="1300" dirty="0">
                <a:latin typeface="Montserrat" panose="00000500000000000000" pitchFamily="2" charset="0"/>
              </a:rPr>
              <a:t>Salir a caminar, escuchar música, dibujar, o meditar son algunas de las técnicas comunes, ¿has intentado alguna de ellas?</a:t>
            </a:r>
          </a:p>
        </p:txBody>
      </p:sp>
    </p:spTree>
    <p:extLst>
      <p:ext uri="{BB962C8B-B14F-4D97-AF65-F5344CB8AC3E}">
        <p14:creationId xmlns:p14="http://schemas.microsoft.com/office/powerpoint/2010/main" val="412054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3F8F0B-633E-1C42-BE00-32ED647AC141}"/>
              </a:ext>
            </a:extLst>
          </p:cNvPr>
          <p:cNvSpPr txBox="1"/>
          <p:nvPr/>
        </p:nvSpPr>
        <p:spPr>
          <a:xfrm>
            <a:off x="723899" y="1600200"/>
            <a:ext cx="7696201" cy="4493538"/>
          </a:xfrm>
          <a:prstGeom prst="rect">
            <a:avLst/>
          </a:prstGeom>
          <a:noFill/>
        </p:spPr>
        <p:txBody>
          <a:bodyPr wrap="square" rtlCol="0">
            <a:spAutoFit/>
          </a:bodyPr>
          <a:lstStyle/>
          <a:p>
            <a:pPr marL="171450" indent="-171450">
              <a:buClr>
                <a:srgbClr val="2AA645"/>
              </a:buClr>
              <a:buFont typeface="Arial" panose="020B0604020202020204" pitchFamily="34" charset="0"/>
              <a:buChar char="•"/>
            </a:pPr>
            <a:r>
              <a:rPr lang="es-MX" sz="1300" dirty="0"/>
              <a:t>Barnett, N. (1969). Beyond market segmentation. </a:t>
            </a:r>
            <a:r>
              <a:rPr lang="es-MX" sz="1300" i="1" dirty="0"/>
              <a:t>Harvard Business Review, 47</a:t>
            </a:r>
            <a:r>
              <a:rPr lang="es-MX" sz="1300" dirty="0"/>
              <a:t>(1).</a:t>
            </a:r>
            <a:br>
              <a:rPr lang="es-MX" sz="1300" dirty="0"/>
            </a:br>
            <a:r>
              <a:rPr lang="es-MX" sz="1300" dirty="0"/>
              <a:t>HERALDO. (2016). </a:t>
            </a:r>
            <a:r>
              <a:rPr lang="es-MX" sz="1300" i="1" dirty="0"/>
              <a:t>Expendedoras de libros y cargadores urbanos, lluvia de ideas para Zaragoza</a:t>
            </a:r>
            <a:r>
              <a:rPr lang="es-MX" sz="1300" dirty="0"/>
              <a:t>. Recuperado de http://www.heraldo.es/noticias/aragon/zaragoza-provincia/zaragoza/2016/06/29/expendedoras-libros-cargadores-urbanos-lluvia-ideas-para-zaragoza-934281-301.html </a:t>
            </a:r>
          </a:p>
          <a:p>
            <a:pPr marL="171450" indent="-171450">
              <a:buClr>
                <a:srgbClr val="2AA645"/>
              </a:buClr>
              <a:buFont typeface="Arial" panose="020B0604020202020204" pitchFamily="34" charset="0"/>
              <a:buChar char="•"/>
            </a:pPr>
            <a:endParaRPr lang="es-MX" sz="1300" dirty="0"/>
          </a:p>
          <a:p>
            <a:pPr marL="171450" indent="-171450">
              <a:buClr>
                <a:srgbClr val="2AA645"/>
              </a:buClr>
              <a:buFont typeface="Arial" panose="020B0604020202020204" pitchFamily="34" charset="0"/>
              <a:buChar char="•"/>
            </a:pPr>
            <a:r>
              <a:rPr lang="es-MX" sz="1300" dirty="0"/>
              <a:t>File, K., y Prince, R. (1991). Sociographic segmentation: the SME market and financial services. </a:t>
            </a:r>
            <a:r>
              <a:rPr lang="es-MX" sz="1300" i="1" dirty="0"/>
              <a:t>International </a:t>
            </a:r>
            <a:br>
              <a:rPr lang="es-MX" sz="1300" i="1" dirty="0"/>
            </a:br>
            <a:r>
              <a:rPr lang="es-MX" sz="1300" i="1" dirty="0"/>
              <a:t>Journal of Bank Marketing, 9</a:t>
            </a:r>
            <a:r>
              <a:rPr lang="es-MX" sz="1300" dirty="0"/>
              <a:t>(3).</a:t>
            </a:r>
          </a:p>
          <a:p>
            <a:pPr marL="171450" indent="-171450">
              <a:buClr>
                <a:srgbClr val="2AA645"/>
              </a:buClr>
              <a:buFont typeface="Arial" panose="020B0604020202020204" pitchFamily="34" charset="0"/>
              <a:buChar char="•"/>
            </a:pPr>
            <a:endParaRPr lang="es-MX" sz="1300" dirty="0"/>
          </a:p>
          <a:p>
            <a:pPr marL="171450" indent="-171450">
              <a:buClr>
                <a:srgbClr val="2AA645"/>
              </a:buClr>
              <a:buFont typeface="Arial" panose="020B0604020202020204" pitchFamily="34" charset="0"/>
              <a:buChar char="•"/>
            </a:pPr>
            <a:r>
              <a:rPr lang="es-MX" sz="1300" dirty="0"/>
              <a:t>IDEO. (n.d.). </a:t>
            </a:r>
            <a:r>
              <a:rPr lang="es-MX" sz="1300" i="1" dirty="0"/>
              <a:t>Co-creation session</a:t>
            </a:r>
            <a:r>
              <a:rPr lang="es-MX" sz="1300" dirty="0"/>
              <a:t>. Recuperado de http://www.designkit.org/methods/33</a:t>
            </a:r>
            <a:br>
              <a:rPr lang="es-MX" sz="1300" dirty="0"/>
            </a:br>
            <a:endParaRPr lang="es-MX" sz="1300" dirty="0"/>
          </a:p>
          <a:p>
            <a:pPr marL="171450" indent="-171450">
              <a:buClr>
                <a:srgbClr val="2AA645"/>
              </a:buClr>
              <a:buFont typeface="Arial" panose="020B0604020202020204" pitchFamily="34" charset="0"/>
              <a:buChar char="•"/>
            </a:pPr>
            <a:r>
              <a:rPr lang="es-MX" sz="1300" dirty="0"/>
              <a:t>Macías, M. (2011). </a:t>
            </a:r>
            <a:r>
              <a:rPr lang="es-MX" sz="1300" i="1" dirty="0"/>
              <a:t>El modelo de negocio desde el cliente: el mapa de empatía</a:t>
            </a:r>
            <a:r>
              <a:rPr lang="es-MX" sz="1300" dirty="0"/>
              <a:t>. Recuperado de http://advenio.es/modelo-de-negocio-y-el-cliente-mapa-de-empatia/ </a:t>
            </a:r>
            <a:br>
              <a:rPr lang="es-MX" sz="1300" dirty="0"/>
            </a:br>
            <a:endParaRPr lang="es-MX" sz="1300" dirty="0"/>
          </a:p>
          <a:p>
            <a:pPr marL="171450" indent="-171450">
              <a:buClr>
                <a:srgbClr val="2AA645"/>
              </a:buClr>
              <a:buFont typeface="Arial" panose="020B0604020202020204" pitchFamily="34" charset="0"/>
              <a:buChar char="•"/>
            </a:pPr>
            <a:r>
              <a:rPr lang="es-MX" sz="1300" dirty="0"/>
              <a:t>Phelps, S. (2014). </a:t>
            </a:r>
            <a:r>
              <a:rPr lang="es-MX" sz="1300" i="1" dirty="0"/>
              <a:t>TD Bank Turns ATMs Into Automated Thanking Machines</a:t>
            </a:r>
            <a:r>
              <a:rPr lang="es-MX" sz="1300" dirty="0"/>
              <a:t>. Recuperado de http://www.forbes.com/sites/stanphelps/2014/07/30/td-bank-turns-atms-into-an-automated-thanking-machines/#6421baaf2b11 </a:t>
            </a:r>
            <a:br>
              <a:rPr lang="es-MX" sz="1300" dirty="0"/>
            </a:br>
            <a:endParaRPr lang="es-MX" sz="1300" dirty="0"/>
          </a:p>
          <a:p>
            <a:pPr marL="171450" indent="-171450">
              <a:buClr>
                <a:srgbClr val="2AA645"/>
              </a:buClr>
              <a:buFont typeface="Arial" panose="020B0604020202020204" pitchFamily="34" charset="0"/>
              <a:buChar char="•"/>
            </a:pPr>
            <a:r>
              <a:rPr lang="es-MX" sz="1300" dirty="0"/>
              <a:t>Institute of Design at Standford. (n.d). </a:t>
            </a:r>
            <a:r>
              <a:rPr lang="es-MX" sz="1300" i="1" dirty="0"/>
              <a:t>Mini guía: una introducción al Design Thinking</a:t>
            </a:r>
            <a:r>
              <a:rPr lang="es-MX" sz="1300" dirty="0"/>
              <a:t>. Recuperado de http://guiaiso50001.cl/guia/wp-content/uploads/2017/04/guia-proceso-creativo.pdf</a:t>
            </a:r>
          </a:p>
        </p:txBody>
      </p:sp>
    </p:spTree>
    <p:extLst>
      <p:ext uri="{BB962C8B-B14F-4D97-AF65-F5344CB8AC3E}">
        <p14:creationId xmlns:p14="http://schemas.microsoft.com/office/powerpoint/2010/main" val="26213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3F8F0B-633E-1C42-BE00-32ED647AC141}"/>
              </a:ext>
            </a:extLst>
          </p:cNvPr>
          <p:cNvSpPr txBox="1"/>
          <p:nvPr/>
        </p:nvSpPr>
        <p:spPr>
          <a:xfrm>
            <a:off x="723899" y="2282532"/>
            <a:ext cx="7696201" cy="2292935"/>
          </a:xfrm>
          <a:prstGeom prst="rect">
            <a:avLst/>
          </a:prstGeom>
          <a:noFill/>
        </p:spPr>
        <p:txBody>
          <a:bodyPr wrap="square" rtlCol="0">
            <a:spAutoFit/>
          </a:bodyPr>
          <a:lstStyle/>
          <a:p>
            <a:pPr marL="171450" indent="-171450">
              <a:buClr>
                <a:srgbClr val="2AA645"/>
              </a:buClr>
              <a:buFont typeface="Arial" panose="020B0604020202020204" pitchFamily="34" charset="0"/>
              <a:buChar char="•"/>
            </a:pPr>
            <a:r>
              <a:rPr lang="es-MX" sz="1300" dirty="0"/>
              <a:t>Schiffman, L. (2004). </a:t>
            </a:r>
            <a:r>
              <a:rPr lang="es-MX" sz="1300" i="1" dirty="0"/>
              <a:t>Consumer behavior</a:t>
            </a:r>
            <a:r>
              <a:rPr lang="es-MX" sz="1300" dirty="0"/>
              <a:t>. EE.UU.: Pearson Prentice Hall.</a:t>
            </a:r>
            <a:br>
              <a:rPr lang="es-MX" sz="1300" dirty="0"/>
            </a:br>
            <a:endParaRPr lang="es-MX" sz="1300" dirty="0"/>
          </a:p>
          <a:p>
            <a:pPr marL="171450" indent="-171450">
              <a:buClr>
                <a:srgbClr val="2AA645"/>
              </a:buClr>
              <a:buFont typeface="Arial" panose="020B0604020202020204" pitchFamily="34" charset="0"/>
              <a:buChar char="•"/>
            </a:pPr>
            <a:r>
              <a:rPr lang="es-MX" sz="1300" dirty="0"/>
              <a:t>Stanley, T., Ford, J., y Richards, S. (1985). Segmentation of bank customers by age. </a:t>
            </a:r>
            <a:r>
              <a:rPr lang="es-MX" sz="1300" i="1" dirty="0"/>
              <a:t>International Journal of Bank Marketing, 3</a:t>
            </a:r>
            <a:r>
              <a:rPr lang="es-MX" sz="1300" dirty="0"/>
              <a:t>(3).</a:t>
            </a:r>
            <a:br>
              <a:rPr lang="es-MX" sz="1300" dirty="0"/>
            </a:br>
            <a:endParaRPr lang="es-MX" sz="1300" dirty="0"/>
          </a:p>
          <a:p>
            <a:pPr marL="171450" indent="-171450">
              <a:buClr>
                <a:srgbClr val="2AA645"/>
              </a:buClr>
              <a:buFont typeface="Arial" panose="020B0604020202020204" pitchFamily="34" charset="0"/>
              <a:buChar char="•"/>
            </a:pPr>
            <a:r>
              <a:rPr lang="es-MX" sz="1300" dirty="0"/>
              <a:t>Vianna, M., Vianna, Y., Adler, I., Lucena, B., y Russo, B. (2013). </a:t>
            </a:r>
            <a:r>
              <a:rPr lang="es-MX" sz="1300" i="1" dirty="0"/>
              <a:t>Design thinking: Innovación en negocios</a:t>
            </a:r>
            <a:r>
              <a:rPr lang="es-MX" sz="1300" dirty="0"/>
              <a:t>. Brasil: MJV Press. </a:t>
            </a:r>
            <a:br>
              <a:rPr lang="es-MX" sz="1300" dirty="0"/>
            </a:br>
            <a:r>
              <a:rPr lang="es-MX" sz="1300" dirty="0"/>
              <a:t>ISBN 978-85-65424-01-1</a:t>
            </a:r>
            <a:br>
              <a:rPr lang="es-MX" sz="1300" dirty="0"/>
            </a:br>
            <a:endParaRPr lang="es-MX" sz="1300" dirty="0"/>
          </a:p>
          <a:p>
            <a:pPr marL="171450" indent="-171450">
              <a:buClr>
                <a:srgbClr val="2AA645"/>
              </a:buClr>
              <a:buFont typeface="Arial" panose="020B0604020202020204" pitchFamily="34" charset="0"/>
              <a:buChar char="•"/>
            </a:pPr>
            <a:r>
              <a:rPr lang="es-MX" sz="1300" dirty="0"/>
              <a:t>Wills, G. (1985). Dividing and conquering: strategies for segmentation. </a:t>
            </a:r>
            <a:r>
              <a:rPr lang="es-MX" sz="1300" i="1" dirty="0"/>
              <a:t>International Journal of Bank Marketing, 3</a:t>
            </a:r>
            <a:r>
              <a:rPr lang="es-MX" sz="1300" dirty="0"/>
              <a:t>(4).</a:t>
            </a:r>
            <a:endParaRPr lang="es-MX" sz="1300" dirty="0">
              <a:solidFill>
                <a:srgbClr val="444444"/>
              </a:solidFill>
              <a:latin typeface="Montserrat" panose="00000500000000000000" pitchFamily="2" charset="0"/>
            </a:endParaRPr>
          </a:p>
        </p:txBody>
      </p:sp>
    </p:spTree>
    <p:extLst>
      <p:ext uri="{BB962C8B-B14F-4D97-AF65-F5344CB8AC3E}">
        <p14:creationId xmlns:p14="http://schemas.microsoft.com/office/powerpoint/2010/main" val="307885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E438694-6C11-4C89-8F60-FA043CDE020E}"/>
              </a:ext>
            </a:extLst>
          </p:cNvPr>
          <p:cNvSpPr/>
          <p:nvPr/>
        </p:nvSpPr>
        <p:spPr>
          <a:xfrm>
            <a:off x="1866900" y="1805780"/>
            <a:ext cx="5410200" cy="3810000"/>
          </a:xfrm>
          <a:prstGeom prst="rect">
            <a:avLst/>
          </a:prstGeom>
          <a:solidFill>
            <a:schemeClr val="bg1"/>
          </a:solidFill>
          <a:ln>
            <a:noFill/>
          </a:ln>
          <a:effectLst>
            <a:outerShdw blurRad="2540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Gráfico 7" descr="Gesto de doble toque contorno">
            <a:extLst>
              <a:ext uri="{FF2B5EF4-FFF2-40B4-BE49-F238E27FC236}">
                <a16:creationId xmlns:a16="http://schemas.microsoft.com/office/drawing/2014/main" id="{8E631703-89F0-47E3-B8E2-2BC9654AB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2600" y="4683451"/>
            <a:ext cx="914400" cy="914400"/>
          </a:xfrm>
          <a:prstGeom prst="rect">
            <a:avLst/>
          </a:prstGeom>
        </p:spPr>
      </p:pic>
      <p:sp>
        <p:nvSpPr>
          <p:cNvPr id="11" name="CuadroTexto 10">
            <a:extLst>
              <a:ext uri="{FF2B5EF4-FFF2-40B4-BE49-F238E27FC236}">
                <a16:creationId xmlns:a16="http://schemas.microsoft.com/office/drawing/2014/main" id="{CDAF1B15-08C4-40DF-8DD5-F634B5207108}"/>
              </a:ext>
            </a:extLst>
          </p:cNvPr>
          <p:cNvSpPr txBox="1"/>
          <p:nvPr/>
        </p:nvSpPr>
        <p:spPr>
          <a:xfrm>
            <a:off x="2838450" y="3534885"/>
            <a:ext cx="3467100" cy="1600438"/>
          </a:xfrm>
          <a:prstGeom prst="rect">
            <a:avLst/>
          </a:prstGeom>
          <a:noFill/>
        </p:spPr>
        <p:txBody>
          <a:bodyPr wrap="square">
            <a:spAutoFit/>
          </a:bodyPr>
          <a:lstStyle/>
          <a:p>
            <a:r>
              <a:rPr lang="es-MX" sz="1400" b="1" dirty="0"/>
              <a:t>Mente de principiante</a:t>
            </a:r>
            <a:br>
              <a:rPr lang="es-ES" sz="1400" dirty="0"/>
            </a:br>
            <a:br>
              <a:rPr lang="es-ES" sz="1400" dirty="0"/>
            </a:br>
            <a:r>
              <a:rPr lang="es-ES" sz="1400" dirty="0"/>
              <a:t>Realiza el siguiente ejercicio mental que te ayudará a mejorar tu concentración antes de empezar.</a:t>
            </a:r>
            <a:br>
              <a:rPr lang="es-ES" sz="1400" dirty="0"/>
            </a:br>
            <a:r>
              <a:rPr lang="es-MX" sz="1400" dirty="0">
                <a:hlinkClick r:id="rId4"/>
              </a:rPr>
              <a:t>https://youtu.be/upb0B_Ax8Jo</a:t>
            </a:r>
            <a:endParaRPr lang="es-MX" sz="1400" dirty="0"/>
          </a:p>
          <a:p>
            <a:endParaRPr lang="es-MX" sz="1400" dirty="0"/>
          </a:p>
        </p:txBody>
      </p:sp>
      <p:sp>
        <p:nvSpPr>
          <p:cNvPr id="5" name="Rectángulo 4">
            <a:extLst>
              <a:ext uri="{FF2B5EF4-FFF2-40B4-BE49-F238E27FC236}">
                <a16:creationId xmlns:a16="http://schemas.microsoft.com/office/drawing/2014/main" id="{5A890079-E720-A55A-AAE2-7DDE15D5CDE8}"/>
              </a:ext>
            </a:extLst>
          </p:cNvPr>
          <p:cNvSpPr/>
          <p:nvPr/>
        </p:nvSpPr>
        <p:spPr>
          <a:xfrm>
            <a:off x="457200" y="0"/>
            <a:ext cx="3429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effectLst/>
                <a:latin typeface="Montserrat SemiBold" panose="00000700000000000000" pitchFamily="2" charset="0"/>
                <a:ea typeface="Times New Roman" panose="02020603050405020304" pitchFamily="18" charset="0"/>
                <a:cs typeface="Times New Roman" panose="02020603050405020304" pitchFamily="18" charset="0"/>
              </a:rPr>
              <a:t>Bienestar-mindfulness</a:t>
            </a:r>
            <a:endParaRPr lang="es-MX" sz="1800" dirty="0">
              <a:solidFill>
                <a:schemeClr val="bg1"/>
              </a:solidFill>
              <a:latin typeface="Montserrat SemiBold" panose="00000700000000000000" pitchFamily="2" charset="0"/>
            </a:endParaRPr>
          </a:p>
        </p:txBody>
      </p:sp>
      <p:pic>
        <p:nvPicPr>
          <p:cNvPr id="6" name="9 Imagen" descr="LS_MINDFULNES.png">
            <a:extLst>
              <a:ext uri="{FF2B5EF4-FFF2-40B4-BE49-F238E27FC236}">
                <a16:creationId xmlns:a16="http://schemas.microsoft.com/office/drawing/2014/main" id="{6D89131A-E81D-52BD-B487-B7041785DC52}"/>
              </a:ext>
            </a:extLst>
          </p:cNvPr>
          <p:cNvPicPr>
            <a:picLocks noChangeAspect="1"/>
          </p:cNvPicPr>
          <p:nvPr/>
        </p:nvPicPr>
        <p:blipFill>
          <a:blip r:embed="rId5"/>
          <a:stretch>
            <a:fillRect/>
          </a:stretch>
        </p:blipFill>
        <p:spPr>
          <a:xfrm>
            <a:off x="2738438" y="1770391"/>
            <a:ext cx="3738562" cy="1869280"/>
          </a:xfrm>
          <a:prstGeom prst="rect">
            <a:avLst/>
          </a:prstGeom>
        </p:spPr>
      </p:pic>
    </p:spTree>
    <p:extLst>
      <p:ext uri="{BB962C8B-B14F-4D97-AF65-F5344CB8AC3E}">
        <p14:creationId xmlns:p14="http://schemas.microsoft.com/office/powerpoint/2010/main" val="412060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ítulo 45">
            <a:extLst>
              <a:ext uri="{FF2B5EF4-FFF2-40B4-BE49-F238E27FC236}">
                <a16:creationId xmlns:a16="http://schemas.microsoft.com/office/drawing/2014/main" id="{CF27A87D-1762-4285-8A34-2CF90CA2DA3D}"/>
              </a:ext>
            </a:extLst>
          </p:cNvPr>
          <p:cNvSpPr>
            <a:spLocks noGrp="1"/>
          </p:cNvSpPr>
          <p:nvPr>
            <p:ph type="title" idx="4294967295"/>
          </p:nvPr>
        </p:nvSpPr>
        <p:spPr>
          <a:xfrm>
            <a:off x="629478" y="2057400"/>
            <a:ext cx="4114800" cy="1371600"/>
          </a:xfrm>
          <a:prstGeom prst="rect">
            <a:avLst/>
          </a:prstGeom>
        </p:spPr>
        <p:txBody>
          <a:bodyPr lIns="91440" tIns="45720" rIns="91440" bIns="45720" anchor="ctr">
            <a:normAutofit fontScale="90000"/>
          </a:bodyPr>
          <a:lstStyle/>
          <a:p>
            <a:pPr algn="ctr"/>
            <a:r>
              <a:rPr lang="es-ES" sz="3200" dirty="0">
                <a:solidFill>
                  <a:schemeClr val="bg1"/>
                </a:solidFill>
              </a:rPr>
              <a:t>Técnicas y Metodologías de la Innovación</a:t>
            </a:r>
            <a:endParaRPr lang="es-MX" sz="3150" dirty="0">
              <a:solidFill>
                <a:schemeClr val="bg1"/>
              </a:solidFill>
            </a:endParaRPr>
          </a:p>
        </p:txBody>
      </p:sp>
      <p:sp>
        <p:nvSpPr>
          <p:cNvPr id="5" name="Título 45">
            <a:extLst>
              <a:ext uri="{FF2B5EF4-FFF2-40B4-BE49-F238E27FC236}">
                <a16:creationId xmlns:a16="http://schemas.microsoft.com/office/drawing/2014/main" id="{5D7D9ECA-5C87-43F9-A692-C72EF8EEFFC0}"/>
              </a:ext>
            </a:extLst>
          </p:cNvPr>
          <p:cNvSpPr txBox="1">
            <a:spLocks/>
          </p:cNvSpPr>
          <p:nvPr/>
        </p:nvSpPr>
        <p:spPr>
          <a:xfrm>
            <a:off x="1182756" y="3787913"/>
            <a:ext cx="3008244" cy="3070088"/>
          </a:xfrm>
          <a:prstGeom prst="rect">
            <a:avLst/>
          </a:prstGeom>
        </p:spPr>
        <p:txBody>
          <a:bodyPr lIns="0" tIns="0" rIns="0" bIns="0" anchor="ctr"/>
          <a:lstStyle>
            <a:lvl1pPr algn="ctr">
              <a:defRPr sz="3177" b="1" i="0">
                <a:solidFill>
                  <a:schemeClr val="bg1"/>
                </a:solidFill>
                <a:latin typeface="Montserrat"/>
                <a:ea typeface="+mj-ea"/>
                <a:cs typeface="Montserrat"/>
              </a:defRPr>
            </a:lvl1pPr>
          </a:lstStyle>
          <a:p>
            <a:pPr defTabSz="914400"/>
            <a:r>
              <a:rPr lang="es-MX" sz="1800" kern="0" dirty="0">
                <a:latin typeface="Montserrat SemiBold" panose="00000700000000000000" pitchFamily="2" charset="0"/>
              </a:rPr>
              <a:t>Semana 5</a:t>
            </a:r>
            <a:endParaRPr lang="es-MX" sz="1800" b="0" kern="0" dirty="0">
              <a:latin typeface="+mj-lt"/>
            </a:endParaRPr>
          </a:p>
        </p:txBody>
      </p:sp>
      <p:sp>
        <p:nvSpPr>
          <p:cNvPr id="8" name="object 3">
            <a:extLst>
              <a:ext uri="{FF2B5EF4-FFF2-40B4-BE49-F238E27FC236}">
                <a16:creationId xmlns:a16="http://schemas.microsoft.com/office/drawing/2014/main" id="{6D0E933A-3AD3-8668-48C7-427A8EDE2388}"/>
              </a:ext>
            </a:extLst>
          </p:cNvPr>
          <p:cNvSpPr/>
          <p:nvPr/>
        </p:nvSpPr>
        <p:spPr>
          <a:xfrm>
            <a:off x="734290" y="3810000"/>
            <a:ext cx="4017818" cy="685800"/>
          </a:xfrm>
          <a:custGeom>
            <a:avLst/>
            <a:gdLst/>
            <a:ahLst/>
            <a:cxnLst/>
            <a:rect l="l" t="t" r="r" b="b"/>
            <a:pathLst>
              <a:path w="3994785" h="591185">
                <a:moveTo>
                  <a:pt x="3698849" y="0"/>
                </a:moveTo>
                <a:lnTo>
                  <a:pt x="295376" y="0"/>
                </a:lnTo>
                <a:lnTo>
                  <a:pt x="247465" y="3865"/>
                </a:lnTo>
                <a:lnTo>
                  <a:pt x="202014" y="15058"/>
                </a:lnTo>
                <a:lnTo>
                  <a:pt x="159634" y="32969"/>
                </a:lnTo>
                <a:lnTo>
                  <a:pt x="120931" y="56990"/>
                </a:lnTo>
                <a:lnTo>
                  <a:pt x="86513" y="86513"/>
                </a:lnTo>
                <a:lnTo>
                  <a:pt x="56990" y="120931"/>
                </a:lnTo>
                <a:lnTo>
                  <a:pt x="32969" y="159634"/>
                </a:lnTo>
                <a:lnTo>
                  <a:pt x="15058" y="202014"/>
                </a:lnTo>
                <a:lnTo>
                  <a:pt x="3865" y="247465"/>
                </a:lnTo>
                <a:lnTo>
                  <a:pt x="0" y="295376"/>
                </a:lnTo>
                <a:lnTo>
                  <a:pt x="3865" y="343288"/>
                </a:lnTo>
                <a:lnTo>
                  <a:pt x="15058" y="388738"/>
                </a:lnTo>
                <a:lnTo>
                  <a:pt x="32969" y="431118"/>
                </a:lnTo>
                <a:lnTo>
                  <a:pt x="56990" y="469821"/>
                </a:lnTo>
                <a:lnTo>
                  <a:pt x="86513" y="504239"/>
                </a:lnTo>
                <a:lnTo>
                  <a:pt x="120931" y="533762"/>
                </a:lnTo>
                <a:lnTo>
                  <a:pt x="159634" y="557783"/>
                </a:lnTo>
                <a:lnTo>
                  <a:pt x="202014" y="575694"/>
                </a:lnTo>
                <a:lnTo>
                  <a:pt x="247465" y="586887"/>
                </a:lnTo>
                <a:lnTo>
                  <a:pt x="295376" y="590753"/>
                </a:lnTo>
                <a:lnTo>
                  <a:pt x="3698849" y="590753"/>
                </a:lnTo>
                <a:lnTo>
                  <a:pt x="3746764" y="586887"/>
                </a:lnTo>
                <a:lnTo>
                  <a:pt x="3792216" y="575694"/>
                </a:lnTo>
                <a:lnTo>
                  <a:pt x="3834597" y="557783"/>
                </a:lnTo>
                <a:lnTo>
                  <a:pt x="3873300" y="533762"/>
                </a:lnTo>
                <a:lnTo>
                  <a:pt x="3907716" y="504239"/>
                </a:lnTo>
                <a:lnTo>
                  <a:pt x="3937239" y="469821"/>
                </a:lnTo>
                <a:lnTo>
                  <a:pt x="3961259" y="431118"/>
                </a:lnTo>
                <a:lnTo>
                  <a:pt x="3979168" y="388738"/>
                </a:lnTo>
                <a:lnTo>
                  <a:pt x="3990360" y="343288"/>
                </a:lnTo>
                <a:lnTo>
                  <a:pt x="3994226" y="295376"/>
                </a:lnTo>
                <a:lnTo>
                  <a:pt x="3990360" y="247465"/>
                </a:lnTo>
                <a:lnTo>
                  <a:pt x="3979168" y="202014"/>
                </a:lnTo>
                <a:lnTo>
                  <a:pt x="3961259" y="159634"/>
                </a:lnTo>
                <a:lnTo>
                  <a:pt x="3937239" y="120931"/>
                </a:lnTo>
                <a:lnTo>
                  <a:pt x="3907716" y="86513"/>
                </a:lnTo>
                <a:lnTo>
                  <a:pt x="3873300" y="56990"/>
                </a:lnTo>
                <a:lnTo>
                  <a:pt x="3834597" y="32969"/>
                </a:lnTo>
                <a:lnTo>
                  <a:pt x="3792216" y="15058"/>
                </a:lnTo>
                <a:lnTo>
                  <a:pt x="3746764" y="3865"/>
                </a:lnTo>
                <a:lnTo>
                  <a:pt x="3698849" y="0"/>
                </a:lnTo>
                <a:close/>
              </a:path>
            </a:pathLst>
          </a:custGeom>
          <a:solidFill>
            <a:srgbClr val="2BA645"/>
          </a:solidFill>
        </p:spPr>
        <p:txBody>
          <a:bodyPr wrap="square" lIns="0" tIns="0" rIns="0" bIns="0" rtlCol="0"/>
          <a:lstStyle/>
          <a:p>
            <a:endParaRPr lang="es-MX" sz="1425"/>
          </a:p>
        </p:txBody>
      </p:sp>
      <p:sp>
        <p:nvSpPr>
          <p:cNvPr id="2" name="CuadroTexto 1">
            <a:extLst>
              <a:ext uri="{FF2B5EF4-FFF2-40B4-BE49-F238E27FC236}">
                <a16:creationId xmlns:a16="http://schemas.microsoft.com/office/drawing/2014/main" id="{8BE72991-42B8-4379-B6EB-7804537C358E}"/>
              </a:ext>
            </a:extLst>
          </p:cNvPr>
          <p:cNvSpPr txBox="1"/>
          <p:nvPr/>
        </p:nvSpPr>
        <p:spPr>
          <a:xfrm>
            <a:off x="954156" y="3849469"/>
            <a:ext cx="3465444" cy="646331"/>
          </a:xfrm>
          <a:prstGeom prst="rect">
            <a:avLst/>
          </a:prstGeom>
          <a:noFill/>
        </p:spPr>
        <p:txBody>
          <a:bodyPr wrap="square" rtlCol="0" anchor="ctr">
            <a:spAutoFit/>
          </a:bodyPr>
          <a:lstStyle/>
          <a:p>
            <a:pPr algn="ctr"/>
            <a:r>
              <a:rPr lang="es-ES" dirty="0">
                <a:solidFill>
                  <a:schemeClr val="bg1">
                    <a:lumMod val="95000"/>
                  </a:schemeClr>
                </a:solidFill>
                <a:latin typeface="Montserrat SemiBold" panose="00000700000000000000" pitchFamily="2" charset="0"/>
              </a:rPr>
              <a:t>Definición del problema o la necesidad</a:t>
            </a:r>
            <a:endParaRPr lang="es-MX" dirty="0">
              <a:solidFill>
                <a:schemeClr val="bg1">
                  <a:lumMod val="95000"/>
                </a:schemeClr>
              </a:solidFill>
              <a:latin typeface="Montserrat SemiBold" panose="000007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182F80C-0111-2649-9C7A-AF9EEB690CAE}"/>
              </a:ext>
            </a:extLst>
          </p:cNvPr>
          <p:cNvSpPr txBox="1"/>
          <p:nvPr/>
        </p:nvSpPr>
        <p:spPr>
          <a:xfrm>
            <a:off x="4648200" y="2072923"/>
            <a:ext cx="3962402" cy="3093154"/>
          </a:xfrm>
          <a:prstGeom prst="rect">
            <a:avLst/>
          </a:prstGeom>
          <a:noFill/>
        </p:spPr>
        <p:txBody>
          <a:bodyPr wrap="square" rtlCol="0">
            <a:spAutoFit/>
          </a:bodyPr>
          <a:lstStyle/>
          <a:p>
            <a:r>
              <a:rPr lang="es-ES" sz="1300" dirty="0">
                <a:latin typeface="Montserrat" panose="00000500000000000000" pitchFamily="2" charset="0"/>
              </a:rPr>
              <a:t>Como plantea </a:t>
            </a:r>
            <a:r>
              <a:rPr lang="es-ES" sz="1300" dirty="0" err="1">
                <a:latin typeface="Montserrat" panose="00000500000000000000" pitchFamily="2" charset="0"/>
              </a:rPr>
              <a:t>Dorsch</a:t>
            </a:r>
            <a:r>
              <a:rPr lang="es-ES" sz="1300" dirty="0">
                <a:latin typeface="Montserrat" panose="00000500000000000000" pitchFamily="2" charset="0"/>
              </a:rPr>
              <a:t>, “las necesidades son la expresión de lo que un ser vivo requiere indispensablemente para su conservación y desarrollo”. Asimismo, podemos entender que la necesidad está ligada a la carencia, lo que se asocia al esfuerzo orientado a suprimir esta falta, a satisfacer la tendencia.</a:t>
            </a:r>
          </a:p>
          <a:p>
            <a:endParaRPr lang="es-ES" sz="1300" dirty="0">
              <a:latin typeface="Montserrat" panose="00000500000000000000" pitchFamily="2" charset="0"/>
            </a:endParaRPr>
          </a:p>
          <a:p>
            <a:r>
              <a:rPr lang="es-ES" sz="1300" spc="-40" dirty="0">
                <a:latin typeface="Montserrat" panose="00000500000000000000" pitchFamily="2" charset="0"/>
              </a:rPr>
              <a:t>Entonces, para una organización, una necesidad </a:t>
            </a:r>
            <a:r>
              <a:rPr lang="es-ES" sz="1300" spc="-20" dirty="0">
                <a:latin typeface="Montserrat" panose="00000500000000000000" pitchFamily="2" charset="0"/>
              </a:rPr>
              <a:t>es aquello que precisa para cumplir o alcanzar </a:t>
            </a:r>
            <a:r>
              <a:rPr lang="es-ES" sz="1300" spc="-70" dirty="0">
                <a:latin typeface="Montserrat" panose="00000500000000000000" pitchFamily="2" charset="0"/>
              </a:rPr>
              <a:t>un objetivo determinado muy ligado al “problema” </a:t>
            </a:r>
            <a:r>
              <a:rPr lang="es-ES" sz="1300" spc="-30" dirty="0">
                <a:latin typeface="Montserrat" panose="00000500000000000000" pitchFamily="2" charset="0"/>
              </a:rPr>
              <a:t>a resolver, se convierte en un proceso necesario </a:t>
            </a:r>
            <a:r>
              <a:rPr lang="es-ES" sz="1300" dirty="0">
                <a:latin typeface="Montserrat" panose="00000500000000000000" pitchFamily="2" charset="0"/>
              </a:rPr>
              <a:t>para el crecimiento de la organización y sus </a:t>
            </a:r>
            <a:r>
              <a:rPr lang="es-ES" sz="1300" spc="-70" dirty="0">
                <a:latin typeface="Montserrat" panose="00000500000000000000" pitchFamily="2" charset="0"/>
              </a:rPr>
              <a:t>colaboradores, ligado a su vez a la mejora continua, </a:t>
            </a:r>
            <a:r>
              <a:rPr lang="es-ES" sz="1300" dirty="0">
                <a:latin typeface="Montserrat" panose="00000500000000000000" pitchFamily="2" charset="0"/>
              </a:rPr>
              <a:t>creatividad e innovación. </a:t>
            </a:r>
            <a:endParaRPr lang="es-MX" sz="1300" dirty="0">
              <a:latin typeface="Montserrat" panose="00000500000000000000" pitchFamily="2" charset="0"/>
            </a:endParaRPr>
          </a:p>
        </p:txBody>
      </p:sp>
      <p:sp>
        <p:nvSpPr>
          <p:cNvPr id="4" name="Rectángulo 3">
            <a:extLst>
              <a:ext uri="{FF2B5EF4-FFF2-40B4-BE49-F238E27FC236}">
                <a16:creationId xmlns:a16="http://schemas.microsoft.com/office/drawing/2014/main" id="{83E5DA5E-66B0-FBAE-6211-15653814BEBD}"/>
              </a:ext>
            </a:extLst>
          </p:cNvPr>
          <p:cNvSpPr/>
          <p:nvPr/>
        </p:nvSpPr>
        <p:spPr>
          <a:xfrm>
            <a:off x="4213261" y="1295400"/>
            <a:ext cx="358739" cy="734552"/>
          </a:xfrm>
          <a:prstGeom prst="rect">
            <a:avLst/>
          </a:prstGeom>
          <a:solidFill>
            <a:srgbClr val="2CA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7C7FCAAA-5994-60EF-B4D7-45099122786C}"/>
              </a:ext>
            </a:extLst>
          </p:cNvPr>
          <p:cNvPicPr>
            <a:picLocks noChangeAspect="1"/>
          </p:cNvPicPr>
          <p:nvPr/>
        </p:nvPicPr>
        <p:blipFill>
          <a:blip r:embed="rId3">
            <a:extLst>
              <a:ext uri="{28A0092B-C50C-407E-A947-70E740481C1C}">
                <a14:useLocalDpi xmlns:a14="http://schemas.microsoft.com/office/drawing/2010/main" val="0"/>
              </a:ext>
            </a:extLst>
          </a:blip>
          <a:srcRect l="19786" r="19786"/>
          <a:stretch/>
        </p:blipFill>
        <p:spPr>
          <a:xfrm>
            <a:off x="0" y="1295400"/>
            <a:ext cx="4213261" cy="4648200"/>
          </a:xfrm>
          <a:prstGeom prst="rect">
            <a:avLst/>
          </a:prstGeom>
        </p:spPr>
      </p:pic>
    </p:spTree>
    <p:extLst>
      <p:ext uri="{BB962C8B-B14F-4D97-AF65-F5344CB8AC3E}">
        <p14:creationId xmlns:p14="http://schemas.microsoft.com/office/powerpoint/2010/main" val="316005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D9B3BC-80D2-70F7-DAD2-0898C493F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095" y="2760320"/>
            <a:ext cx="4767986" cy="2632758"/>
          </a:xfrm>
          <a:prstGeom prst="rect">
            <a:avLst/>
          </a:prstGeom>
        </p:spPr>
      </p:pic>
      <p:sp>
        <p:nvSpPr>
          <p:cNvPr id="9" name="Rectángulo 8">
            <a:extLst>
              <a:ext uri="{FF2B5EF4-FFF2-40B4-BE49-F238E27FC236}">
                <a16:creationId xmlns:a16="http://schemas.microsoft.com/office/drawing/2014/main" id="{B4C58249-7AE2-7AA1-428E-3CD3DA84117F}"/>
              </a:ext>
            </a:extLst>
          </p:cNvPr>
          <p:cNvSpPr/>
          <p:nvPr/>
        </p:nvSpPr>
        <p:spPr>
          <a:xfrm>
            <a:off x="0" y="1295400"/>
            <a:ext cx="3810000" cy="5562600"/>
          </a:xfrm>
          <a:prstGeom prst="rect">
            <a:avLst/>
          </a:prstGeom>
          <a:solidFill>
            <a:srgbClr val="2AA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a:extLst>
              <a:ext uri="{FF2B5EF4-FFF2-40B4-BE49-F238E27FC236}">
                <a16:creationId xmlns:a16="http://schemas.microsoft.com/office/drawing/2014/main" id="{432AF0CB-2CED-F1F0-916D-9D09EEC80E62}"/>
              </a:ext>
            </a:extLst>
          </p:cNvPr>
          <p:cNvSpPr txBox="1"/>
          <p:nvPr/>
        </p:nvSpPr>
        <p:spPr>
          <a:xfrm>
            <a:off x="417095" y="2930232"/>
            <a:ext cx="3088106" cy="2292935"/>
          </a:xfrm>
          <a:prstGeom prst="rect">
            <a:avLst/>
          </a:prstGeom>
          <a:noFill/>
        </p:spPr>
        <p:txBody>
          <a:bodyPr wrap="square" rtlCol="0">
            <a:spAutoFit/>
          </a:bodyPr>
          <a:lstStyle/>
          <a:p>
            <a:r>
              <a:rPr lang="es-ES" sz="1300" dirty="0">
                <a:solidFill>
                  <a:schemeClr val="bg1"/>
                </a:solidFill>
                <a:latin typeface="Montserrat" panose="00000500000000000000" pitchFamily="2" charset="0"/>
              </a:rPr>
              <a:t>Maslow formula en su teoría una jerarquía de necesidades humanas </a:t>
            </a:r>
            <a:r>
              <a:rPr lang="es-ES" sz="1300" spc="-60" dirty="0">
                <a:solidFill>
                  <a:schemeClr val="bg1"/>
                </a:solidFill>
                <a:latin typeface="Montserrat" panose="00000500000000000000" pitchFamily="2" charset="0"/>
              </a:rPr>
              <a:t>y defiende que conforme se satisfacen </a:t>
            </a:r>
            <a:r>
              <a:rPr lang="es-ES" sz="1300" dirty="0">
                <a:solidFill>
                  <a:schemeClr val="bg1"/>
                </a:solidFill>
                <a:latin typeface="Montserrat" panose="00000500000000000000" pitchFamily="2" charset="0"/>
              </a:rPr>
              <a:t>las necesidades más básicas (parte inferior de la pirámide), los seres humanos desarrollan necesidades y deseos más elevados (parte superior de la pirámide).</a:t>
            </a:r>
          </a:p>
          <a:p>
            <a:endParaRPr lang="es-ES" sz="1300" dirty="0">
              <a:solidFill>
                <a:schemeClr val="bg1"/>
              </a:solidFill>
              <a:latin typeface="Montserrat" panose="00000500000000000000" pitchFamily="2" charset="0"/>
            </a:endParaRPr>
          </a:p>
          <a:p>
            <a:r>
              <a:rPr lang="es-ES" sz="1300" dirty="0">
                <a:solidFill>
                  <a:schemeClr val="bg1"/>
                </a:solidFill>
                <a:latin typeface="Montserrat" panose="00000500000000000000" pitchFamily="2" charset="0"/>
              </a:rPr>
              <a:t>Según Maslow, las necesidades humanas son las siguientes:</a:t>
            </a:r>
            <a:endParaRPr lang="es-ES" sz="1300" dirty="0">
              <a:solidFill>
                <a:schemeClr val="bg1"/>
              </a:solidFill>
            </a:endParaRPr>
          </a:p>
        </p:txBody>
      </p:sp>
    </p:spTree>
    <p:extLst>
      <p:ext uri="{BB962C8B-B14F-4D97-AF65-F5344CB8AC3E}">
        <p14:creationId xmlns:p14="http://schemas.microsoft.com/office/powerpoint/2010/main" val="386550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CA44D58-563B-77B5-58E1-66E666446090}"/>
              </a:ext>
            </a:extLst>
          </p:cNvPr>
          <p:cNvSpPr/>
          <p:nvPr/>
        </p:nvSpPr>
        <p:spPr>
          <a:xfrm>
            <a:off x="0" y="1295400"/>
            <a:ext cx="3810000" cy="5562600"/>
          </a:xfrm>
          <a:prstGeom prst="rect">
            <a:avLst/>
          </a:prstGeom>
          <a:solidFill>
            <a:srgbClr val="2AA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CuadroTexto 3">
            <a:extLst>
              <a:ext uri="{FF2B5EF4-FFF2-40B4-BE49-F238E27FC236}">
                <a16:creationId xmlns:a16="http://schemas.microsoft.com/office/drawing/2014/main" id="{E59A0E0D-35DD-24D5-8748-E1D966DE04B3}"/>
              </a:ext>
            </a:extLst>
          </p:cNvPr>
          <p:cNvSpPr txBox="1"/>
          <p:nvPr/>
        </p:nvSpPr>
        <p:spPr>
          <a:xfrm>
            <a:off x="457200" y="2830204"/>
            <a:ext cx="3048000" cy="2492990"/>
          </a:xfrm>
          <a:prstGeom prst="rect">
            <a:avLst/>
          </a:prstGeom>
          <a:noFill/>
        </p:spPr>
        <p:txBody>
          <a:bodyPr wrap="square" rtlCol="0">
            <a:spAutoFit/>
          </a:bodyPr>
          <a:lstStyle/>
          <a:p>
            <a:r>
              <a:rPr lang="es-ES" sz="1300" dirty="0">
                <a:solidFill>
                  <a:schemeClr val="bg1"/>
                </a:solidFill>
                <a:latin typeface="Montserrat" panose="00000500000000000000" pitchFamily="2" charset="0"/>
              </a:rPr>
              <a:t>Existen diversas herramientas que nos ayudan a definir la necesidad </a:t>
            </a:r>
            <a:r>
              <a:rPr lang="es-ES" sz="1300" spc="-40" dirty="0">
                <a:solidFill>
                  <a:schemeClr val="bg1"/>
                </a:solidFill>
                <a:latin typeface="Montserrat" panose="00000500000000000000" pitchFamily="2" charset="0"/>
              </a:rPr>
              <a:t>o el problema del usuario, recuerda </a:t>
            </a:r>
            <a:r>
              <a:rPr lang="es-ES" sz="1300" dirty="0">
                <a:solidFill>
                  <a:schemeClr val="bg1"/>
                </a:solidFill>
                <a:latin typeface="Montserrat" panose="00000500000000000000" pitchFamily="2" charset="0"/>
              </a:rPr>
              <a:t>que en esta etapa lo que se busca es establecer un enunciado que, de forma clara y concisa, nos comunique la necesidad. Para esto, hay que procesar y sintetizar la información </a:t>
            </a:r>
            <a:r>
              <a:rPr lang="es-ES" sz="1300" spc="-40" dirty="0">
                <a:solidFill>
                  <a:schemeClr val="bg1"/>
                </a:solidFill>
                <a:latin typeface="Montserrat" panose="00000500000000000000" pitchFamily="2" charset="0"/>
              </a:rPr>
              <a:t>obtenida en el trabajo de campo, y posteriormente </a:t>
            </a:r>
            <a:r>
              <a:rPr lang="es-ES" sz="1300" dirty="0">
                <a:solidFill>
                  <a:schemeClr val="bg1"/>
                </a:solidFill>
                <a:latin typeface="Montserrat" panose="00000500000000000000" pitchFamily="2" charset="0"/>
              </a:rPr>
              <a:t>compartirla con el equipo para detectar patrones o relaciones.</a:t>
            </a:r>
            <a:endParaRPr lang="es-MX" sz="1300" dirty="0">
              <a:solidFill>
                <a:schemeClr val="bg1"/>
              </a:solidFill>
              <a:latin typeface="Montserrat" panose="00000500000000000000" pitchFamily="2" charset="0"/>
            </a:endParaRPr>
          </a:p>
        </p:txBody>
      </p:sp>
      <p:pic>
        <p:nvPicPr>
          <p:cNvPr id="11" name="Imagen 10">
            <a:extLst>
              <a:ext uri="{FF2B5EF4-FFF2-40B4-BE49-F238E27FC236}">
                <a16:creationId xmlns:a16="http://schemas.microsoft.com/office/drawing/2014/main" id="{84C9DA5C-DECC-D941-0FF5-3E7A36DED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507" y="1758752"/>
            <a:ext cx="4570337" cy="4635895"/>
          </a:xfrm>
          <a:prstGeom prst="rect">
            <a:avLst/>
          </a:prstGeom>
        </p:spPr>
      </p:pic>
    </p:spTree>
    <p:extLst>
      <p:ext uri="{BB962C8B-B14F-4D97-AF65-F5344CB8AC3E}">
        <p14:creationId xmlns:p14="http://schemas.microsoft.com/office/powerpoint/2010/main" val="103157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01E9D28-04C1-3570-17A6-17BBE24EF9F8}"/>
              </a:ext>
            </a:extLst>
          </p:cNvPr>
          <p:cNvSpPr txBox="1"/>
          <p:nvPr/>
        </p:nvSpPr>
        <p:spPr>
          <a:xfrm>
            <a:off x="4850726" y="1411843"/>
            <a:ext cx="3810001" cy="5293757"/>
          </a:xfrm>
          <a:prstGeom prst="rect">
            <a:avLst/>
          </a:prstGeom>
          <a:noFill/>
        </p:spPr>
        <p:txBody>
          <a:bodyPr wrap="square" rtlCol="0">
            <a:spAutoFit/>
          </a:bodyPr>
          <a:lstStyle/>
          <a:p>
            <a:r>
              <a:rPr lang="es-ES" sz="1300" dirty="0">
                <a:latin typeface="Montserrat" panose="00000500000000000000" pitchFamily="2" charset="0"/>
              </a:rPr>
              <a:t>Una vez organizada la información, hay que definir el problema o la necesidad en un enunciado. Expertos en </a:t>
            </a:r>
            <a:r>
              <a:rPr lang="es-ES" sz="1300" dirty="0" err="1">
                <a:latin typeface="Montserrat" panose="00000500000000000000" pitchFamily="2" charset="0"/>
              </a:rPr>
              <a:t>design</a:t>
            </a:r>
            <a:r>
              <a:rPr lang="es-ES" sz="1300" dirty="0">
                <a:latin typeface="Montserrat" panose="00000500000000000000" pitchFamily="2" charset="0"/>
              </a:rPr>
              <a:t> </a:t>
            </a:r>
            <a:r>
              <a:rPr lang="es-ES" sz="1300" dirty="0" err="1">
                <a:latin typeface="Montserrat" panose="00000500000000000000" pitchFamily="2" charset="0"/>
              </a:rPr>
              <a:t>thinking</a:t>
            </a:r>
            <a:r>
              <a:rPr lang="es-ES" sz="1300" dirty="0">
                <a:latin typeface="Montserrat" panose="00000500000000000000" pitchFamily="2" charset="0"/>
              </a:rPr>
              <a:t> de la Universidad de Stanford sugieren que se consideren tres elementos a la hora de definir la necesidad: el usuario, la necesidad y el </a:t>
            </a:r>
            <a:r>
              <a:rPr lang="es-ES" sz="1300" dirty="0" err="1">
                <a:latin typeface="Montserrat" panose="00000500000000000000" pitchFamily="2" charset="0"/>
              </a:rPr>
              <a:t>insight</a:t>
            </a:r>
            <a:r>
              <a:rPr lang="es-ES" sz="1300" dirty="0">
                <a:latin typeface="Montserrat" panose="00000500000000000000" pitchFamily="2" charset="0"/>
              </a:rPr>
              <a:t>.</a:t>
            </a:r>
          </a:p>
          <a:p>
            <a:endParaRPr lang="es-ES" sz="1300" dirty="0">
              <a:latin typeface="Montserrat" panose="00000500000000000000" pitchFamily="2" charset="0"/>
            </a:endParaRPr>
          </a:p>
          <a:p>
            <a:endParaRPr lang="es-ES" sz="1300" dirty="0">
              <a:latin typeface="Montserrat" panose="00000500000000000000" pitchFamily="2" charset="0"/>
            </a:endParaRPr>
          </a:p>
          <a:p>
            <a:endParaRPr lang="es-ES" sz="1300" dirty="0">
              <a:latin typeface="Montserrat" panose="00000500000000000000" pitchFamily="2" charset="0"/>
            </a:endParaRPr>
          </a:p>
          <a:p>
            <a:endParaRPr lang="es-ES" sz="1300" dirty="0">
              <a:latin typeface="Montserrat" panose="00000500000000000000" pitchFamily="2" charset="0"/>
            </a:endParaRPr>
          </a:p>
          <a:p>
            <a:endParaRPr lang="es-ES" sz="1300" dirty="0">
              <a:latin typeface="Montserrat" panose="00000500000000000000" pitchFamily="2" charset="0"/>
            </a:endParaRPr>
          </a:p>
          <a:p>
            <a:endParaRPr lang="es-ES" sz="1300" dirty="0">
              <a:latin typeface="Montserrat" panose="00000500000000000000" pitchFamily="2" charset="0"/>
            </a:endParaRPr>
          </a:p>
          <a:p>
            <a:r>
              <a:rPr lang="es-ES" sz="1300" dirty="0">
                <a:latin typeface="Montserrat" panose="00000500000000000000" pitchFamily="2" charset="0"/>
              </a:rPr>
              <a:t>Cuando tengas la definición final del problema, asegúrate de:</a:t>
            </a:r>
          </a:p>
          <a:p>
            <a:endParaRPr lang="es-ES" sz="1300" dirty="0">
              <a:latin typeface="Montserrat" panose="00000500000000000000" pitchFamily="2" charset="0"/>
            </a:endParaRPr>
          </a:p>
          <a:p>
            <a:pPr marL="342900" indent="-342900">
              <a:buClr>
                <a:srgbClr val="2AA645"/>
              </a:buClr>
              <a:buFont typeface="+mj-lt"/>
              <a:buAutoNum type="arabicPeriod"/>
            </a:pPr>
            <a:r>
              <a:rPr lang="es-ES" sz="1300" dirty="0">
                <a:latin typeface="Montserrat" panose="00000500000000000000" pitchFamily="2" charset="0"/>
              </a:rPr>
              <a:t>Que la idea sea clara e indique el punto en el que el equipo de innovación debe enfocarse.</a:t>
            </a:r>
          </a:p>
          <a:p>
            <a:pPr marL="342900" indent="-342900">
              <a:buClr>
                <a:srgbClr val="2AA645"/>
              </a:buClr>
              <a:buFont typeface="+mj-lt"/>
              <a:buAutoNum type="arabicPeriod"/>
            </a:pPr>
            <a:r>
              <a:rPr lang="es-ES" sz="1300" dirty="0">
                <a:latin typeface="Montserrat" panose="00000500000000000000" pitchFamily="2" charset="0"/>
              </a:rPr>
              <a:t>La información fue obtenida del usuario.</a:t>
            </a:r>
          </a:p>
          <a:p>
            <a:pPr marL="342900" indent="-342900">
              <a:buClr>
                <a:srgbClr val="2AA645"/>
              </a:buClr>
              <a:buFont typeface="+mj-lt"/>
              <a:buAutoNum type="arabicPeriod"/>
            </a:pPr>
            <a:r>
              <a:rPr lang="es-ES" sz="1300" dirty="0">
                <a:latin typeface="Montserrat" panose="00000500000000000000" pitchFamily="2" charset="0"/>
              </a:rPr>
              <a:t>La necesidad no había sido detectada anteriormente.</a:t>
            </a:r>
          </a:p>
          <a:p>
            <a:pPr marL="342900" indent="-342900">
              <a:buClr>
                <a:srgbClr val="2AA645"/>
              </a:buClr>
              <a:buFont typeface="+mj-lt"/>
              <a:buAutoNum type="arabicPeriod"/>
            </a:pPr>
            <a:r>
              <a:rPr lang="es-ES" sz="1300" dirty="0">
                <a:latin typeface="Montserrat" panose="00000500000000000000" pitchFamily="2" charset="0"/>
              </a:rPr>
              <a:t>Esta necesidad tenga importancia o valor agregado.</a:t>
            </a:r>
          </a:p>
          <a:p>
            <a:endParaRPr lang="es-MX" sz="1300" dirty="0"/>
          </a:p>
        </p:txBody>
      </p:sp>
      <p:sp>
        <p:nvSpPr>
          <p:cNvPr id="2" name="Rectángulo 1">
            <a:extLst>
              <a:ext uri="{FF2B5EF4-FFF2-40B4-BE49-F238E27FC236}">
                <a16:creationId xmlns:a16="http://schemas.microsoft.com/office/drawing/2014/main" id="{CE518944-5E2B-30DF-772B-AC1B147DA3E4}"/>
              </a:ext>
            </a:extLst>
          </p:cNvPr>
          <p:cNvSpPr/>
          <p:nvPr/>
        </p:nvSpPr>
        <p:spPr>
          <a:xfrm>
            <a:off x="4565980" y="2971800"/>
            <a:ext cx="4120820" cy="914400"/>
          </a:xfrm>
          <a:prstGeom prst="rect">
            <a:avLst/>
          </a:prstGeom>
          <a:solidFill>
            <a:srgbClr val="2AA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1" dirty="0">
                <a:ln w="0"/>
                <a:solidFill>
                  <a:schemeClr val="bg1"/>
                </a:solidFill>
                <a:effectLst>
                  <a:outerShdw blurRad="38100" dist="25400" dir="5400000" algn="ctr" rotWithShape="0">
                    <a:srgbClr val="6E747A">
                      <a:alpha val="43000"/>
                    </a:srgbClr>
                  </a:outerShdw>
                </a:effectLst>
                <a:latin typeface="Montserrat" panose="00000500000000000000" pitchFamily="2" charset="0"/>
              </a:rPr>
              <a:t>Usuario + necesidad + por qué + insight</a:t>
            </a:r>
          </a:p>
        </p:txBody>
      </p:sp>
      <p:pic>
        <p:nvPicPr>
          <p:cNvPr id="5" name="Imagen 4">
            <a:extLst>
              <a:ext uri="{FF2B5EF4-FFF2-40B4-BE49-F238E27FC236}">
                <a16:creationId xmlns:a16="http://schemas.microsoft.com/office/drawing/2014/main" id="{02518060-C66F-0AF1-A878-25821E47725F}"/>
              </a:ext>
            </a:extLst>
          </p:cNvPr>
          <p:cNvPicPr>
            <a:picLocks noChangeAspect="1"/>
          </p:cNvPicPr>
          <p:nvPr/>
        </p:nvPicPr>
        <p:blipFill rotWithShape="1">
          <a:blip r:embed="rId2">
            <a:extLst>
              <a:ext uri="{28A0092B-C50C-407E-A947-70E740481C1C}">
                <a14:useLocalDpi xmlns:a14="http://schemas.microsoft.com/office/drawing/2010/main" val="0"/>
              </a:ext>
            </a:extLst>
          </a:blip>
          <a:srcRect l="3173" r="58803" b="24444"/>
          <a:stretch/>
        </p:blipFill>
        <p:spPr>
          <a:xfrm>
            <a:off x="-1" y="1295400"/>
            <a:ext cx="4565981" cy="5181600"/>
          </a:xfrm>
          <a:prstGeom prst="rect">
            <a:avLst/>
          </a:prstGeom>
        </p:spPr>
      </p:pic>
    </p:spTree>
    <p:extLst>
      <p:ext uri="{BB962C8B-B14F-4D97-AF65-F5344CB8AC3E}">
        <p14:creationId xmlns:p14="http://schemas.microsoft.com/office/powerpoint/2010/main" val="363273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A55503-C2EE-9B69-C964-445B32F21383}"/>
              </a:ext>
            </a:extLst>
          </p:cNvPr>
          <p:cNvSpPr txBox="1"/>
          <p:nvPr/>
        </p:nvSpPr>
        <p:spPr>
          <a:xfrm>
            <a:off x="723899" y="1514391"/>
            <a:ext cx="3314702" cy="492443"/>
          </a:xfrm>
          <a:prstGeom prst="rect">
            <a:avLst/>
          </a:prstGeom>
          <a:noFill/>
        </p:spPr>
        <p:txBody>
          <a:bodyPr wrap="square" rtlCol="0">
            <a:spAutoFit/>
          </a:bodyPr>
          <a:lstStyle/>
          <a:p>
            <a:r>
              <a:rPr lang="es-MX" sz="1300" dirty="0">
                <a:latin typeface="Montserrat" panose="00000500000000000000" pitchFamily="2" charset="0"/>
                <a:cs typeface="Arial" panose="020B0604020202020204" pitchFamily="34" charset="0"/>
              </a:rPr>
              <a:t>Reflexiona sobre lo aprendido en el tema y responde lo siguiente.</a:t>
            </a:r>
            <a:endParaRPr lang="es-MX" sz="1300" dirty="0">
              <a:latin typeface="Montserrat" panose="00000500000000000000" pitchFamily="2" charset="0"/>
            </a:endParaRPr>
          </a:p>
        </p:txBody>
      </p:sp>
      <p:sp>
        <p:nvSpPr>
          <p:cNvPr id="7" name="CuadroTexto 6">
            <a:extLst>
              <a:ext uri="{FF2B5EF4-FFF2-40B4-BE49-F238E27FC236}">
                <a16:creationId xmlns:a16="http://schemas.microsoft.com/office/drawing/2014/main" id="{39234B4A-1173-32C0-5864-78575DBFFB22}"/>
              </a:ext>
            </a:extLst>
          </p:cNvPr>
          <p:cNvSpPr txBox="1"/>
          <p:nvPr/>
        </p:nvSpPr>
        <p:spPr>
          <a:xfrm>
            <a:off x="1088399" y="2181192"/>
            <a:ext cx="2932839" cy="1292662"/>
          </a:xfrm>
          <a:prstGeom prst="rect">
            <a:avLst/>
          </a:prstGeom>
          <a:noFill/>
        </p:spPr>
        <p:txBody>
          <a:bodyPr wrap="square" rtlCol="0">
            <a:spAutoFit/>
          </a:bodyPr>
          <a:lstStyle/>
          <a:p>
            <a:pPr marL="285750" indent="-285750">
              <a:buFont typeface="Arial" panose="020B0604020202020204" pitchFamily="34" charset="0"/>
              <a:buChar char="•"/>
            </a:pPr>
            <a:r>
              <a:rPr lang="es-ES" sz="1300" dirty="0">
                <a:latin typeface="Montserrat" panose="00000500000000000000" pitchFamily="2" charset="0"/>
              </a:rPr>
              <a:t>Diseña un mapa de empatía para sintetizar y organizar la información de un cliente en una situación hipotética. Para ello, realiza lo siguiente.</a:t>
            </a:r>
          </a:p>
          <a:p>
            <a:endParaRPr lang="es-ES" sz="1300" dirty="0">
              <a:latin typeface="Montserrat" panose="00000500000000000000" pitchFamily="2" charset="0"/>
            </a:endParaRPr>
          </a:p>
        </p:txBody>
      </p:sp>
      <p:pic>
        <p:nvPicPr>
          <p:cNvPr id="9" name="Imagen 8">
            <a:extLst>
              <a:ext uri="{FF2B5EF4-FFF2-40B4-BE49-F238E27FC236}">
                <a16:creationId xmlns:a16="http://schemas.microsoft.com/office/drawing/2014/main" id="{6EAFF366-E273-29FD-6E9C-DFF357075A7C}"/>
              </a:ext>
            </a:extLst>
          </p:cNvPr>
          <p:cNvPicPr>
            <a:picLocks noChangeAspect="1"/>
          </p:cNvPicPr>
          <p:nvPr/>
        </p:nvPicPr>
        <p:blipFill rotWithShape="1">
          <a:blip r:embed="rId2">
            <a:extLst>
              <a:ext uri="{28A0092B-C50C-407E-A947-70E740481C1C}">
                <a14:useLocalDpi xmlns:a14="http://schemas.microsoft.com/office/drawing/2010/main" val="0"/>
              </a:ext>
            </a:extLst>
          </a:blip>
          <a:srcRect l="23789" r="10383"/>
          <a:stretch/>
        </p:blipFill>
        <p:spPr>
          <a:xfrm>
            <a:off x="4554254" y="1104900"/>
            <a:ext cx="4589745" cy="4648200"/>
          </a:xfrm>
          <a:prstGeom prst="rect">
            <a:avLst/>
          </a:prstGeom>
        </p:spPr>
      </p:pic>
      <p:pic>
        <p:nvPicPr>
          <p:cNvPr id="11" name="Imagen 10" descr="Imagen que contiene Patrón de fondo&#10;&#10;Descripción generada automáticamente">
            <a:extLst>
              <a:ext uri="{FF2B5EF4-FFF2-40B4-BE49-F238E27FC236}">
                <a16:creationId xmlns:a16="http://schemas.microsoft.com/office/drawing/2014/main" id="{62A493E1-6723-B849-4A77-3AA0B6495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 t="2" r="163" b="83395"/>
          <a:stretch/>
        </p:blipFill>
        <p:spPr>
          <a:xfrm>
            <a:off x="76200" y="1340033"/>
            <a:ext cx="1012199" cy="442800"/>
          </a:xfrm>
          <a:prstGeom prst="rect">
            <a:avLst/>
          </a:prstGeom>
        </p:spPr>
      </p:pic>
      <p:sp>
        <p:nvSpPr>
          <p:cNvPr id="8" name="CuadroTexto 7">
            <a:extLst>
              <a:ext uri="{FF2B5EF4-FFF2-40B4-BE49-F238E27FC236}">
                <a16:creationId xmlns:a16="http://schemas.microsoft.com/office/drawing/2014/main" id="{9B213CFB-7232-BC2E-73A7-C5AE65E97F4F}"/>
              </a:ext>
            </a:extLst>
          </p:cNvPr>
          <p:cNvSpPr txBox="1"/>
          <p:nvPr/>
        </p:nvSpPr>
        <p:spPr>
          <a:xfrm>
            <a:off x="1440942" y="3383846"/>
            <a:ext cx="2827412" cy="3093154"/>
          </a:xfrm>
          <a:prstGeom prst="rect">
            <a:avLst/>
          </a:prstGeom>
          <a:noFill/>
        </p:spPr>
        <p:txBody>
          <a:bodyPr wrap="square" rtlCol="0">
            <a:spAutoFit/>
          </a:bodyPr>
          <a:lstStyle/>
          <a:p>
            <a:r>
              <a:rPr lang="es-ES" sz="1300" b="1" dirty="0">
                <a:solidFill>
                  <a:srgbClr val="2AA645"/>
                </a:solidFill>
                <a:latin typeface="Montserrat" panose="00000500000000000000" pitchFamily="2" charset="0"/>
              </a:rPr>
              <a:t>1. </a:t>
            </a:r>
            <a:r>
              <a:rPr lang="es-ES" sz="1300" dirty="0">
                <a:latin typeface="Montserrat" panose="00000500000000000000" pitchFamily="2" charset="0"/>
              </a:rPr>
              <a:t>Lleva a cabo tres entrevistas cortas para definir qué piensan y sienten las tres personas.</a:t>
            </a:r>
          </a:p>
          <a:p>
            <a:pPr marL="342900" indent="-342900">
              <a:buAutoNum type="arabicPeriod"/>
            </a:pPr>
            <a:endParaRPr lang="es-ES" sz="1300" dirty="0">
              <a:latin typeface="Montserrat" panose="00000500000000000000" pitchFamily="2" charset="0"/>
            </a:endParaRPr>
          </a:p>
          <a:p>
            <a:r>
              <a:rPr lang="es-ES" sz="1300" b="1" dirty="0">
                <a:solidFill>
                  <a:srgbClr val="2AA645"/>
                </a:solidFill>
                <a:latin typeface="Montserrat" panose="00000500000000000000" pitchFamily="2" charset="0"/>
              </a:rPr>
              <a:t>2. </a:t>
            </a:r>
            <a:r>
              <a:rPr lang="es-ES" sz="1300" dirty="0">
                <a:latin typeface="Montserrat" panose="00000500000000000000" pitchFamily="2" charset="0"/>
              </a:rPr>
              <a:t>Detecta si existe una necesidad real.</a:t>
            </a:r>
          </a:p>
          <a:p>
            <a:endParaRPr lang="es-ES" sz="1300" dirty="0">
              <a:latin typeface="Montserrat" panose="00000500000000000000" pitchFamily="2" charset="0"/>
            </a:endParaRPr>
          </a:p>
          <a:p>
            <a:r>
              <a:rPr lang="es-ES" sz="1300" b="1" dirty="0">
                <a:solidFill>
                  <a:srgbClr val="2AA645"/>
                </a:solidFill>
                <a:latin typeface="Montserrat" panose="00000500000000000000" pitchFamily="2" charset="0"/>
              </a:rPr>
              <a:t>3. </a:t>
            </a:r>
            <a:r>
              <a:rPr lang="es-ES" sz="1300" dirty="0">
                <a:latin typeface="Montserrat" panose="00000500000000000000" pitchFamily="2" charset="0"/>
              </a:rPr>
              <a:t>Analiza si esta necesidad tiene importancia o valor agregado.</a:t>
            </a:r>
          </a:p>
          <a:p>
            <a:endParaRPr lang="es-ES" sz="1300" dirty="0">
              <a:latin typeface="Montserrat" panose="00000500000000000000" pitchFamily="2" charset="0"/>
            </a:endParaRPr>
          </a:p>
          <a:p>
            <a:r>
              <a:rPr lang="es-ES" sz="1300" b="1" dirty="0">
                <a:solidFill>
                  <a:srgbClr val="2AA645"/>
                </a:solidFill>
                <a:latin typeface="Montserrat" panose="00000500000000000000" pitchFamily="2" charset="0"/>
              </a:rPr>
              <a:t>4. </a:t>
            </a:r>
            <a:r>
              <a:rPr lang="es-ES" sz="1300" dirty="0">
                <a:latin typeface="Montserrat" panose="00000500000000000000" pitchFamily="2" charset="0"/>
              </a:rPr>
              <a:t>Encuentra si existe un producto diseñado para satisfacer esta necesidad, si no existe, realiza una propuesta.</a:t>
            </a:r>
          </a:p>
        </p:txBody>
      </p:sp>
    </p:spTree>
    <p:extLst>
      <p:ext uri="{BB962C8B-B14F-4D97-AF65-F5344CB8AC3E}">
        <p14:creationId xmlns:p14="http://schemas.microsoft.com/office/powerpoint/2010/main" val="71581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ítulo 45">
            <a:extLst>
              <a:ext uri="{FF2B5EF4-FFF2-40B4-BE49-F238E27FC236}">
                <a16:creationId xmlns:a16="http://schemas.microsoft.com/office/drawing/2014/main" id="{CF27A87D-1762-4285-8A34-2CF90CA2DA3D}"/>
              </a:ext>
            </a:extLst>
          </p:cNvPr>
          <p:cNvSpPr>
            <a:spLocks noGrp="1"/>
          </p:cNvSpPr>
          <p:nvPr>
            <p:ph type="title" idx="4294967295"/>
          </p:nvPr>
        </p:nvSpPr>
        <p:spPr>
          <a:xfrm>
            <a:off x="629478" y="2057400"/>
            <a:ext cx="4114800" cy="1371600"/>
          </a:xfrm>
          <a:prstGeom prst="rect">
            <a:avLst/>
          </a:prstGeom>
        </p:spPr>
        <p:txBody>
          <a:bodyPr lIns="91440" tIns="45720" rIns="91440" bIns="45720" anchor="ctr">
            <a:normAutofit fontScale="90000"/>
          </a:bodyPr>
          <a:lstStyle/>
          <a:p>
            <a:pPr algn="ctr"/>
            <a:r>
              <a:rPr lang="es-ES" sz="3200" dirty="0">
                <a:solidFill>
                  <a:schemeClr val="bg1"/>
                </a:solidFill>
              </a:rPr>
              <a:t>Técnicas y Metodologías de la Innovación</a:t>
            </a:r>
            <a:endParaRPr lang="es-MX" sz="3150" dirty="0">
              <a:solidFill>
                <a:schemeClr val="bg1"/>
              </a:solidFill>
            </a:endParaRPr>
          </a:p>
        </p:txBody>
      </p:sp>
      <p:sp>
        <p:nvSpPr>
          <p:cNvPr id="5" name="Título 45">
            <a:extLst>
              <a:ext uri="{FF2B5EF4-FFF2-40B4-BE49-F238E27FC236}">
                <a16:creationId xmlns:a16="http://schemas.microsoft.com/office/drawing/2014/main" id="{5D7D9ECA-5C87-43F9-A692-C72EF8EEFFC0}"/>
              </a:ext>
            </a:extLst>
          </p:cNvPr>
          <p:cNvSpPr txBox="1">
            <a:spLocks/>
          </p:cNvSpPr>
          <p:nvPr/>
        </p:nvSpPr>
        <p:spPr>
          <a:xfrm>
            <a:off x="1182756" y="3787913"/>
            <a:ext cx="3008244" cy="3070088"/>
          </a:xfrm>
          <a:prstGeom prst="rect">
            <a:avLst/>
          </a:prstGeom>
        </p:spPr>
        <p:txBody>
          <a:bodyPr lIns="0" tIns="0" rIns="0" bIns="0" anchor="ctr"/>
          <a:lstStyle>
            <a:lvl1pPr algn="ctr">
              <a:defRPr sz="3177" b="1" i="0">
                <a:solidFill>
                  <a:schemeClr val="bg1"/>
                </a:solidFill>
                <a:latin typeface="Montserrat"/>
                <a:ea typeface="+mj-ea"/>
                <a:cs typeface="Montserrat"/>
              </a:defRPr>
            </a:lvl1pPr>
          </a:lstStyle>
          <a:p>
            <a:pPr defTabSz="914400"/>
            <a:r>
              <a:rPr lang="es-MX" sz="1800" kern="0" dirty="0">
                <a:latin typeface="Montserrat SemiBold" panose="00000700000000000000" pitchFamily="2" charset="0"/>
              </a:rPr>
              <a:t>Semana 5</a:t>
            </a:r>
            <a:endParaRPr lang="es-MX" sz="1800" b="0" kern="0" dirty="0">
              <a:latin typeface="+mj-lt"/>
            </a:endParaRPr>
          </a:p>
        </p:txBody>
      </p:sp>
      <p:sp>
        <p:nvSpPr>
          <p:cNvPr id="8" name="object 3">
            <a:extLst>
              <a:ext uri="{FF2B5EF4-FFF2-40B4-BE49-F238E27FC236}">
                <a16:creationId xmlns:a16="http://schemas.microsoft.com/office/drawing/2014/main" id="{6D0E933A-3AD3-8668-48C7-427A8EDE2388}"/>
              </a:ext>
            </a:extLst>
          </p:cNvPr>
          <p:cNvSpPr/>
          <p:nvPr/>
        </p:nvSpPr>
        <p:spPr>
          <a:xfrm>
            <a:off x="734290" y="3810000"/>
            <a:ext cx="4017818" cy="685800"/>
          </a:xfrm>
          <a:custGeom>
            <a:avLst/>
            <a:gdLst/>
            <a:ahLst/>
            <a:cxnLst/>
            <a:rect l="l" t="t" r="r" b="b"/>
            <a:pathLst>
              <a:path w="3994785" h="591185">
                <a:moveTo>
                  <a:pt x="3698849" y="0"/>
                </a:moveTo>
                <a:lnTo>
                  <a:pt x="295376" y="0"/>
                </a:lnTo>
                <a:lnTo>
                  <a:pt x="247465" y="3865"/>
                </a:lnTo>
                <a:lnTo>
                  <a:pt x="202014" y="15058"/>
                </a:lnTo>
                <a:lnTo>
                  <a:pt x="159634" y="32969"/>
                </a:lnTo>
                <a:lnTo>
                  <a:pt x="120931" y="56990"/>
                </a:lnTo>
                <a:lnTo>
                  <a:pt x="86513" y="86513"/>
                </a:lnTo>
                <a:lnTo>
                  <a:pt x="56990" y="120931"/>
                </a:lnTo>
                <a:lnTo>
                  <a:pt x="32969" y="159634"/>
                </a:lnTo>
                <a:lnTo>
                  <a:pt x="15058" y="202014"/>
                </a:lnTo>
                <a:lnTo>
                  <a:pt x="3865" y="247465"/>
                </a:lnTo>
                <a:lnTo>
                  <a:pt x="0" y="295376"/>
                </a:lnTo>
                <a:lnTo>
                  <a:pt x="3865" y="343288"/>
                </a:lnTo>
                <a:lnTo>
                  <a:pt x="15058" y="388738"/>
                </a:lnTo>
                <a:lnTo>
                  <a:pt x="32969" y="431118"/>
                </a:lnTo>
                <a:lnTo>
                  <a:pt x="56990" y="469821"/>
                </a:lnTo>
                <a:lnTo>
                  <a:pt x="86513" y="504239"/>
                </a:lnTo>
                <a:lnTo>
                  <a:pt x="120931" y="533762"/>
                </a:lnTo>
                <a:lnTo>
                  <a:pt x="159634" y="557783"/>
                </a:lnTo>
                <a:lnTo>
                  <a:pt x="202014" y="575694"/>
                </a:lnTo>
                <a:lnTo>
                  <a:pt x="247465" y="586887"/>
                </a:lnTo>
                <a:lnTo>
                  <a:pt x="295376" y="590753"/>
                </a:lnTo>
                <a:lnTo>
                  <a:pt x="3698849" y="590753"/>
                </a:lnTo>
                <a:lnTo>
                  <a:pt x="3746764" y="586887"/>
                </a:lnTo>
                <a:lnTo>
                  <a:pt x="3792216" y="575694"/>
                </a:lnTo>
                <a:lnTo>
                  <a:pt x="3834597" y="557783"/>
                </a:lnTo>
                <a:lnTo>
                  <a:pt x="3873300" y="533762"/>
                </a:lnTo>
                <a:lnTo>
                  <a:pt x="3907716" y="504239"/>
                </a:lnTo>
                <a:lnTo>
                  <a:pt x="3937239" y="469821"/>
                </a:lnTo>
                <a:lnTo>
                  <a:pt x="3961259" y="431118"/>
                </a:lnTo>
                <a:lnTo>
                  <a:pt x="3979168" y="388738"/>
                </a:lnTo>
                <a:lnTo>
                  <a:pt x="3990360" y="343288"/>
                </a:lnTo>
                <a:lnTo>
                  <a:pt x="3994226" y="295376"/>
                </a:lnTo>
                <a:lnTo>
                  <a:pt x="3990360" y="247465"/>
                </a:lnTo>
                <a:lnTo>
                  <a:pt x="3979168" y="202014"/>
                </a:lnTo>
                <a:lnTo>
                  <a:pt x="3961259" y="159634"/>
                </a:lnTo>
                <a:lnTo>
                  <a:pt x="3937239" y="120931"/>
                </a:lnTo>
                <a:lnTo>
                  <a:pt x="3907716" y="86513"/>
                </a:lnTo>
                <a:lnTo>
                  <a:pt x="3873300" y="56990"/>
                </a:lnTo>
                <a:lnTo>
                  <a:pt x="3834597" y="32969"/>
                </a:lnTo>
                <a:lnTo>
                  <a:pt x="3792216" y="15058"/>
                </a:lnTo>
                <a:lnTo>
                  <a:pt x="3746764" y="3865"/>
                </a:lnTo>
                <a:lnTo>
                  <a:pt x="3698849" y="0"/>
                </a:lnTo>
                <a:close/>
              </a:path>
            </a:pathLst>
          </a:custGeom>
          <a:solidFill>
            <a:srgbClr val="2BA645"/>
          </a:solidFill>
        </p:spPr>
        <p:txBody>
          <a:bodyPr wrap="square" lIns="0" tIns="0" rIns="0" bIns="0" rtlCol="0"/>
          <a:lstStyle/>
          <a:p>
            <a:endParaRPr lang="es-MX" sz="1425"/>
          </a:p>
        </p:txBody>
      </p:sp>
      <p:sp>
        <p:nvSpPr>
          <p:cNvPr id="2" name="CuadroTexto 1">
            <a:extLst>
              <a:ext uri="{FF2B5EF4-FFF2-40B4-BE49-F238E27FC236}">
                <a16:creationId xmlns:a16="http://schemas.microsoft.com/office/drawing/2014/main" id="{8BE72991-42B8-4379-B6EB-7804537C358E}"/>
              </a:ext>
            </a:extLst>
          </p:cNvPr>
          <p:cNvSpPr txBox="1"/>
          <p:nvPr/>
        </p:nvSpPr>
        <p:spPr>
          <a:xfrm>
            <a:off x="954156" y="3849469"/>
            <a:ext cx="3465444" cy="646331"/>
          </a:xfrm>
          <a:prstGeom prst="rect">
            <a:avLst/>
          </a:prstGeom>
          <a:noFill/>
        </p:spPr>
        <p:txBody>
          <a:bodyPr wrap="square" rtlCol="0" anchor="ctr">
            <a:spAutoFit/>
          </a:bodyPr>
          <a:lstStyle/>
          <a:p>
            <a:pPr algn="ctr"/>
            <a:r>
              <a:rPr lang="es-ES" dirty="0">
                <a:solidFill>
                  <a:schemeClr val="bg1">
                    <a:lumMod val="95000"/>
                  </a:schemeClr>
                </a:solidFill>
                <a:latin typeface="Montserrat SemiBold" panose="00000700000000000000" pitchFamily="2" charset="0"/>
              </a:rPr>
              <a:t>Generación de ideas para soluciones innovadoras</a:t>
            </a:r>
            <a:endParaRPr lang="es-MX" dirty="0">
              <a:solidFill>
                <a:schemeClr val="bg1">
                  <a:lumMod val="95000"/>
                </a:schemeClr>
              </a:solidFill>
              <a:latin typeface="Montserrat SemiBold" panose="00000700000000000000" pitchFamily="2" charset="0"/>
            </a:endParaRPr>
          </a:p>
        </p:txBody>
      </p:sp>
    </p:spTree>
    <p:extLst>
      <p:ext uri="{BB962C8B-B14F-4D97-AF65-F5344CB8AC3E}">
        <p14:creationId xmlns:p14="http://schemas.microsoft.com/office/powerpoint/2010/main" val="3714381171"/>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ertificados Premium">
      <a:majorFont>
        <a:latin typeface="Montserrat SemiBold"/>
        <a:ea typeface=""/>
        <a:cs typeface=""/>
      </a:majorFont>
      <a:minorFont>
        <a:latin typeface="Montserrat"/>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6319</TotalTime>
  <Words>1191</Words>
  <Application>Microsoft Macintosh PowerPoint</Application>
  <PresentationFormat>Presentación en pantalla (4:3)</PresentationFormat>
  <Paragraphs>70</Paragraphs>
  <Slides>16</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Calibri</vt:lpstr>
      <vt:lpstr>Arial</vt:lpstr>
      <vt:lpstr>Montserrat</vt:lpstr>
      <vt:lpstr>Montserrat SemiBold</vt:lpstr>
      <vt:lpstr>Office Theme</vt:lpstr>
      <vt:lpstr>Presentación de PowerPoint</vt:lpstr>
      <vt:lpstr>Presentación de PowerPoint</vt:lpstr>
      <vt:lpstr>Técnicas y Metodologías de la Innovación</vt:lpstr>
      <vt:lpstr>Presentación de PowerPoint</vt:lpstr>
      <vt:lpstr>Presentación de PowerPoint</vt:lpstr>
      <vt:lpstr>Presentación de PowerPoint</vt:lpstr>
      <vt:lpstr>Presentación de PowerPoint</vt:lpstr>
      <vt:lpstr>Presentación de PowerPoint</vt:lpstr>
      <vt:lpstr>Técnicas y Metodologías de la Innovación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título-1</dc:title>
  <dc:creator>LIZ MALENI URIBE MARTINEZ</dc:creator>
  <cp:lastModifiedBy>IVAN ALEJANDRO ROCHA MARTINEZ</cp:lastModifiedBy>
  <cp:revision>111</cp:revision>
  <dcterms:created xsi:type="dcterms:W3CDTF">2021-06-10T22:47:14Z</dcterms:created>
  <dcterms:modified xsi:type="dcterms:W3CDTF">2022-04-28T17:48:58Z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2021-06-10T00:00:00Z</vt:filetime>
  </property>
  <property fmtid="{D5CDD505-2E9C-101B-9397-08002B2CF9AE}" pid="3" name="Creator">
    <vt:lpwstr>Adobe Illustrator 25.2 (Windows)</vt:lpwstr>
  </property>
  <property fmtid="{D5CDD505-2E9C-101B-9397-08002B2CF9AE}" pid="4" name="LastSaved">
    <vt:filetime>2021-06-10T00:00:00Z</vt:filetime>
  </property>
</Properties>
</file>