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1" r:id="rId1"/>
  </p:sldMasterIdLst>
  <p:notesMasterIdLst>
    <p:notesMasterId r:id="rId11"/>
  </p:notesMasterIdLst>
  <p:sldIdLst>
    <p:sldId id="262" r:id="rId2"/>
    <p:sldId id="291" r:id="rId3"/>
    <p:sldId id="257" r:id="rId4"/>
    <p:sldId id="466" r:id="rId5"/>
    <p:sldId id="504" r:id="rId6"/>
    <p:sldId id="497" r:id="rId7"/>
    <p:sldId id="482" r:id="rId8"/>
    <p:sldId id="492" r:id="rId9"/>
    <p:sldId id="480" r:id="rId10"/>
  </p:sldIdLst>
  <p:sldSz cx="9144000" cy="6858000" type="screen4x3"/>
  <p:notesSz cx="10058400" cy="77724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" pitchFamily="2" charset="77"/>
      <p:regular r:id="rId16"/>
      <p:bold r:id="rId17"/>
      <p:italic r:id="rId18"/>
      <p:boldItalic r:id="rId19"/>
    </p:embeddedFont>
    <p:embeddedFont>
      <p:font typeface="Montserrat SemiBold" pitchFamily="2" charset="77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 userDrawn="1">
          <p15:clr>
            <a:srgbClr val="A4A3A4"/>
          </p15:clr>
        </p15:guide>
        <p15:guide id="2" pos="336" userDrawn="1">
          <p15:clr>
            <a:srgbClr val="A4A3A4"/>
          </p15:clr>
        </p15:guide>
        <p15:guide id="3" orient="horz" pos="4080" userDrawn="1">
          <p15:clr>
            <a:srgbClr val="A4A3A4"/>
          </p15:clr>
        </p15:guide>
        <p15:guide id="4" pos="5472" userDrawn="1">
          <p15:clr>
            <a:srgbClr val="A4A3A4"/>
          </p15:clr>
        </p15:guide>
        <p15:guide id="5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M ITZEL ALVARADO AVILA" initials="MIAA" lastIdx="1" clrIdx="0">
    <p:extLst>
      <p:ext uri="{19B8F6BF-5375-455C-9EA6-DF929625EA0E}">
        <p15:presenceInfo xmlns:p15="http://schemas.microsoft.com/office/powerpoint/2012/main" userId="S::mar.alvarado@tecmilenio.mx::6e0509cb-3edf-4873-9be9-ff661d41e7a1" providerId="AD"/>
      </p:ext>
    </p:extLst>
  </p:cmAuthor>
  <p:cmAuthor id="2" name="LIZ MALENI URIBE MARTINEZ" initials="LMUM" lastIdx="12" clrIdx="1">
    <p:extLst>
      <p:ext uri="{19B8F6BF-5375-455C-9EA6-DF929625EA0E}">
        <p15:presenceInfo xmlns:p15="http://schemas.microsoft.com/office/powerpoint/2012/main" userId="S::liz.uribe@tecmilenio.mx::1144c7cc-d6b3-4721-8f27-3425b94f0d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A645"/>
    <a:srgbClr val="2B2861"/>
    <a:srgbClr val="FAD600"/>
    <a:srgbClr val="E53F1F"/>
    <a:srgbClr val="95C93E"/>
    <a:srgbClr val="2BA645"/>
    <a:srgbClr val="F10727"/>
    <a:srgbClr val="FEB42C"/>
    <a:srgbClr val="3ABEFF"/>
    <a:srgbClr val="2E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 autoAdjust="0"/>
    <p:restoredTop sz="95579" autoAdjust="0"/>
  </p:normalViewPr>
  <p:slideViewPr>
    <p:cSldViewPr>
      <p:cViewPr varScale="1">
        <p:scale>
          <a:sx n="98" d="100"/>
          <a:sy n="98" d="100"/>
        </p:scale>
        <p:origin x="640" y="184"/>
      </p:cViewPr>
      <p:guideLst>
        <p:guide orient="horz" pos="816"/>
        <p:guide pos="336"/>
        <p:guide orient="horz" pos="4080"/>
        <p:guide pos="547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1940" y="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23DE1-5C4D-42A9-A4E7-0BA6305029E4}" type="datetimeFigureOut">
              <a:rPr lang="es-MX" smtClean="0"/>
              <a:t>02/05/22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971550"/>
            <a:ext cx="34956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3FC1A-D0FD-4F0B-8004-A2D5F8C77F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0971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1pPr>
    <a:lvl2pPr marL="410291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2pPr>
    <a:lvl3pPr marL="820583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3pPr>
    <a:lvl4pPr marL="1230874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4pPr>
    <a:lvl5pPr marL="1641165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5pPr>
    <a:lvl6pPr marL="2051456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6pPr>
    <a:lvl7pPr marL="2461748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7pPr>
    <a:lvl8pPr marL="2872039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8pPr>
    <a:lvl9pPr marL="3282330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3FC1A-D0FD-4F0B-8004-A2D5F8C77F73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8096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281363" y="971550"/>
            <a:ext cx="3495675" cy="26225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3FC1A-D0FD-4F0B-8004-A2D5F8C77F73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5970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3FC1A-D0FD-4F0B-8004-A2D5F8C77F73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6095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Grupo de personas posando para una foto&#10;&#10;Descripción generada automáticamente">
            <a:extLst>
              <a:ext uri="{FF2B5EF4-FFF2-40B4-BE49-F238E27FC236}">
                <a16:creationId xmlns:a16="http://schemas.microsoft.com/office/drawing/2014/main" id="{9166FFCF-E33F-4955-9E30-EEAF496455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10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tilla 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187A46F-1375-5CBC-C9A1-78A1227A7C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72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plic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0D24E14-2E61-AAA7-EB34-DD17CBE82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F7C96D3-B9E7-2D0B-2B2D-D2A70F93AA5C}"/>
              </a:ext>
            </a:extLst>
          </p:cNvPr>
          <p:cNvSpPr/>
          <p:nvPr userDrawn="1"/>
        </p:nvSpPr>
        <p:spPr>
          <a:xfrm>
            <a:off x="457200" y="0"/>
            <a:ext cx="20574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800" dirty="0">
                <a:solidFill>
                  <a:schemeClr val="bg1"/>
                </a:solidFill>
                <a:latin typeface="Montserrat SemiBold" panose="00000700000000000000" pitchFamily="2" charset="0"/>
                <a:cs typeface="Times New Roman" panose="02020603050405020304" pitchFamily="18" charset="0"/>
              </a:rPr>
              <a:t>Explicación</a:t>
            </a:r>
            <a:endParaRPr lang="es-MX" sz="1800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292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orta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sona, hombre, sostener, computadora&#10;&#10;Descripción generada automáticamente">
            <a:extLst>
              <a:ext uri="{FF2B5EF4-FFF2-40B4-BE49-F238E27FC236}">
                <a16:creationId xmlns:a16="http://schemas.microsoft.com/office/drawing/2014/main" id="{CEACE87A-EA7A-471E-AA7C-6AB39E9623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2"/>
            <a:ext cx="9144000" cy="685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23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/Bienestar-mindfuln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10D76F3-FC6F-EFC9-A958-081FDE5EA9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4179DAB1-2E43-E258-A16F-31A9D7790D7D}"/>
              </a:ext>
            </a:extLst>
          </p:cNvPr>
          <p:cNvSpPr/>
          <p:nvPr userDrawn="1"/>
        </p:nvSpPr>
        <p:spPr>
          <a:xfrm>
            <a:off x="2057400" y="0"/>
            <a:ext cx="914400" cy="533400"/>
          </a:xfrm>
          <a:prstGeom prst="rect">
            <a:avLst/>
          </a:prstGeom>
          <a:solidFill>
            <a:srgbClr val="091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4961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trodu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1AA420C-C088-8621-AC41-928766772B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07B5F84-B56B-B23B-444E-B890BC074612}"/>
              </a:ext>
            </a:extLst>
          </p:cNvPr>
          <p:cNvSpPr/>
          <p:nvPr userDrawn="1"/>
        </p:nvSpPr>
        <p:spPr>
          <a:xfrm>
            <a:off x="457200" y="0"/>
            <a:ext cx="20574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800" dirty="0">
                <a:solidFill>
                  <a:schemeClr val="bg1"/>
                </a:solidFill>
                <a:latin typeface="Montserrat SemiBold" panose="00000700000000000000" pitchFamily="2" charset="0"/>
                <a:cs typeface="Times New Roman" panose="02020603050405020304" pitchFamily="18" charset="0"/>
              </a:rPr>
              <a:t>Introducción</a:t>
            </a:r>
            <a:endParaRPr lang="es-MX" sz="1700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069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dad_Opc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C6F625C-0BDF-AAFC-0ABE-5801418666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4AF8BE61-9DA7-95E0-27E4-2CFB40EA31D0}"/>
              </a:ext>
            </a:extLst>
          </p:cNvPr>
          <p:cNvSpPr/>
          <p:nvPr userDrawn="1"/>
        </p:nvSpPr>
        <p:spPr>
          <a:xfrm>
            <a:off x="457200" y="0"/>
            <a:ext cx="2133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chemeClr val="bg1"/>
                </a:solidFill>
                <a:latin typeface="Montserrat SemiBold" panose="00000700000000000000" pitchFamily="2" charset="0"/>
              </a:rPr>
              <a:t>Actividad</a:t>
            </a:r>
          </a:p>
        </p:txBody>
      </p:sp>
    </p:spTree>
    <p:extLst>
      <p:ext uri="{BB962C8B-B14F-4D97-AF65-F5344CB8AC3E}">
        <p14:creationId xmlns:p14="http://schemas.microsoft.com/office/powerpoint/2010/main" val="1601919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dad_Opc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881943F-746D-1FC5-F1BF-A228C27071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CC0F1D5-F262-2D68-BABE-210E1B9FB9EE}"/>
              </a:ext>
            </a:extLst>
          </p:cNvPr>
          <p:cNvSpPr/>
          <p:nvPr userDrawn="1"/>
        </p:nvSpPr>
        <p:spPr>
          <a:xfrm>
            <a:off x="2057400" y="0"/>
            <a:ext cx="914400" cy="533400"/>
          </a:xfrm>
          <a:prstGeom prst="rect">
            <a:avLst/>
          </a:prstGeom>
          <a:solidFill>
            <a:srgbClr val="091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1DB9894-682E-81FB-4257-85D20DB957C0}"/>
              </a:ext>
            </a:extLst>
          </p:cNvPr>
          <p:cNvSpPr/>
          <p:nvPr userDrawn="1"/>
        </p:nvSpPr>
        <p:spPr>
          <a:xfrm>
            <a:off x="457200" y="0"/>
            <a:ext cx="2133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chemeClr val="bg1"/>
                </a:solidFill>
                <a:latin typeface="Montserrat SemiBold" panose="00000700000000000000" pitchFamily="2" charset="0"/>
              </a:rPr>
              <a:t>Actividad</a:t>
            </a:r>
          </a:p>
        </p:txBody>
      </p:sp>
      <p:sp>
        <p:nvSpPr>
          <p:cNvPr id="9" name="Marcador de posición de imagen 10">
            <a:extLst>
              <a:ext uri="{FF2B5EF4-FFF2-40B4-BE49-F238E27FC236}">
                <a16:creationId xmlns:a16="http://schemas.microsoft.com/office/drawing/2014/main" id="{0B623AB2-E138-273B-D192-D7976837D74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1629000"/>
            <a:ext cx="4572000" cy="36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50034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dad_Opc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D701388-D059-CE2C-CCD0-35809A2919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7D0A73EF-9B64-2006-2CAC-206ED95EC31A}"/>
              </a:ext>
            </a:extLst>
          </p:cNvPr>
          <p:cNvSpPr/>
          <p:nvPr userDrawn="1"/>
        </p:nvSpPr>
        <p:spPr>
          <a:xfrm>
            <a:off x="457200" y="0"/>
            <a:ext cx="2133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chemeClr val="bg1"/>
                </a:solidFill>
                <a:latin typeface="Montserrat SemiBold" panose="00000700000000000000" pitchFamily="2" charset="0"/>
              </a:rPr>
              <a:t>Actividad</a:t>
            </a:r>
          </a:p>
        </p:txBody>
      </p:sp>
      <p:sp>
        <p:nvSpPr>
          <p:cNvPr id="8" name="Marcador de posición de imagen 10">
            <a:extLst>
              <a:ext uri="{FF2B5EF4-FFF2-40B4-BE49-F238E27FC236}">
                <a16:creationId xmlns:a16="http://schemas.microsoft.com/office/drawing/2014/main" id="{E73AEA91-C4BB-4213-A7E8-EACACDDC53D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1629000"/>
            <a:ext cx="4572000" cy="36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66584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er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AFD4EF7-C3DC-C737-A276-12DA988A38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CB1E9E11-6189-A37F-F8D0-0ACDFD51FD2F}"/>
              </a:ext>
            </a:extLst>
          </p:cNvPr>
          <p:cNvSpPr/>
          <p:nvPr userDrawn="1"/>
        </p:nvSpPr>
        <p:spPr>
          <a:xfrm>
            <a:off x="457200" y="0"/>
            <a:ext cx="20574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chemeClr val="bg1"/>
                </a:solidFill>
                <a:latin typeface="Montserrat SemiBold" panose="00000700000000000000" pitchFamily="2" charset="0"/>
                <a:cs typeface="Times New Roman" panose="02020603050405020304" pitchFamily="18" charset="0"/>
              </a:rPr>
              <a:t>Cierre</a:t>
            </a:r>
            <a:endParaRPr lang="es-MX" sz="1800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452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ias Bibliográfica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5D3E8E0-CB23-B417-C552-C5AF0763EF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E397BDC-0E93-281E-8C91-9F73FF896DA4}"/>
              </a:ext>
            </a:extLst>
          </p:cNvPr>
          <p:cNvSpPr/>
          <p:nvPr userDrawn="1"/>
        </p:nvSpPr>
        <p:spPr>
          <a:xfrm>
            <a:off x="457200" y="0"/>
            <a:ext cx="22098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i="0" dirty="0">
                <a:latin typeface="Montserrat SemiBold" pitchFamily="2" charset="77"/>
              </a:rPr>
              <a:t>Bibliográfia</a:t>
            </a:r>
          </a:p>
        </p:txBody>
      </p:sp>
    </p:spTree>
    <p:extLst>
      <p:ext uri="{BB962C8B-B14F-4D97-AF65-F5344CB8AC3E}">
        <p14:creationId xmlns:p14="http://schemas.microsoft.com/office/powerpoint/2010/main" val="1512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579B6A4-7EC1-2355-14BA-FD5BAB8B69C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1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2" r:id="rId2"/>
    <p:sldLayoutId id="2147483711" r:id="rId3"/>
    <p:sldLayoutId id="2147483706" r:id="rId4"/>
    <p:sldLayoutId id="2147483667" r:id="rId5"/>
    <p:sldLayoutId id="2147483714" r:id="rId6"/>
    <p:sldLayoutId id="2147483715" r:id="rId7"/>
    <p:sldLayoutId id="2147483709" r:id="rId8"/>
    <p:sldLayoutId id="2147483670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hyperlink" Target="https://youtu.be/PALuphA1Xq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3629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7E438694-6C11-4C89-8F60-FA043CDE020E}"/>
              </a:ext>
            </a:extLst>
          </p:cNvPr>
          <p:cNvSpPr/>
          <p:nvPr/>
        </p:nvSpPr>
        <p:spPr>
          <a:xfrm>
            <a:off x="1866900" y="1805780"/>
            <a:ext cx="5410200" cy="381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Gráfico 7" descr="Gesto de doble toque contorno">
            <a:extLst>
              <a:ext uri="{FF2B5EF4-FFF2-40B4-BE49-F238E27FC236}">
                <a16:creationId xmlns:a16="http://schemas.microsoft.com/office/drawing/2014/main" id="{8E631703-89F0-47E3-B8E2-2BC9654AB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2600" y="4683451"/>
            <a:ext cx="914400" cy="9144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CDAF1B15-08C4-40DF-8DD5-F634B5207108}"/>
              </a:ext>
            </a:extLst>
          </p:cNvPr>
          <p:cNvSpPr txBox="1"/>
          <p:nvPr/>
        </p:nvSpPr>
        <p:spPr>
          <a:xfrm>
            <a:off x="2838450" y="3534885"/>
            <a:ext cx="34671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1" dirty="0"/>
              <a:t>Respirando emociones positivas</a:t>
            </a:r>
            <a:br>
              <a:rPr lang="es-ES" sz="1400" dirty="0"/>
            </a:br>
            <a:br>
              <a:rPr lang="es-ES" sz="1400" dirty="0"/>
            </a:br>
            <a:r>
              <a:rPr lang="es-ES" sz="1400" dirty="0"/>
              <a:t>Realiza el siguiente ejercicio mental que te ayudará a mejorar tu concentración antes de empezar.</a:t>
            </a:r>
            <a:br>
              <a:rPr lang="es-ES" sz="1400" dirty="0"/>
            </a:br>
            <a:br>
              <a:rPr lang="es-ES" sz="1400" dirty="0"/>
            </a:br>
            <a:r>
              <a:rPr lang="es-MX" sz="1400" dirty="0">
                <a:hlinkClick r:id="rId4"/>
              </a:rPr>
              <a:t>https://youtu.be/PALuphA1XqI</a:t>
            </a:r>
            <a:endParaRPr lang="es-MX" sz="14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A890079-E720-A55A-AAE2-7DDE15D5CDE8}"/>
              </a:ext>
            </a:extLst>
          </p:cNvPr>
          <p:cNvSpPr/>
          <p:nvPr/>
        </p:nvSpPr>
        <p:spPr>
          <a:xfrm>
            <a:off x="457200" y="0"/>
            <a:ext cx="3429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800" dirty="0">
                <a:solidFill>
                  <a:schemeClr val="bg1"/>
                </a:solidFill>
                <a:effectLst/>
                <a:latin typeface="Montserrat SemiBold" panose="000007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Bienestar-mindfulness</a:t>
            </a:r>
            <a:endParaRPr lang="es-MX" sz="1800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  <p:pic>
        <p:nvPicPr>
          <p:cNvPr id="6" name="9 Imagen" descr="LS_MINDFULNES.png">
            <a:extLst>
              <a:ext uri="{FF2B5EF4-FFF2-40B4-BE49-F238E27FC236}">
                <a16:creationId xmlns:a16="http://schemas.microsoft.com/office/drawing/2014/main" id="{6D89131A-E81D-52BD-B487-B7041785D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8438" y="1770391"/>
            <a:ext cx="3738562" cy="18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08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ítulo 45">
            <a:extLst>
              <a:ext uri="{FF2B5EF4-FFF2-40B4-BE49-F238E27FC236}">
                <a16:creationId xmlns:a16="http://schemas.microsoft.com/office/drawing/2014/main" id="{CF27A87D-1762-4285-8A34-2CF90CA2DA3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9478" y="2057400"/>
            <a:ext cx="4114800" cy="1371600"/>
          </a:xfrm>
          <a:prstGeom prst="rect">
            <a:avLst/>
          </a:prstGeom>
        </p:spPr>
        <p:txBody>
          <a:bodyPr lIns="91440" tIns="45720" rIns="91440" bIns="45720" anchor="ctr">
            <a:normAutofit fontScale="90000"/>
          </a:bodyPr>
          <a:lstStyle/>
          <a:p>
            <a:pPr algn="ctr"/>
            <a:r>
              <a:rPr lang="es-ES" sz="3200" dirty="0">
                <a:solidFill>
                  <a:schemeClr val="bg1"/>
                </a:solidFill>
              </a:rPr>
              <a:t>Técnicas y Metodologías de la Innovación</a:t>
            </a:r>
            <a:endParaRPr lang="es-MX" sz="3150" dirty="0">
              <a:solidFill>
                <a:schemeClr val="bg1"/>
              </a:solidFill>
            </a:endParaRPr>
          </a:p>
        </p:txBody>
      </p:sp>
      <p:sp>
        <p:nvSpPr>
          <p:cNvPr id="5" name="Título 45">
            <a:extLst>
              <a:ext uri="{FF2B5EF4-FFF2-40B4-BE49-F238E27FC236}">
                <a16:creationId xmlns:a16="http://schemas.microsoft.com/office/drawing/2014/main" id="{5D7D9ECA-5C87-43F9-A692-C72EF8EEFFC0}"/>
              </a:ext>
            </a:extLst>
          </p:cNvPr>
          <p:cNvSpPr txBox="1">
            <a:spLocks/>
          </p:cNvSpPr>
          <p:nvPr/>
        </p:nvSpPr>
        <p:spPr>
          <a:xfrm>
            <a:off x="1182756" y="3787913"/>
            <a:ext cx="3008244" cy="307008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177" b="1" i="0">
                <a:solidFill>
                  <a:schemeClr val="bg1"/>
                </a:solidFill>
                <a:latin typeface="Montserrat"/>
                <a:ea typeface="+mj-ea"/>
                <a:cs typeface="Montserrat"/>
              </a:defRPr>
            </a:lvl1pPr>
          </a:lstStyle>
          <a:p>
            <a:pPr defTabSz="914400"/>
            <a:r>
              <a:rPr lang="es-MX" sz="1800" kern="0" dirty="0">
                <a:latin typeface="Montserrat SemiBold" panose="00000700000000000000" pitchFamily="2" charset="0"/>
              </a:rPr>
              <a:t>Semana 7</a:t>
            </a:r>
            <a:endParaRPr lang="es-MX" sz="1800" b="0" kern="0" dirty="0">
              <a:latin typeface="+mj-lt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6D0E933A-3AD3-8668-48C7-427A8EDE2388}"/>
              </a:ext>
            </a:extLst>
          </p:cNvPr>
          <p:cNvSpPr/>
          <p:nvPr/>
        </p:nvSpPr>
        <p:spPr>
          <a:xfrm>
            <a:off x="734290" y="3810000"/>
            <a:ext cx="4017818" cy="685800"/>
          </a:xfrm>
          <a:custGeom>
            <a:avLst/>
            <a:gdLst/>
            <a:ahLst/>
            <a:cxnLst/>
            <a:rect l="l" t="t" r="r" b="b"/>
            <a:pathLst>
              <a:path w="3994785" h="591185">
                <a:moveTo>
                  <a:pt x="3698849" y="0"/>
                </a:moveTo>
                <a:lnTo>
                  <a:pt x="295376" y="0"/>
                </a:lnTo>
                <a:lnTo>
                  <a:pt x="247465" y="3865"/>
                </a:lnTo>
                <a:lnTo>
                  <a:pt x="202014" y="15058"/>
                </a:lnTo>
                <a:lnTo>
                  <a:pt x="159634" y="32969"/>
                </a:lnTo>
                <a:lnTo>
                  <a:pt x="120931" y="56990"/>
                </a:lnTo>
                <a:lnTo>
                  <a:pt x="86513" y="86513"/>
                </a:lnTo>
                <a:lnTo>
                  <a:pt x="56990" y="120931"/>
                </a:lnTo>
                <a:lnTo>
                  <a:pt x="32969" y="159634"/>
                </a:lnTo>
                <a:lnTo>
                  <a:pt x="15058" y="202014"/>
                </a:lnTo>
                <a:lnTo>
                  <a:pt x="3865" y="247465"/>
                </a:lnTo>
                <a:lnTo>
                  <a:pt x="0" y="295376"/>
                </a:lnTo>
                <a:lnTo>
                  <a:pt x="3865" y="343288"/>
                </a:lnTo>
                <a:lnTo>
                  <a:pt x="15058" y="388738"/>
                </a:lnTo>
                <a:lnTo>
                  <a:pt x="32969" y="431118"/>
                </a:lnTo>
                <a:lnTo>
                  <a:pt x="56990" y="469821"/>
                </a:lnTo>
                <a:lnTo>
                  <a:pt x="86513" y="504239"/>
                </a:lnTo>
                <a:lnTo>
                  <a:pt x="120931" y="533762"/>
                </a:lnTo>
                <a:lnTo>
                  <a:pt x="159634" y="557783"/>
                </a:lnTo>
                <a:lnTo>
                  <a:pt x="202014" y="575694"/>
                </a:lnTo>
                <a:lnTo>
                  <a:pt x="247465" y="586887"/>
                </a:lnTo>
                <a:lnTo>
                  <a:pt x="295376" y="590753"/>
                </a:lnTo>
                <a:lnTo>
                  <a:pt x="3698849" y="590753"/>
                </a:lnTo>
                <a:lnTo>
                  <a:pt x="3746764" y="586887"/>
                </a:lnTo>
                <a:lnTo>
                  <a:pt x="3792216" y="575694"/>
                </a:lnTo>
                <a:lnTo>
                  <a:pt x="3834597" y="557783"/>
                </a:lnTo>
                <a:lnTo>
                  <a:pt x="3873300" y="533762"/>
                </a:lnTo>
                <a:lnTo>
                  <a:pt x="3907716" y="504239"/>
                </a:lnTo>
                <a:lnTo>
                  <a:pt x="3937239" y="469821"/>
                </a:lnTo>
                <a:lnTo>
                  <a:pt x="3961259" y="431118"/>
                </a:lnTo>
                <a:lnTo>
                  <a:pt x="3979168" y="388738"/>
                </a:lnTo>
                <a:lnTo>
                  <a:pt x="3990360" y="343288"/>
                </a:lnTo>
                <a:lnTo>
                  <a:pt x="3994226" y="295376"/>
                </a:lnTo>
                <a:lnTo>
                  <a:pt x="3990360" y="247465"/>
                </a:lnTo>
                <a:lnTo>
                  <a:pt x="3979168" y="202014"/>
                </a:lnTo>
                <a:lnTo>
                  <a:pt x="3961259" y="159634"/>
                </a:lnTo>
                <a:lnTo>
                  <a:pt x="3937239" y="120931"/>
                </a:lnTo>
                <a:lnTo>
                  <a:pt x="3907716" y="86513"/>
                </a:lnTo>
                <a:lnTo>
                  <a:pt x="3873300" y="56990"/>
                </a:lnTo>
                <a:lnTo>
                  <a:pt x="3834597" y="32969"/>
                </a:lnTo>
                <a:lnTo>
                  <a:pt x="3792216" y="15058"/>
                </a:lnTo>
                <a:lnTo>
                  <a:pt x="3746764" y="3865"/>
                </a:lnTo>
                <a:lnTo>
                  <a:pt x="3698849" y="0"/>
                </a:lnTo>
                <a:close/>
              </a:path>
            </a:pathLst>
          </a:custGeom>
          <a:solidFill>
            <a:srgbClr val="2BA645"/>
          </a:solidFill>
        </p:spPr>
        <p:txBody>
          <a:bodyPr wrap="square" lIns="0" tIns="0" rIns="0" bIns="0" rtlCol="0"/>
          <a:lstStyle/>
          <a:p>
            <a:endParaRPr lang="es-MX" sz="1425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BE72991-42B8-4379-B6EB-7804537C358E}"/>
              </a:ext>
            </a:extLst>
          </p:cNvPr>
          <p:cNvSpPr txBox="1"/>
          <p:nvPr/>
        </p:nvSpPr>
        <p:spPr>
          <a:xfrm>
            <a:off x="954156" y="3849469"/>
            <a:ext cx="346544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Montserrat SemiBold" panose="00000700000000000000" pitchFamily="2" charset="0"/>
              </a:rPr>
              <a:t>Etapas para el desarrollo de un producto o servicio</a:t>
            </a:r>
            <a:endParaRPr lang="es-MX" dirty="0">
              <a:solidFill>
                <a:schemeClr val="bg1">
                  <a:lumMod val="95000"/>
                </a:schemeClr>
              </a:solidFill>
              <a:latin typeface="Montserrat SemiBold" panose="00000700000000000000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7182F80C-0111-2649-9C7A-AF9EEB690CAE}"/>
              </a:ext>
            </a:extLst>
          </p:cNvPr>
          <p:cNvSpPr txBox="1"/>
          <p:nvPr/>
        </p:nvSpPr>
        <p:spPr>
          <a:xfrm>
            <a:off x="4724398" y="2072923"/>
            <a:ext cx="396240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solidFill>
                  <a:srgbClr val="000000"/>
                </a:solidFill>
                <a:latin typeface="Montserrat" panose="00000500000000000000" pitchFamily="2" charset="0"/>
              </a:rPr>
              <a:t>El diseño de productos y servicios es esencial para las organización, ya que bajo la premisa de que cada producto debe dar solución a un </a:t>
            </a:r>
            <a:r>
              <a:rPr lang="es-ES" sz="1300" spc="-20" dirty="0">
                <a:solidFill>
                  <a:srgbClr val="000000"/>
                </a:solidFill>
                <a:latin typeface="Montserrat" panose="00000500000000000000" pitchFamily="2" charset="0"/>
              </a:rPr>
              <a:t>problema o necesidad previamente detectada, </a:t>
            </a:r>
            <a:r>
              <a:rPr lang="es-ES" sz="1300" dirty="0">
                <a:solidFill>
                  <a:srgbClr val="000000"/>
                </a:solidFill>
                <a:latin typeface="Montserrat" panose="00000500000000000000" pitchFamily="2" charset="0"/>
              </a:rPr>
              <a:t>tendremos como resultado el medio para dar solvencia a ese problema. </a:t>
            </a:r>
          </a:p>
          <a:p>
            <a:endParaRPr lang="es-ES" sz="130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r>
              <a:rPr lang="es-ES" sz="1300" dirty="0">
                <a:solidFill>
                  <a:srgbClr val="000000"/>
                </a:solidFill>
                <a:latin typeface="Montserrat" panose="00000500000000000000" pitchFamily="2" charset="0"/>
              </a:rPr>
              <a:t>Más allá de lo complejo que puede llegar a ser, debemos enfocarnos en analizar los productos mediante pruebas en el mercado, nuestro estatus financiero, y así poder pasar a un diseño preliminar, prototipos y diseñar la </a:t>
            </a:r>
            <a:r>
              <a:rPr lang="es-ES" sz="1300" spc="-60" dirty="0">
                <a:solidFill>
                  <a:srgbClr val="000000"/>
                </a:solidFill>
                <a:latin typeface="Montserrat" panose="00000500000000000000" pitchFamily="2" charset="0"/>
              </a:rPr>
              <a:t>alternativa definitiva que vaya con las necesidades </a:t>
            </a:r>
            <a:r>
              <a:rPr lang="es-ES" sz="1300" dirty="0">
                <a:solidFill>
                  <a:srgbClr val="000000"/>
                </a:solidFill>
                <a:latin typeface="Montserrat" panose="00000500000000000000" pitchFamily="2" charset="0"/>
              </a:rPr>
              <a:t>y soluciones reales de nuestros clientes.</a:t>
            </a:r>
            <a:endParaRPr lang="es-MX" sz="1300" dirty="0">
              <a:latin typeface="Montserrat" panose="00000500000000000000" pitchFamily="2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3E5DA5E-66B0-FBAE-6211-15653814BEBD}"/>
              </a:ext>
            </a:extLst>
          </p:cNvPr>
          <p:cNvSpPr/>
          <p:nvPr/>
        </p:nvSpPr>
        <p:spPr>
          <a:xfrm>
            <a:off x="4213261" y="1295400"/>
            <a:ext cx="358739" cy="734552"/>
          </a:xfrm>
          <a:prstGeom prst="rect">
            <a:avLst/>
          </a:prstGeom>
          <a:solidFill>
            <a:srgbClr val="2CA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C7FCAAA-5994-60EF-B4D7-4509912278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0" r="33193"/>
          <a:stretch/>
        </p:blipFill>
        <p:spPr>
          <a:xfrm>
            <a:off x="0" y="1295400"/>
            <a:ext cx="4213261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058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01E9D28-04C1-3570-17A6-17BBE24EF9F8}"/>
              </a:ext>
            </a:extLst>
          </p:cNvPr>
          <p:cNvSpPr txBox="1"/>
          <p:nvPr/>
        </p:nvSpPr>
        <p:spPr>
          <a:xfrm>
            <a:off x="457198" y="1295400"/>
            <a:ext cx="82296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solidFill>
                  <a:srgbClr val="444444"/>
                </a:solidFill>
                <a:latin typeface="Montserrat" panose="00000500000000000000" pitchFamily="2" charset="0"/>
              </a:rPr>
              <a:t>En el mundo del diseño el concepto del ciclo de vida se orienta a las etapas en que el producto o servicio debe pasar para su desarrollo antes de salir al mercado y su uso posterior.</a:t>
            </a:r>
            <a:endParaRPr lang="es-MX" sz="1300" dirty="0">
              <a:latin typeface="Montserrat" panose="000005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DB485A2-7330-C866-0344-C6D2195A40FD}"/>
              </a:ext>
            </a:extLst>
          </p:cNvPr>
          <p:cNvSpPr txBox="1"/>
          <p:nvPr/>
        </p:nvSpPr>
        <p:spPr>
          <a:xfrm>
            <a:off x="510251" y="584632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900" dirty="0">
                <a:solidFill>
                  <a:schemeClr val="bg1"/>
                </a:solidFill>
                <a:latin typeface="Montserrat" panose="00000500000000000000" pitchFamily="2" charset="0"/>
              </a:rPr>
              <a:t>Brainstorming</a:t>
            </a:r>
          </a:p>
          <a:p>
            <a:endParaRPr lang="es-MX" sz="9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FA96A53-3324-610F-6990-481CB308C52A}"/>
              </a:ext>
            </a:extLst>
          </p:cNvPr>
          <p:cNvSpPr txBox="1"/>
          <p:nvPr/>
        </p:nvSpPr>
        <p:spPr>
          <a:xfrm>
            <a:off x="495299" y="2569720"/>
            <a:ext cx="1066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Taller de cocreación</a:t>
            </a:r>
          </a:p>
          <a:p>
            <a:endParaRPr lang="es-MX" sz="1400" dirty="0">
              <a:solidFill>
                <a:schemeClr val="bg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EC9E355-C232-4B31-3862-BAC9F1B2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76" y="2808379"/>
            <a:ext cx="7071649" cy="201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901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01E9D28-04C1-3570-17A6-17BBE24EF9F8}"/>
              </a:ext>
            </a:extLst>
          </p:cNvPr>
          <p:cNvSpPr txBox="1"/>
          <p:nvPr/>
        </p:nvSpPr>
        <p:spPr>
          <a:xfrm>
            <a:off x="533400" y="1284514"/>
            <a:ext cx="8153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" dirty="0">
                <a:solidFill>
                  <a:srgbClr val="444444"/>
                </a:solidFill>
              </a:rPr>
              <a:t>El proceso genérico de desarrollo del producto o servicio consta de las siguientes fases.</a:t>
            </a:r>
            <a:endParaRPr lang="es-MX" sz="13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CB26D15-551B-7E76-EB42-E78744499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971" y="1884246"/>
            <a:ext cx="6376058" cy="459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33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CA55503-C2EE-9B69-C964-445B32F21383}"/>
              </a:ext>
            </a:extLst>
          </p:cNvPr>
          <p:cNvSpPr txBox="1"/>
          <p:nvPr/>
        </p:nvSpPr>
        <p:spPr>
          <a:xfrm>
            <a:off x="723899" y="1514391"/>
            <a:ext cx="33147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00" dirty="0">
                <a:latin typeface="Montserrat" panose="00000500000000000000" pitchFamily="2" charset="0"/>
                <a:cs typeface="Arial" panose="020B0604020202020204" pitchFamily="34" charset="0"/>
              </a:rPr>
              <a:t>Reflexiona sobre lo aprendido en el tema y responde lo siguiente.</a:t>
            </a:r>
            <a:endParaRPr lang="es-MX" sz="1300" dirty="0">
              <a:latin typeface="Montserrat" panose="00000500000000000000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234B4A-1173-32C0-5864-78575DBFFB22}"/>
              </a:ext>
            </a:extLst>
          </p:cNvPr>
          <p:cNvSpPr txBox="1"/>
          <p:nvPr/>
        </p:nvSpPr>
        <p:spPr>
          <a:xfrm>
            <a:off x="723899" y="2181192"/>
            <a:ext cx="331470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Montserrat" panose="00000500000000000000" pitchFamily="2" charset="0"/>
              </a:rPr>
              <a:t>Dentro del proceso de desarrollo de producto o servicio, el diseño es el conjunto de actividades que se lleva a cabo para alcanzar la visión de mercadotecnia y de negocio. El proceso de diseño es un mapa de cómo pasar de la necesidad hasta un producto o servicio específico final. </a:t>
            </a:r>
          </a:p>
          <a:p>
            <a:endParaRPr lang="es-ES" sz="1300" dirty="0">
              <a:latin typeface="Montserrat" panose="00000500000000000000" pitchFamily="2" charset="0"/>
            </a:endParaRPr>
          </a:p>
          <a:p>
            <a:pPr marL="228600" indent="-228600">
              <a:buClr>
                <a:srgbClr val="2AA645"/>
              </a:buClr>
              <a:buFont typeface="+mj-lt"/>
              <a:buAutoNum type="arabicPeriod"/>
            </a:pPr>
            <a:r>
              <a:rPr lang="es-ES" sz="1300" dirty="0">
                <a:latin typeface="Montserrat" panose="00000500000000000000" pitchFamily="2" charset="0"/>
              </a:rPr>
              <a:t>Resume cada una de las etapas e identifica cómo estas contribuyen al desarrollo del producto. </a:t>
            </a:r>
          </a:p>
          <a:p>
            <a:pPr marL="228600" indent="-228600">
              <a:buClr>
                <a:srgbClr val="2AA645"/>
              </a:buClr>
              <a:buFont typeface="+mj-lt"/>
              <a:buAutoNum type="arabicPeriod"/>
            </a:pPr>
            <a:endParaRPr lang="es-ES" sz="1300" dirty="0">
              <a:latin typeface="Montserrat" panose="00000500000000000000" pitchFamily="2" charset="0"/>
            </a:endParaRPr>
          </a:p>
          <a:p>
            <a:pPr marL="228600" indent="-228600">
              <a:buClr>
                <a:srgbClr val="2AA645"/>
              </a:buClr>
              <a:buFont typeface="+mj-lt"/>
              <a:buAutoNum type="arabicPeriod"/>
            </a:pPr>
            <a:r>
              <a:rPr lang="es-ES" sz="1300" dirty="0">
                <a:latin typeface="Montserrat" panose="00000500000000000000" pitchFamily="2" charset="0"/>
              </a:rPr>
              <a:t>A su vez, explica el concepto de QFD y sus requerimientos principales. </a:t>
            </a:r>
          </a:p>
          <a:p>
            <a:pPr marL="228600" indent="-228600">
              <a:buClr>
                <a:srgbClr val="2AA645"/>
              </a:buClr>
              <a:buFont typeface="+mj-lt"/>
              <a:buAutoNum type="arabicPeriod"/>
            </a:pPr>
            <a:endParaRPr lang="es-ES" sz="1300" dirty="0">
              <a:latin typeface="Montserrat" panose="00000500000000000000" pitchFamily="2" charset="0"/>
            </a:endParaRPr>
          </a:p>
          <a:p>
            <a:pPr marL="228600" indent="-228600">
              <a:buClr>
                <a:srgbClr val="2AA645"/>
              </a:buClr>
              <a:buFont typeface="+mj-lt"/>
              <a:buAutoNum type="arabicPeriod"/>
            </a:pPr>
            <a:r>
              <a:rPr lang="es-ES" sz="1300" dirty="0">
                <a:latin typeface="Montserrat" panose="00000500000000000000" pitchFamily="2" charset="0"/>
              </a:rPr>
              <a:t>Puedes utilizar un mapa conceptual, mapa mental o alguna otra herramienta visual para esto.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EAFF366-E273-29FD-6E9C-DFF357075A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" r="41237"/>
          <a:stretch/>
        </p:blipFill>
        <p:spPr>
          <a:xfrm>
            <a:off x="4554254" y="1104900"/>
            <a:ext cx="4589745" cy="4648200"/>
          </a:xfrm>
          <a:prstGeom prst="rect">
            <a:avLst/>
          </a:prstGeom>
        </p:spPr>
      </p:pic>
      <p:pic>
        <p:nvPicPr>
          <p:cNvPr id="11" name="Imagen 10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62A493E1-6723-B849-4A77-3AA0B6495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" t="2" r="163" b="83395"/>
          <a:stretch/>
        </p:blipFill>
        <p:spPr>
          <a:xfrm>
            <a:off x="76200" y="1340033"/>
            <a:ext cx="1012199" cy="4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11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953A70D7-5486-32F3-F591-A5F9E704C7FA}"/>
              </a:ext>
            </a:extLst>
          </p:cNvPr>
          <p:cNvSpPr/>
          <p:nvPr/>
        </p:nvSpPr>
        <p:spPr>
          <a:xfrm>
            <a:off x="0" y="3429000"/>
            <a:ext cx="358739" cy="734552"/>
          </a:xfrm>
          <a:prstGeom prst="rect">
            <a:avLst/>
          </a:prstGeom>
          <a:solidFill>
            <a:srgbClr val="2B2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47DDE08-0ECF-56BB-477F-769E0DA2E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" t="20000" r="-333" b="41250"/>
          <a:stretch/>
        </p:blipFill>
        <p:spPr bwMode="auto">
          <a:xfrm>
            <a:off x="0" y="1066799"/>
            <a:ext cx="9144000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B7AA153-0B39-6757-E2E4-AEEBF3B27723}"/>
              </a:ext>
            </a:extLst>
          </p:cNvPr>
          <p:cNvSpPr txBox="1"/>
          <p:nvPr/>
        </p:nvSpPr>
        <p:spPr>
          <a:xfrm>
            <a:off x="1181099" y="3962400"/>
            <a:ext cx="6781801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/>
              <a:t>El diseño de productos y servicios es una actividad considerada proceso, pero así mismo una negociación, ya que como hemos visto, para su desarrollo y éxito intervienen muchas variables, así como un equipo multidisciplinario. El diseño, entonces, es la etapa de inicio para crear un producto o servicio, mismo que deberá tener distintos enfoques desde su costo, ensamble, valor, entre muchos otros factores que harán que el mismo se vuelva una solución real para el consumidor o usuario final. </a:t>
            </a:r>
            <a:br>
              <a:rPr lang="es-ES" sz="1300" dirty="0"/>
            </a:br>
            <a:br>
              <a:rPr lang="es-ES" sz="1300" dirty="0"/>
            </a:br>
            <a:r>
              <a:rPr lang="es-ES" sz="1300" dirty="0"/>
              <a:t>A través de distintas herramientas es que se ha podido perfeccionar el arte del diseño y asegurar que los procesos se lleven de manera correcta e inclusive con calidad. </a:t>
            </a:r>
            <a:endParaRPr lang="es-MX" sz="13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547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D3F8F0B-633E-1C42-BE00-32ED647AC141}"/>
              </a:ext>
            </a:extLst>
          </p:cNvPr>
          <p:cNvSpPr txBox="1"/>
          <p:nvPr/>
        </p:nvSpPr>
        <p:spPr>
          <a:xfrm>
            <a:off x="723899" y="2951946"/>
            <a:ext cx="7696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AA645"/>
              </a:buClr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rgbClr val="444444"/>
                </a:solidFill>
                <a:latin typeface="Montserrat" panose="00000500000000000000" pitchFamily="2" charset="0"/>
              </a:rPr>
              <a:t>Riba, C. (2002). </a:t>
            </a:r>
            <a:r>
              <a:rPr lang="es-MX" sz="1400" i="1" dirty="0">
                <a:solidFill>
                  <a:srgbClr val="444444"/>
                </a:solidFill>
                <a:latin typeface="Montserrat" panose="00000500000000000000" pitchFamily="2" charset="0"/>
              </a:rPr>
              <a:t>Diseño Concurrente</a:t>
            </a:r>
            <a:r>
              <a:rPr lang="es-MX" sz="1400" dirty="0">
                <a:solidFill>
                  <a:srgbClr val="444444"/>
                </a:solidFill>
                <a:latin typeface="Montserrat" panose="00000500000000000000" pitchFamily="2" charset="0"/>
              </a:rPr>
              <a:t>. España: Ediciones UPC. </a:t>
            </a:r>
          </a:p>
          <a:p>
            <a:pPr marL="285750" indent="-285750">
              <a:buClr>
                <a:srgbClr val="2AA645"/>
              </a:buClr>
              <a:buFont typeface="Arial" panose="020B0604020202020204" pitchFamily="34" charset="0"/>
              <a:buChar char="•"/>
            </a:pPr>
            <a:endParaRPr lang="es-MX" sz="1400" dirty="0">
              <a:solidFill>
                <a:srgbClr val="444444"/>
              </a:solidFill>
              <a:latin typeface="Montserrat" panose="00000500000000000000" pitchFamily="2" charset="0"/>
            </a:endParaRPr>
          </a:p>
          <a:p>
            <a:pPr marL="285750" indent="-285750">
              <a:buClr>
                <a:srgbClr val="2AA645"/>
              </a:buClr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rgbClr val="444444"/>
                </a:solidFill>
                <a:latin typeface="Montserrat" panose="00000500000000000000" pitchFamily="2" charset="0"/>
              </a:rPr>
              <a:t>Ulrich, K., y Eppinger, S. (2013). </a:t>
            </a:r>
            <a:r>
              <a:rPr lang="es-MX" sz="1400" i="1" dirty="0">
                <a:solidFill>
                  <a:srgbClr val="444444"/>
                </a:solidFill>
                <a:latin typeface="Montserrat" panose="00000500000000000000" pitchFamily="2" charset="0"/>
              </a:rPr>
              <a:t>Product Design and Development </a:t>
            </a:r>
            <a:r>
              <a:rPr lang="es-MX" sz="1400" dirty="0">
                <a:solidFill>
                  <a:srgbClr val="444444"/>
                </a:solidFill>
                <a:latin typeface="Montserrat" panose="00000500000000000000" pitchFamily="2" charset="0"/>
              </a:rPr>
              <a:t>(5th ed.). USA: McGraw-Hill.</a:t>
            </a:r>
          </a:p>
        </p:txBody>
      </p:sp>
    </p:spTree>
    <p:extLst>
      <p:ext uri="{BB962C8B-B14F-4D97-AF65-F5344CB8AC3E}">
        <p14:creationId xmlns:p14="http://schemas.microsoft.com/office/powerpoint/2010/main" val="262132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Certificados Premium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6903</TotalTime>
  <Words>478</Words>
  <Application>Microsoft Macintosh PowerPoint</Application>
  <PresentationFormat>Presentación en pantalla (4:3)</PresentationFormat>
  <Paragraphs>27</Paragraphs>
  <Slides>9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Montserrat</vt:lpstr>
      <vt:lpstr>Montserrat SemiBold</vt:lpstr>
      <vt:lpstr>Calibri</vt:lpstr>
      <vt:lpstr>Office Theme</vt:lpstr>
      <vt:lpstr>Presentación de PowerPoint</vt:lpstr>
      <vt:lpstr>Presentación de PowerPoint</vt:lpstr>
      <vt:lpstr>Técnicas y Metodologías de la Innovación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 título-1</dc:title>
  <dc:creator>LIZ MALENI URIBE MARTINEZ</dc:creator>
  <cp:lastModifiedBy>IVAN ALEJANDRO ROCHA MARTINEZ</cp:lastModifiedBy>
  <cp:revision>124</cp:revision>
  <dcterms:created xsi:type="dcterms:W3CDTF">2021-06-10T22:47:14Z</dcterms:created>
  <dcterms:modified xsi:type="dcterms:W3CDTF">2022-05-02T14:44:20Z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2021-06-10T00:00:00Z</vt:filetime>
  </property>
  <property fmtid="{D5CDD505-2E9C-101B-9397-08002B2CF9AE}" pid="3" name="Creator">
    <vt:lpwstr>Adobe Illustrator 25.2 (Windows)</vt:lpwstr>
  </property>
  <property fmtid="{D5CDD505-2E9C-101B-9397-08002B2CF9AE}" pid="4" name="LastSaved">
    <vt:filetime>2021-06-10T00:00:00Z</vt:filetime>
  </property>
</Properties>
</file>