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60" r:id="rId9"/>
    <p:sldId id="261" r:id="rId10"/>
    <p:sldId id="267" r:id="rId11"/>
    <p:sldId id="268" r:id="rId12"/>
    <p:sldId id="266" r:id="rId13"/>
    <p:sldId id="2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A3"/>
    <a:srgbClr val="003366"/>
    <a:srgbClr val="D4A97E"/>
    <a:srgbClr val="CC9900"/>
    <a:srgbClr val="FFEB77"/>
    <a:srgbClr val="AA5726"/>
    <a:srgbClr val="FF3300"/>
    <a:srgbClr val="FEF9CE"/>
    <a:srgbClr val="33CCCC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orient="horz" pos="4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61122-907A-4DD1-BE9C-57C0291FDC9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9FBD401-9DB1-483B-B2D7-012F18CB192D}">
      <dgm:prSet phldrT="[Texto]"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600" b="1" dirty="0" smtClean="0"/>
            <a:t>Medidas del PSP</a:t>
          </a:r>
          <a:endParaRPr lang="es-MX" sz="1600" dirty="0"/>
        </a:p>
      </dgm:t>
    </dgm:pt>
    <dgm:pt modelId="{AF9DE445-5841-4174-9462-C5DC7F83044C}" type="parTrans" cxnId="{70CDA9CD-017E-4E93-8714-75F11FE52209}">
      <dgm:prSet/>
      <dgm:spPr/>
      <dgm:t>
        <a:bodyPr/>
        <a:lstStyle/>
        <a:p>
          <a:endParaRPr lang="es-MX" sz="1000"/>
        </a:p>
      </dgm:t>
    </dgm:pt>
    <dgm:pt modelId="{CADBC668-7EB8-471C-B518-50C9F668F56D}" type="sibTrans" cxnId="{70CDA9CD-017E-4E93-8714-75F11FE52209}">
      <dgm:prSet/>
      <dgm:spPr/>
      <dgm:t>
        <a:bodyPr/>
        <a:lstStyle/>
        <a:p>
          <a:endParaRPr lang="es-MX" sz="1000"/>
        </a:p>
      </dgm:t>
    </dgm:pt>
    <dgm:pt modelId="{B33ED24C-5B99-4E86-812A-82248F67A387}">
      <dgm:prSet phldrT="[Texto]" custT="1"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400" b="1" dirty="0" smtClean="0"/>
            <a:t>Tiempo transcurrido por fase </a:t>
          </a:r>
          <a:endParaRPr lang="es-MX" sz="1400" b="1" dirty="0"/>
        </a:p>
      </dgm:t>
    </dgm:pt>
    <dgm:pt modelId="{8EE58D1E-AE1F-4FF8-A880-B3BC68C5F3BB}" type="parTrans" cxnId="{D4B50B03-35AA-4ECA-B689-EB603174235E}">
      <dgm:prSet custT="1"/>
      <dgm:spPr>
        <a:ln>
          <a:solidFill>
            <a:srgbClr val="003366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 sz="1000"/>
        </a:p>
      </dgm:t>
    </dgm:pt>
    <dgm:pt modelId="{1A629678-869E-49E9-8F7B-7279CA6DD593}" type="sibTrans" cxnId="{D4B50B03-35AA-4ECA-B689-EB603174235E}">
      <dgm:prSet/>
      <dgm:spPr/>
      <dgm:t>
        <a:bodyPr/>
        <a:lstStyle/>
        <a:p>
          <a:endParaRPr lang="es-MX" sz="1000"/>
        </a:p>
      </dgm:t>
    </dgm:pt>
    <dgm:pt modelId="{5CED6967-06E6-4221-BB13-40B49C27997B}">
      <dgm:prSet phldrT="[Texto]" custT="1"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400" b="1" dirty="0" smtClean="0"/>
            <a:t>Defectos encontrados por fase</a:t>
          </a:r>
          <a:endParaRPr lang="es-MX" sz="1400" b="1" dirty="0"/>
        </a:p>
      </dgm:t>
    </dgm:pt>
    <dgm:pt modelId="{D13C55F4-475B-4165-84F9-CD9CE3503C35}" type="parTrans" cxnId="{00C83F3D-5E75-47FC-95A1-76FF46462F4F}">
      <dgm:prSet custT="1"/>
      <dgm:spPr>
        <a:ln>
          <a:solidFill>
            <a:srgbClr val="003366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 sz="1000"/>
        </a:p>
      </dgm:t>
    </dgm:pt>
    <dgm:pt modelId="{EB695483-7F61-4991-A0A4-36DE402F58B4}" type="sibTrans" cxnId="{00C83F3D-5E75-47FC-95A1-76FF46462F4F}">
      <dgm:prSet/>
      <dgm:spPr/>
      <dgm:t>
        <a:bodyPr/>
        <a:lstStyle/>
        <a:p>
          <a:endParaRPr lang="es-MX" sz="1000"/>
        </a:p>
      </dgm:t>
    </dgm:pt>
    <dgm:pt modelId="{7A51CF33-4E2B-4F68-97C0-31989164018C}" type="pres">
      <dgm:prSet presAssocID="{0AD61122-907A-4DD1-BE9C-57C0291FDC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2BE4082F-4687-4F3F-961B-CCD5FFE516F8}" type="pres">
      <dgm:prSet presAssocID="{D9FBD401-9DB1-483B-B2D7-012F18CB192D}" presName="root1" presStyleCnt="0"/>
      <dgm:spPr/>
      <dgm:t>
        <a:bodyPr/>
        <a:lstStyle/>
        <a:p>
          <a:endParaRPr lang="es-MX"/>
        </a:p>
      </dgm:t>
    </dgm:pt>
    <dgm:pt modelId="{A29863A8-564C-4212-B311-661B589FE915}" type="pres">
      <dgm:prSet presAssocID="{D9FBD401-9DB1-483B-B2D7-012F18CB192D}" presName="LevelOneTextNode" presStyleLbl="node0" presStyleIdx="0" presStyleCnt="1" custScaleX="1550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D8D228-1B38-4ED8-8DB9-7F523A3C730F}" type="pres">
      <dgm:prSet presAssocID="{D9FBD401-9DB1-483B-B2D7-012F18CB192D}" presName="level2hierChild" presStyleCnt="0"/>
      <dgm:spPr/>
      <dgm:t>
        <a:bodyPr/>
        <a:lstStyle/>
        <a:p>
          <a:endParaRPr lang="es-MX"/>
        </a:p>
      </dgm:t>
    </dgm:pt>
    <dgm:pt modelId="{39BA8711-F0D2-41C7-9C06-E4F72DB8E3F1}" type="pres">
      <dgm:prSet presAssocID="{8EE58D1E-AE1F-4FF8-A880-B3BC68C5F3BB}" presName="conn2-1" presStyleLbl="parChTrans1D2" presStyleIdx="0" presStyleCnt="2"/>
      <dgm:spPr/>
      <dgm:t>
        <a:bodyPr/>
        <a:lstStyle/>
        <a:p>
          <a:endParaRPr lang="es-419"/>
        </a:p>
      </dgm:t>
    </dgm:pt>
    <dgm:pt modelId="{CFE495F3-0CE7-4E79-974A-0B451E584D92}" type="pres">
      <dgm:prSet presAssocID="{8EE58D1E-AE1F-4FF8-A880-B3BC68C5F3BB}" presName="connTx" presStyleLbl="parChTrans1D2" presStyleIdx="0" presStyleCnt="2"/>
      <dgm:spPr/>
      <dgm:t>
        <a:bodyPr/>
        <a:lstStyle/>
        <a:p>
          <a:endParaRPr lang="es-419"/>
        </a:p>
      </dgm:t>
    </dgm:pt>
    <dgm:pt modelId="{CFA87970-8433-42F0-97CA-E6647B906A7B}" type="pres">
      <dgm:prSet presAssocID="{B33ED24C-5B99-4E86-812A-82248F67A387}" presName="root2" presStyleCnt="0"/>
      <dgm:spPr/>
      <dgm:t>
        <a:bodyPr/>
        <a:lstStyle/>
        <a:p>
          <a:endParaRPr lang="es-MX"/>
        </a:p>
      </dgm:t>
    </dgm:pt>
    <dgm:pt modelId="{8B2222BF-4188-4831-B689-4675B6F2F6CB}" type="pres">
      <dgm:prSet presAssocID="{B33ED24C-5B99-4E86-812A-82248F67A387}" presName="LevelTwoTextNode" presStyleLbl="node2" presStyleIdx="0" presStyleCnt="2" custScaleX="1844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7FF314-1B2A-41DA-B494-C7AA27695AD6}" type="pres">
      <dgm:prSet presAssocID="{B33ED24C-5B99-4E86-812A-82248F67A387}" presName="level3hierChild" presStyleCnt="0"/>
      <dgm:spPr/>
      <dgm:t>
        <a:bodyPr/>
        <a:lstStyle/>
        <a:p>
          <a:endParaRPr lang="es-MX"/>
        </a:p>
      </dgm:t>
    </dgm:pt>
    <dgm:pt modelId="{F0D4BEA3-B2BA-44E5-BB9F-D9304C26144C}" type="pres">
      <dgm:prSet presAssocID="{D13C55F4-475B-4165-84F9-CD9CE3503C35}" presName="conn2-1" presStyleLbl="parChTrans1D2" presStyleIdx="1" presStyleCnt="2"/>
      <dgm:spPr/>
      <dgm:t>
        <a:bodyPr/>
        <a:lstStyle/>
        <a:p>
          <a:endParaRPr lang="es-419"/>
        </a:p>
      </dgm:t>
    </dgm:pt>
    <dgm:pt modelId="{865CEB92-2C1E-4F11-8707-3E60BFE34EB1}" type="pres">
      <dgm:prSet presAssocID="{D13C55F4-475B-4165-84F9-CD9CE3503C35}" presName="connTx" presStyleLbl="parChTrans1D2" presStyleIdx="1" presStyleCnt="2"/>
      <dgm:spPr/>
      <dgm:t>
        <a:bodyPr/>
        <a:lstStyle/>
        <a:p>
          <a:endParaRPr lang="es-419"/>
        </a:p>
      </dgm:t>
    </dgm:pt>
    <dgm:pt modelId="{1CEF1B16-A243-43DB-93D7-DFA9606ADC52}" type="pres">
      <dgm:prSet presAssocID="{5CED6967-06E6-4221-BB13-40B49C27997B}" presName="root2" presStyleCnt="0"/>
      <dgm:spPr/>
      <dgm:t>
        <a:bodyPr/>
        <a:lstStyle/>
        <a:p>
          <a:endParaRPr lang="es-MX"/>
        </a:p>
      </dgm:t>
    </dgm:pt>
    <dgm:pt modelId="{C4825A9E-FF5E-4F4C-B041-AA75C472A19A}" type="pres">
      <dgm:prSet presAssocID="{5CED6967-06E6-4221-BB13-40B49C27997B}" presName="LevelTwoTextNode" presStyleLbl="node2" presStyleIdx="1" presStyleCnt="2" custScaleX="1844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0B8A025-3E17-4DD4-970E-6823D9A2F836}" type="pres">
      <dgm:prSet presAssocID="{5CED6967-06E6-4221-BB13-40B49C27997B}" presName="level3hierChild" presStyleCnt="0"/>
      <dgm:spPr/>
      <dgm:t>
        <a:bodyPr/>
        <a:lstStyle/>
        <a:p>
          <a:endParaRPr lang="es-MX"/>
        </a:p>
      </dgm:t>
    </dgm:pt>
  </dgm:ptLst>
  <dgm:cxnLst>
    <dgm:cxn modelId="{38F32C88-3469-4850-9E06-8651E380CB4B}" type="presOf" srcId="{8EE58D1E-AE1F-4FF8-A880-B3BC68C5F3BB}" destId="{39BA8711-F0D2-41C7-9C06-E4F72DB8E3F1}" srcOrd="0" destOrd="0" presId="urn:microsoft.com/office/officeart/2005/8/layout/hierarchy2"/>
    <dgm:cxn modelId="{2A5FFFD7-07EF-41C7-B100-120C8897A525}" type="presOf" srcId="{8EE58D1E-AE1F-4FF8-A880-B3BC68C5F3BB}" destId="{CFE495F3-0CE7-4E79-974A-0B451E584D92}" srcOrd="1" destOrd="0" presId="urn:microsoft.com/office/officeart/2005/8/layout/hierarchy2"/>
    <dgm:cxn modelId="{9A5747BB-7571-4B36-B4E2-DE84C54AAD3E}" type="presOf" srcId="{D9FBD401-9DB1-483B-B2D7-012F18CB192D}" destId="{A29863A8-564C-4212-B311-661B589FE915}" srcOrd="0" destOrd="0" presId="urn:microsoft.com/office/officeart/2005/8/layout/hierarchy2"/>
    <dgm:cxn modelId="{D4B50B03-35AA-4ECA-B689-EB603174235E}" srcId="{D9FBD401-9DB1-483B-B2D7-012F18CB192D}" destId="{B33ED24C-5B99-4E86-812A-82248F67A387}" srcOrd="0" destOrd="0" parTransId="{8EE58D1E-AE1F-4FF8-A880-B3BC68C5F3BB}" sibTransId="{1A629678-869E-49E9-8F7B-7279CA6DD593}"/>
    <dgm:cxn modelId="{ED6C94D8-4F73-4FDB-93EE-DE4A5666C4CD}" type="presOf" srcId="{B33ED24C-5B99-4E86-812A-82248F67A387}" destId="{8B2222BF-4188-4831-B689-4675B6F2F6CB}" srcOrd="0" destOrd="0" presId="urn:microsoft.com/office/officeart/2005/8/layout/hierarchy2"/>
    <dgm:cxn modelId="{CFE65148-C35F-4C2B-953E-10CD0143456C}" type="presOf" srcId="{0AD61122-907A-4DD1-BE9C-57C0291FDC91}" destId="{7A51CF33-4E2B-4F68-97C0-31989164018C}" srcOrd="0" destOrd="0" presId="urn:microsoft.com/office/officeart/2005/8/layout/hierarchy2"/>
    <dgm:cxn modelId="{00C83F3D-5E75-47FC-95A1-76FF46462F4F}" srcId="{D9FBD401-9DB1-483B-B2D7-012F18CB192D}" destId="{5CED6967-06E6-4221-BB13-40B49C27997B}" srcOrd="1" destOrd="0" parTransId="{D13C55F4-475B-4165-84F9-CD9CE3503C35}" sibTransId="{EB695483-7F61-4991-A0A4-36DE402F58B4}"/>
    <dgm:cxn modelId="{8053DC1A-6480-4FD7-AB50-00738684FAC1}" type="presOf" srcId="{5CED6967-06E6-4221-BB13-40B49C27997B}" destId="{C4825A9E-FF5E-4F4C-B041-AA75C472A19A}" srcOrd="0" destOrd="0" presId="urn:microsoft.com/office/officeart/2005/8/layout/hierarchy2"/>
    <dgm:cxn modelId="{67B7B4CD-4DEC-47F7-9A04-C59FED3FB63C}" type="presOf" srcId="{D13C55F4-475B-4165-84F9-CD9CE3503C35}" destId="{F0D4BEA3-B2BA-44E5-BB9F-D9304C26144C}" srcOrd="0" destOrd="0" presId="urn:microsoft.com/office/officeart/2005/8/layout/hierarchy2"/>
    <dgm:cxn modelId="{B4244DAD-FE9B-4708-B06F-185320607B74}" type="presOf" srcId="{D13C55F4-475B-4165-84F9-CD9CE3503C35}" destId="{865CEB92-2C1E-4F11-8707-3E60BFE34EB1}" srcOrd="1" destOrd="0" presId="urn:microsoft.com/office/officeart/2005/8/layout/hierarchy2"/>
    <dgm:cxn modelId="{70CDA9CD-017E-4E93-8714-75F11FE52209}" srcId="{0AD61122-907A-4DD1-BE9C-57C0291FDC91}" destId="{D9FBD401-9DB1-483B-B2D7-012F18CB192D}" srcOrd="0" destOrd="0" parTransId="{AF9DE445-5841-4174-9462-C5DC7F83044C}" sibTransId="{CADBC668-7EB8-471C-B518-50C9F668F56D}"/>
    <dgm:cxn modelId="{4DC02056-DEC8-45C9-909F-2FB326579813}" type="presParOf" srcId="{7A51CF33-4E2B-4F68-97C0-31989164018C}" destId="{2BE4082F-4687-4F3F-961B-CCD5FFE516F8}" srcOrd="0" destOrd="0" presId="urn:microsoft.com/office/officeart/2005/8/layout/hierarchy2"/>
    <dgm:cxn modelId="{83813FEF-145B-4130-9DA1-093A87F5EE10}" type="presParOf" srcId="{2BE4082F-4687-4F3F-961B-CCD5FFE516F8}" destId="{A29863A8-564C-4212-B311-661B589FE915}" srcOrd="0" destOrd="0" presId="urn:microsoft.com/office/officeart/2005/8/layout/hierarchy2"/>
    <dgm:cxn modelId="{8A6610C6-E977-4079-976C-E411A737F189}" type="presParOf" srcId="{2BE4082F-4687-4F3F-961B-CCD5FFE516F8}" destId="{43D8D228-1B38-4ED8-8DB9-7F523A3C730F}" srcOrd="1" destOrd="0" presId="urn:microsoft.com/office/officeart/2005/8/layout/hierarchy2"/>
    <dgm:cxn modelId="{1EA0FD3E-AC2C-40E7-83E8-966DC0A93798}" type="presParOf" srcId="{43D8D228-1B38-4ED8-8DB9-7F523A3C730F}" destId="{39BA8711-F0D2-41C7-9C06-E4F72DB8E3F1}" srcOrd="0" destOrd="0" presId="urn:microsoft.com/office/officeart/2005/8/layout/hierarchy2"/>
    <dgm:cxn modelId="{56C8A735-D812-4AB6-837C-780F43CDBD38}" type="presParOf" srcId="{39BA8711-F0D2-41C7-9C06-E4F72DB8E3F1}" destId="{CFE495F3-0CE7-4E79-974A-0B451E584D92}" srcOrd="0" destOrd="0" presId="urn:microsoft.com/office/officeart/2005/8/layout/hierarchy2"/>
    <dgm:cxn modelId="{CF13821F-2DF9-4F29-96E6-9ECA272CD804}" type="presParOf" srcId="{43D8D228-1B38-4ED8-8DB9-7F523A3C730F}" destId="{CFA87970-8433-42F0-97CA-E6647B906A7B}" srcOrd="1" destOrd="0" presId="urn:microsoft.com/office/officeart/2005/8/layout/hierarchy2"/>
    <dgm:cxn modelId="{6041E27D-D99D-4346-B2B0-702A1353DF6B}" type="presParOf" srcId="{CFA87970-8433-42F0-97CA-E6647B906A7B}" destId="{8B2222BF-4188-4831-B689-4675B6F2F6CB}" srcOrd="0" destOrd="0" presId="urn:microsoft.com/office/officeart/2005/8/layout/hierarchy2"/>
    <dgm:cxn modelId="{4E0B8620-7FED-4A2C-B1CC-148EA6B43EFB}" type="presParOf" srcId="{CFA87970-8433-42F0-97CA-E6647B906A7B}" destId="{037FF314-1B2A-41DA-B494-C7AA27695AD6}" srcOrd="1" destOrd="0" presId="urn:microsoft.com/office/officeart/2005/8/layout/hierarchy2"/>
    <dgm:cxn modelId="{AD6D50FB-ED24-4C5B-8274-AC34FFE35909}" type="presParOf" srcId="{43D8D228-1B38-4ED8-8DB9-7F523A3C730F}" destId="{F0D4BEA3-B2BA-44E5-BB9F-D9304C26144C}" srcOrd="2" destOrd="0" presId="urn:microsoft.com/office/officeart/2005/8/layout/hierarchy2"/>
    <dgm:cxn modelId="{A9FEF0D9-AD1D-4CA1-8458-BF4D79115308}" type="presParOf" srcId="{F0D4BEA3-B2BA-44E5-BB9F-D9304C26144C}" destId="{865CEB92-2C1E-4F11-8707-3E60BFE34EB1}" srcOrd="0" destOrd="0" presId="urn:microsoft.com/office/officeart/2005/8/layout/hierarchy2"/>
    <dgm:cxn modelId="{540F74BD-8C7A-4002-ADDD-7A3BE479B39F}" type="presParOf" srcId="{43D8D228-1B38-4ED8-8DB9-7F523A3C730F}" destId="{1CEF1B16-A243-43DB-93D7-DFA9606ADC52}" srcOrd="3" destOrd="0" presId="urn:microsoft.com/office/officeart/2005/8/layout/hierarchy2"/>
    <dgm:cxn modelId="{4BF929CD-6269-4E50-81BF-85A10C775200}" type="presParOf" srcId="{1CEF1B16-A243-43DB-93D7-DFA9606ADC52}" destId="{C4825A9E-FF5E-4F4C-B041-AA75C472A19A}" srcOrd="0" destOrd="0" presId="urn:microsoft.com/office/officeart/2005/8/layout/hierarchy2"/>
    <dgm:cxn modelId="{8098BEF5-14E6-46FF-823D-A888346B6B73}" type="presParOf" srcId="{1CEF1B16-A243-43DB-93D7-DFA9606ADC52}" destId="{F0B8A025-3E17-4DD4-970E-6823D9A2F8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D5089-6F82-488A-9752-3962D7CBF9E5}" type="doc">
      <dgm:prSet loTypeId="urn:microsoft.com/office/officeart/2005/8/layout/hList3" loCatId="list" qsTypeId="urn:microsoft.com/office/officeart/2005/8/quickstyle/simple2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MX"/>
        </a:p>
      </dgm:t>
    </dgm:pt>
    <dgm:pt modelId="{B5E59571-3E2F-4F08-AA2D-3D47CB39B541}">
      <dgm:prSet phldrT="[Texto]" custT="1"/>
      <dgm:spPr>
        <a:solidFill>
          <a:srgbClr val="0033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Métodos de estimación del esfuerzo</a:t>
          </a:r>
          <a:endParaRPr lang="es-MX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29C24-974A-47C4-8E19-E0B379E00518}" type="parTrans" cxnId="{FE46CC00-1013-405C-90B1-D016EF32D697}">
      <dgm:prSet/>
      <dgm:spPr/>
      <dgm:t>
        <a:bodyPr/>
        <a:lstStyle/>
        <a:p>
          <a:endParaRPr lang="es-MX"/>
        </a:p>
      </dgm:t>
    </dgm:pt>
    <dgm:pt modelId="{C09D04D5-8700-46C1-BB7B-9FC61B732E2D}" type="sibTrans" cxnId="{FE46CC00-1013-405C-90B1-D016EF32D697}">
      <dgm:prSet/>
      <dgm:spPr/>
      <dgm:t>
        <a:bodyPr/>
        <a:lstStyle/>
        <a:p>
          <a:endParaRPr lang="es-MX"/>
        </a:p>
      </dgm:t>
    </dgm:pt>
    <dgm:pt modelId="{325F479C-6636-48C5-8322-097238D5ECDA}">
      <dgm:prSet phldrT="[Texto]" custT="1"/>
      <dgm:spPr>
        <a:solidFill>
          <a:srgbClr val="29A6A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2700" b="1" dirty="0" smtClean="0"/>
            <a:t>Modelado algorítmico de costos</a:t>
          </a:r>
        </a:p>
        <a:p>
          <a:r>
            <a:rPr lang="es-ES" sz="2000" b="0" dirty="0" smtClean="0"/>
            <a:t>Esfuerzo = A X Tamaño</a:t>
          </a:r>
          <a:r>
            <a:rPr lang="es-ES" sz="2000" b="0" baseline="30000" dirty="0" smtClean="0"/>
            <a:t>B</a:t>
          </a:r>
          <a:r>
            <a:rPr lang="es-ES" sz="2000" b="0" dirty="0" smtClean="0"/>
            <a:t> X B</a:t>
          </a:r>
          <a:endParaRPr lang="es-MX" sz="2000" b="0" dirty="0"/>
        </a:p>
      </dgm:t>
    </dgm:pt>
    <dgm:pt modelId="{5B2D0582-54B0-4914-A89E-F22FC7C967E9}" type="parTrans" cxnId="{6DF6C881-41DF-446E-825E-73354FFE7AFC}">
      <dgm:prSet/>
      <dgm:spPr/>
      <dgm:t>
        <a:bodyPr/>
        <a:lstStyle/>
        <a:p>
          <a:endParaRPr lang="es-MX"/>
        </a:p>
      </dgm:t>
    </dgm:pt>
    <dgm:pt modelId="{C065EB1F-4250-4965-8D1D-7306272930A0}" type="sibTrans" cxnId="{6DF6C881-41DF-446E-825E-73354FFE7AFC}">
      <dgm:prSet/>
      <dgm:spPr/>
      <dgm:t>
        <a:bodyPr/>
        <a:lstStyle/>
        <a:p>
          <a:endParaRPr lang="es-MX"/>
        </a:p>
      </dgm:t>
    </dgm:pt>
    <dgm:pt modelId="{DB8DFDFF-C097-4B0E-9FD9-9A4BE70F65CA}">
      <dgm:prSet phldrT="[Texto]" custT="1"/>
      <dgm:spPr>
        <a:solidFill>
          <a:srgbClr val="29A6A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2700" b="1" dirty="0" smtClean="0"/>
            <a:t>Modelo COCOMO II</a:t>
          </a:r>
        </a:p>
        <a:p>
          <a:r>
            <a:rPr lang="es-ES" sz="2000" b="0" dirty="0" smtClean="0"/>
            <a:t>Esfuerzo = 2.94 X Tamaño</a:t>
          </a:r>
          <a:r>
            <a:rPr lang="es-ES" sz="2000" b="0" baseline="30000" dirty="0" smtClean="0"/>
            <a:t>B</a:t>
          </a:r>
          <a:r>
            <a:rPr lang="es-ES" sz="2000" b="0" dirty="0" smtClean="0"/>
            <a:t> X M</a:t>
          </a:r>
          <a:endParaRPr lang="es-MX" sz="2000" b="0" dirty="0"/>
        </a:p>
      </dgm:t>
    </dgm:pt>
    <dgm:pt modelId="{78F9BA1C-3D42-49A2-B8E5-6CCD385863BA}" type="parTrans" cxnId="{F721F07D-1180-48AA-93DF-7603DCB35E74}">
      <dgm:prSet/>
      <dgm:spPr/>
      <dgm:t>
        <a:bodyPr/>
        <a:lstStyle/>
        <a:p>
          <a:endParaRPr lang="es-MX"/>
        </a:p>
      </dgm:t>
    </dgm:pt>
    <dgm:pt modelId="{022AEDE6-DFB9-4A43-813A-E8BD37EE3537}" type="sibTrans" cxnId="{F721F07D-1180-48AA-93DF-7603DCB35E74}">
      <dgm:prSet/>
      <dgm:spPr/>
      <dgm:t>
        <a:bodyPr/>
        <a:lstStyle/>
        <a:p>
          <a:endParaRPr lang="es-MX"/>
        </a:p>
      </dgm:t>
    </dgm:pt>
    <dgm:pt modelId="{BA7315F9-F8E9-4FE3-A36D-AC8FE31418A3}">
      <dgm:prSet phldrT="[Texto]" custT="1"/>
      <dgm:spPr>
        <a:solidFill>
          <a:srgbClr val="29A6A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sz="2700" b="1" dirty="0" smtClean="0"/>
            <a:t>Estimación del esfuerzo en programación orientada a objetos</a:t>
          </a:r>
        </a:p>
        <a:p>
          <a:endParaRPr lang="es-MX" sz="2700" b="1" dirty="0"/>
        </a:p>
      </dgm:t>
    </dgm:pt>
    <dgm:pt modelId="{A3749586-0496-47C6-A122-3050BDC1BBD7}" type="parTrans" cxnId="{7F3673F8-96CB-4056-A636-716E0A22CDFB}">
      <dgm:prSet/>
      <dgm:spPr/>
      <dgm:t>
        <a:bodyPr/>
        <a:lstStyle/>
        <a:p>
          <a:endParaRPr lang="es-MX"/>
        </a:p>
      </dgm:t>
    </dgm:pt>
    <dgm:pt modelId="{26B85AAB-5F92-46BC-88A2-26CCDED846A7}" type="sibTrans" cxnId="{7F3673F8-96CB-4056-A636-716E0A22CDFB}">
      <dgm:prSet/>
      <dgm:spPr/>
      <dgm:t>
        <a:bodyPr/>
        <a:lstStyle/>
        <a:p>
          <a:endParaRPr lang="es-MX"/>
        </a:p>
      </dgm:t>
    </dgm:pt>
    <dgm:pt modelId="{B4C7FF67-185F-47F1-9234-F3B9932B0BD1}" type="pres">
      <dgm:prSet presAssocID="{ED8D5089-6F82-488A-9752-3962D7CBF9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0D287E4-2556-41B6-86C7-B01DE9EF632D}" type="pres">
      <dgm:prSet presAssocID="{B5E59571-3E2F-4F08-AA2D-3D47CB39B541}" presName="roof" presStyleLbl="dkBgShp" presStyleIdx="0" presStyleCnt="2" custScaleY="63786" custLinFactNeighborX="-33158" custLinFactNeighborY="-4934"/>
      <dgm:spPr/>
      <dgm:t>
        <a:bodyPr/>
        <a:lstStyle/>
        <a:p>
          <a:endParaRPr lang="es-MX"/>
        </a:p>
      </dgm:t>
    </dgm:pt>
    <dgm:pt modelId="{FF5FA8DD-FC7D-43C4-883B-17C60FC3B894}" type="pres">
      <dgm:prSet presAssocID="{B5E59571-3E2F-4F08-AA2D-3D47CB39B541}" presName="pillar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928D87F-1811-4F4B-96B9-60164065291D}" type="pres">
      <dgm:prSet presAssocID="{B5E59571-3E2F-4F08-AA2D-3D47CB39B541}" presName="pillar1" presStyleLbl="node1" presStyleIdx="0" presStyleCnt="3" custLinFactNeighborX="304" custLinFactNeighborY="-95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0BC66-8235-4BE4-8D64-A4CD0F9C625C}" type="pres">
      <dgm:prSet presAssocID="{DB8DFDFF-C097-4B0E-9FD9-9A4BE70F65CA}" presName="pillarX" presStyleLbl="node1" presStyleIdx="1" presStyleCnt="3" custLinFactNeighborY="-95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DC5B5E-F74D-4C6D-A9A7-9F1E3D698FDE}" type="pres">
      <dgm:prSet presAssocID="{BA7315F9-F8E9-4FE3-A36D-AC8FE31418A3}" presName="pillarX" presStyleLbl="node1" presStyleIdx="2" presStyleCnt="3" custLinFactNeighborY="-95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CDD0E6-5236-4E5D-AEE6-2AC506469EB9}" type="pres">
      <dgm:prSet presAssocID="{B5E59571-3E2F-4F08-AA2D-3D47CB39B541}" presName="base" presStyleLbl="dkBgShp" presStyleIdx="1" presStyleCnt="2" custLinFactNeighborY="-86208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6DF6C881-41DF-446E-825E-73354FFE7AFC}" srcId="{B5E59571-3E2F-4F08-AA2D-3D47CB39B541}" destId="{325F479C-6636-48C5-8322-097238D5ECDA}" srcOrd="0" destOrd="0" parTransId="{5B2D0582-54B0-4914-A89E-F22FC7C967E9}" sibTransId="{C065EB1F-4250-4965-8D1D-7306272930A0}"/>
    <dgm:cxn modelId="{FE46CC00-1013-405C-90B1-D016EF32D697}" srcId="{ED8D5089-6F82-488A-9752-3962D7CBF9E5}" destId="{B5E59571-3E2F-4F08-AA2D-3D47CB39B541}" srcOrd="0" destOrd="0" parTransId="{3E029C24-974A-47C4-8E19-E0B379E00518}" sibTransId="{C09D04D5-8700-46C1-BB7B-9FC61B732E2D}"/>
    <dgm:cxn modelId="{2A16DA23-7B21-4F93-988B-674475FFA0E1}" type="presOf" srcId="{325F479C-6636-48C5-8322-097238D5ECDA}" destId="{0928D87F-1811-4F4B-96B9-60164065291D}" srcOrd="0" destOrd="0" presId="urn:microsoft.com/office/officeart/2005/8/layout/hList3"/>
    <dgm:cxn modelId="{F721F07D-1180-48AA-93DF-7603DCB35E74}" srcId="{B5E59571-3E2F-4F08-AA2D-3D47CB39B541}" destId="{DB8DFDFF-C097-4B0E-9FD9-9A4BE70F65CA}" srcOrd="1" destOrd="0" parTransId="{78F9BA1C-3D42-49A2-B8E5-6CCD385863BA}" sibTransId="{022AEDE6-DFB9-4A43-813A-E8BD37EE3537}"/>
    <dgm:cxn modelId="{E29977F8-B4CC-4470-A23D-C1159047B171}" type="presOf" srcId="{ED8D5089-6F82-488A-9752-3962D7CBF9E5}" destId="{B4C7FF67-185F-47F1-9234-F3B9932B0BD1}" srcOrd="0" destOrd="0" presId="urn:microsoft.com/office/officeart/2005/8/layout/hList3"/>
    <dgm:cxn modelId="{C601AFDD-7BD7-4A81-A721-0095B71DD2B9}" type="presOf" srcId="{BA7315F9-F8E9-4FE3-A36D-AC8FE31418A3}" destId="{71DC5B5E-F74D-4C6D-A9A7-9F1E3D698FDE}" srcOrd="0" destOrd="0" presId="urn:microsoft.com/office/officeart/2005/8/layout/hList3"/>
    <dgm:cxn modelId="{7F3673F8-96CB-4056-A636-716E0A22CDFB}" srcId="{B5E59571-3E2F-4F08-AA2D-3D47CB39B541}" destId="{BA7315F9-F8E9-4FE3-A36D-AC8FE31418A3}" srcOrd="2" destOrd="0" parTransId="{A3749586-0496-47C6-A122-3050BDC1BBD7}" sibTransId="{26B85AAB-5F92-46BC-88A2-26CCDED846A7}"/>
    <dgm:cxn modelId="{57F7C8BB-8058-4170-BF9D-61F0455A38DB}" type="presOf" srcId="{B5E59571-3E2F-4F08-AA2D-3D47CB39B541}" destId="{30D287E4-2556-41B6-86C7-B01DE9EF632D}" srcOrd="0" destOrd="0" presId="urn:microsoft.com/office/officeart/2005/8/layout/hList3"/>
    <dgm:cxn modelId="{0DB3081D-3DE3-47FC-94FA-C35C9A8F6DC9}" type="presOf" srcId="{DB8DFDFF-C097-4B0E-9FD9-9A4BE70F65CA}" destId="{7FE0BC66-8235-4BE4-8D64-A4CD0F9C625C}" srcOrd="0" destOrd="0" presId="urn:microsoft.com/office/officeart/2005/8/layout/hList3"/>
    <dgm:cxn modelId="{FA49289F-CC55-43C0-A8E3-C75C8862792F}" type="presParOf" srcId="{B4C7FF67-185F-47F1-9234-F3B9932B0BD1}" destId="{30D287E4-2556-41B6-86C7-B01DE9EF632D}" srcOrd="0" destOrd="0" presId="urn:microsoft.com/office/officeart/2005/8/layout/hList3"/>
    <dgm:cxn modelId="{09E7ECA1-CA42-454A-8EB8-42C785C57162}" type="presParOf" srcId="{B4C7FF67-185F-47F1-9234-F3B9932B0BD1}" destId="{FF5FA8DD-FC7D-43C4-883B-17C60FC3B894}" srcOrd="1" destOrd="0" presId="urn:microsoft.com/office/officeart/2005/8/layout/hList3"/>
    <dgm:cxn modelId="{7EFF2603-BCD7-476E-9CB1-A10EB741B624}" type="presParOf" srcId="{FF5FA8DD-FC7D-43C4-883B-17C60FC3B894}" destId="{0928D87F-1811-4F4B-96B9-60164065291D}" srcOrd="0" destOrd="0" presId="urn:microsoft.com/office/officeart/2005/8/layout/hList3"/>
    <dgm:cxn modelId="{F1CDE74F-EED5-4B0A-A4E1-1A733CD0BD21}" type="presParOf" srcId="{FF5FA8DD-FC7D-43C4-883B-17C60FC3B894}" destId="{7FE0BC66-8235-4BE4-8D64-A4CD0F9C625C}" srcOrd="1" destOrd="0" presId="urn:microsoft.com/office/officeart/2005/8/layout/hList3"/>
    <dgm:cxn modelId="{7F433E93-373B-47C8-8F27-230772AA07CA}" type="presParOf" srcId="{FF5FA8DD-FC7D-43C4-883B-17C60FC3B894}" destId="{71DC5B5E-F74D-4C6D-A9A7-9F1E3D698FDE}" srcOrd="2" destOrd="0" presId="urn:microsoft.com/office/officeart/2005/8/layout/hList3"/>
    <dgm:cxn modelId="{1EFF8701-6C42-4962-9FF9-858735FABF94}" type="presParOf" srcId="{B4C7FF67-185F-47F1-9234-F3B9932B0BD1}" destId="{0FCDD0E6-5236-4E5D-AEE6-2AC506469EB9}" srcOrd="2" destOrd="0" presId="urn:microsoft.com/office/officeart/2005/8/layout/hList3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7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63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7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8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31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3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25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9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99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2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F18F-8B17-4666-B665-50B5058391DB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3CA8-494E-436F-8615-E27120AE8D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44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thinkstockphotos.com/image/stock-photo-meeting-of-coworkers-and-planning-next-steps/470013530" TargetMode="External"/><Relationship Id="rId9" Type="http://schemas.openxmlformats.org/officeDocument/2006/relationships/hyperlink" Target="http://www.thinkstockphotos.es/image/foto-de-stock-businessman-addressing-meeting-around/48769210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stockphotos.com/image/stock-photo-businesswoman-touching-business-buzz-words/16684016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3117598" y="1770328"/>
            <a:ext cx="21336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1842920" y="3504489"/>
            <a:ext cx="200416" cy="20041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853253" y="4143315"/>
            <a:ext cx="190083" cy="212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9"/>
          <p:cNvCxnSpPr>
            <a:stCxn id="6" idx="0"/>
            <a:endCxn id="6" idx="2"/>
          </p:cNvCxnSpPr>
          <p:nvPr/>
        </p:nvCxnSpPr>
        <p:spPr>
          <a:xfrm>
            <a:off x="1948295" y="4143315"/>
            <a:ext cx="0" cy="212943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" name="Rectángulo redondeado 3"/>
          <p:cNvSpPr/>
          <p:nvPr/>
        </p:nvSpPr>
        <p:spPr>
          <a:xfrm>
            <a:off x="1799079" y="3704905"/>
            <a:ext cx="288099" cy="45093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2171520" y="3504489"/>
            <a:ext cx="200416" cy="20041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2181853" y="4143315"/>
            <a:ext cx="190083" cy="212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/>
          <p:cNvCxnSpPr>
            <a:stCxn id="14" idx="0"/>
            <a:endCxn id="14" idx="2"/>
          </p:cNvCxnSpPr>
          <p:nvPr/>
        </p:nvCxnSpPr>
        <p:spPr>
          <a:xfrm>
            <a:off x="2276895" y="4143315"/>
            <a:ext cx="0" cy="212943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Rectángulo redondeado 15"/>
          <p:cNvSpPr/>
          <p:nvPr/>
        </p:nvSpPr>
        <p:spPr>
          <a:xfrm>
            <a:off x="2127679" y="3704905"/>
            <a:ext cx="288099" cy="45093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2498761" y="3504489"/>
            <a:ext cx="200416" cy="20041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2509094" y="4143315"/>
            <a:ext cx="190083" cy="212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9" name="Conector recto 18"/>
          <p:cNvCxnSpPr>
            <a:stCxn id="18" idx="0"/>
            <a:endCxn id="18" idx="2"/>
          </p:cNvCxnSpPr>
          <p:nvPr/>
        </p:nvCxnSpPr>
        <p:spPr>
          <a:xfrm>
            <a:off x="2604136" y="4143315"/>
            <a:ext cx="0" cy="212943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0" name="Rectángulo redondeado 19"/>
          <p:cNvSpPr/>
          <p:nvPr/>
        </p:nvSpPr>
        <p:spPr>
          <a:xfrm>
            <a:off x="2454920" y="3704905"/>
            <a:ext cx="288099" cy="45093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Arco 22"/>
          <p:cNvSpPr/>
          <p:nvPr/>
        </p:nvSpPr>
        <p:spPr>
          <a:xfrm rot="431600">
            <a:off x="3148677" y="1770328"/>
            <a:ext cx="2123267" cy="2209409"/>
          </a:xfrm>
          <a:prstGeom prst="arc">
            <a:avLst>
              <a:gd name="adj1" fmla="val 16200000"/>
              <a:gd name="adj2" fmla="val 21582849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Arco 26"/>
          <p:cNvSpPr/>
          <p:nvPr/>
        </p:nvSpPr>
        <p:spPr>
          <a:xfrm rot="8426576">
            <a:off x="3069385" y="1721366"/>
            <a:ext cx="2123267" cy="2209409"/>
          </a:xfrm>
          <a:prstGeom prst="arc">
            <a:avLst>
              <a:gd name="adj1" fmla="val 15352850"/>
              <a:gd name="adj2" fmla="val 21582849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Arco 27"/>
          <p:cNvSpPr/>
          <p:nvPr/>
        </p:nvSpPr>
        <p:spPr>
          <a:xfrm rot="15042318">
            <a:off x="3148676" y="1732424"/>
            <a:ext cx="2123267" cy="2209409"/>
          </a:xfrm>
          <a:prstGeom prst="arc">
            <a:avLst>
              <a:gd name="adj1" fmla="val 16200000"/>
              <a:gd name="adj2" fmla="val 21582849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2996528" y="2987923"/>
            <a:ext cx="516566" cy="516566"/>
          </a:xfrm>
          <a:prstGeom prst="ellipse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3896230" y="1570278"/>
            <a:ext cx="516566" cy="516566"/>
          </a:xfrm>
          <a:prstGeom prst="ellipse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57" y="702463"/>
            <a:ext cx="4714875" cy="2847975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5237034" y="3628730"/>
            <a:ext cx="113058" cy="5994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 36"/>
          <p:cNvSpPr/>
          <p:nvPr/>
        </p:nvSpPr>
        <p:spPr>
          <a:xfrm>
            <a:off x="5180632" y="3633049"/>
            <a:ext cx="310592" cy="96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379167" y="3585320"/>
            <a:ext cx="187328" cy="187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664385" y="3628744"/>
            <a:ext cx="45719" cy="5994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tángulo redondeado 39"/>
          <p:cNvSpPr/>
          <p:nvPr/>
        </p:nvSpPr>
        <p:spPr>
          <a:xfrm>
            <a:off x="5632570" y="3878513"/>
            <a:ext cx="109348" cy="30022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 42"/>
          <p:cNvSpPr/>
          <p:nvPr/>
        </p:nvSpPr>
        <p:spPr>
          <a:xfrm>
            <a:off x="5851590" y="3628714"/>
            <a:ext cx="113058" cy="5994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795188" y="3633033"/>
            <a:ext cx="310592" cy="96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993723" y="3585304"/>
            <a:ext cx="187328" cy="187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/>
          <p:cNvSpPr/>
          <p:nvPr/>
        </p:nvSpPr>
        <p:spPr>
          <a:xfrm>
            <a:off x="6278941" y="3628728"/>
            <a:ext cx="45719" cy="5994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redondeado 46"/>
          <p:cNvSpPr/>
          <p:nvPr/>
        </p:nvSpPr>
        <p:spPr>
          <a:xfrm>
            <a:off x="6247126" y="3878497"/>
            <a:ext cx="109348" cy="30022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CuadroTexto 47"/>
          <p:cNvSpPr txBox="1"/>
          <p:nvPr/>
        </p:nvSpPr>
        <p:spPr>
          <a:xfrm>
            <a:off x="3380126" y="883666"/>
            <a:ext cx="2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973058" y="682544"/>
            <a:ext cx="2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</a:t>
            </a:r>
            <a:endParaRPr lang="es-MX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990899" y="1053317"/>
            <a:ext cx="2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</a:t>
            </a:r>
            <a:endParaRPr lang="es-MX" dirty="0"/>
          </a:p>
        </p:txBody>
      </p:sp>
      <p:sp>
        <p:nvSpPr>
          <p:cNvPr id="51" name="CuadroTexto 50"/>
          <p:cNvSpPr txBox="1"/>
          <p:nvPr/>
        </p:nvSpPr>
        <p:spPr>
          <a:xfrm>
            <a:off x="4480008" y="883666"/>
            <a:ext cx="2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</a:t>
            </a:r>
            <a:endParaRPr lang="es-MX" dirty="0"/>
          </a:p>
        </p:txBody>
      </p:sp>
      <p:cxnSp>
        <p:nvCxnSpPr>
          <p:cNvPr id="53" name="Conector recto de flecha 52"/>
          <p:cNvCxnSpPr>
            <a:stCxn id="48" idx="3"/>
            <a:endCxn id="49" idx="1"/>
          </p:cNvCxnSpPr>
          <p:nvPr/>
        </p:nvCxnSpPr>
        <p:spPr>
          <a:xfrm flipV="1">
            <a:off x="3633361" y="867210"/>
            <a:ext cx="339697" cy="201122"/>
          </a:xfrm>
          <a:prstGeom prst="straightConnector1">
            <a:avLst/>
          </a:prstGeom>
          <a:ln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4849498" y="2994184"/>
            <a:ext cx="516566" cy="516566"/>
          </a:xfrm>
          <a:prstGeom prst="ellipse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7" name="Conector recto de flecha 56"/>
          <p:cNvCxnSpPr>
            <a:stCxn id="48" idx="3"/>
            <a:endCxn id="50" idx="1"/>
          </p:cNvCxnSpPr>
          <p:nvPr/>
        </p:nvCxnSpPr>
        <p:spPr>
          <a:xfrm>
            <a:off x="3633361" y="1068332"/>
            <a:ext cx="357538" cy="169651"/>
          </a:xfrm>
          <a:prstGeom prst="straightConnector1">
            <a:avLst/>
          </a:prstGeom>
          <a:ln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49" idx="3"/>
            <a:endCxn id="51" idx="1"/>
          </p:cNvCxnSpPr>
          <p:nvPr/>
        </p:nvCxnSpPr>
        <p:spPr>
          <a:xfrm>
            <a:off x="4226293" y="867210"/>
            <a:ext cx="253715" cy="201122"/>
          </a:xfrm>
          <a:prstGeom prst="straightConnector1">
            <a:avLst/>
          </a:prstGeom>
          <a:ln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50" idx="3"/>
            <a:endCxn id="51" idx="1"/>
          </p:cNvCxnSpPr>
          <p:nvPr/>
        </p:nvCxnSpPr>
        <p:spPr>
          <a:xfrm flipV="1">
            <a:off x="4244134" y="1068332"/>
            <a:ext cx="235874" cy="169651"/>
          </a:xfrm>
          <a:prstGeom prst="straightConnector1">
            <a:avLst/>
          </a:prstGeom>
          <a:ln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51" idx="3"/>
          </p:cNvCxnSpPr>
          <p:nvPr/>
        </p:nvCxnSpPr>
        <p:spPr>
          <a:xfrm>
            <a:off x="4733243" y="1068332"/>
            <a:ext cx="262056" cy="0"/>
          </a:xfrm>
          <a:prstGeom prst="straightConnector1">
            <a:avLst/>
          </a:prstGeom>
          <a:ln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/>
          <p:cNvCxnSpPr>
            <a:stCxn id="51" idx="2"/>
            <a:endCxn id="48" idx="2"/>
          </p:cNvCxnSpPr>
          <p:nvPr/>
        </p:nvCxnSpPr>
        <p:spPr>
          <a:xfrm rot="5400000">
            <a:off x="4056685" y="703057"/>
            <a:ext cx="12700" cy="1099882"/>
          </a:xfrm>
          <a:prstGeom prst="bentConnector3">
            <a:avLst>
              <a:gd name="adj1" fmla="val 1800000"/>
            </a:avLst>
          </a:prstGeom>
          <a:ln w="12700">
            <a:solidFill>
              <a:srgbClr val="41719C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>
            <a:stCxn id="50" idx="2"/>
            <a:endCxn id="50" idx="2"/>
          </p:cNvCxnSpPr>
          <p:nvPr/>
        </p:nvCxnSpPr>
        <p:spPr>
          <a:xfrm>
            <a:off x="4117517" y="14226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4132882" y="1332163"/>
            <a:ext cx="5298" cy="13793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1811457" y="2587569"/>
            <a:ext cx="117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Personas con habilidades, entrenamiento y motivación</a:t>
            </a:r>
            <a:endParaRPr lang="es-MX" sz="12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5423303" y="2998754"/>
            <a:ext cx="117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Herramientas y equipo</a:t>
            </a:r>
            <a:endParaRPr lang="es-MX" sz="120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3380126" y="177888"/>
            <a:ext cx="154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Procedimientos y métodos que definen la relación de tareas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202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5855" y="2032747"/>
            <a:ext cx="2404204" cy="900953"/>
          </a:xfrm>
          <a:prstGeom prst="rect">
            <a:avLst/>
          </a:prstGeom>
          <a:solidFill>
            <a:srgbClr val="D4A9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Planeación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755855" y="490818"/>
            <a:ext cx="2404204" cy="15419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5" name="Rectángulo 4"/>
          <p:cNvSpPr/>
          <p:nvPr/>
        </p:nvSpPr>
        <p:spPr>
          <a:xfrm>
            <a:off x="3382514" y="2032747"/>
            <a:ext cx="2287662" cy="900953"/>
          </a:xfrm>
          <a:prstGeom prst="rect">
            <a:avLst/>
          </a:prstGeom>
          <a:solidFill>
            <a:srgbClr val="D4A9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Calidad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382514" y="490818"/>
            <a:ext cx="2287662" cy="1541929"/>
          </a:xfrm>
          <a:prstGeom prst="rect">
            <a:avLst/>
          </a:prstGeom>
          <a:noFill/>
          <a:ln>
            <a:solidFill>
              <a:srgbClr val="33CC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Rectángulo 6"/>
          <p:cNvSpPr/>
          <p:nvPr/>
        </p:nvSpPr>
        <p:spPr>
          <a:xfrm>
            <a:off x="5892631" y="2032747"/>
            <a:ext cx="2377311" cy="900953"/>
          </a:xfrm>
          <a:prstGeom prst="rect">
            <a:avLst/>
          </a:prstGeom>
          <a:solidFill>
            <a:srgbClr val="D4A9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Productividad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5892631" y="490818"/>
            <a:ext cx="2377311" cy="1541929"/>
          </a:xfrm>
          <a:prstGeom prst="rect">
            <a:avLst/>
          </a:prstGeom>
          <a:noFill/>
          <a:ln>
            <a:solidFill>
              <a:srgbClr val="CC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29" name="Imagen 28" descr="http://cache4.asset-cache.net/xr/100613053.jpg?v=1&amp;c=IWSAsset&amp;k=3&amp;d=E1EFA9119E5EB461D11861220FD55878017EDABA24A93686C4770355A065043BE1E50A2C30CF8D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1" y="517730"/>
            <a:ext cx="2398466" cy="151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cache3.asset-cache.net/xr/465102132.jpg?v=1&amp;c=IWSAsset&amp;k=3&amp;d=B53F616F4B95E55324EFA93609D3AB24A7ECDACAA4AC761C63827E1F6B9026FF0511EF71C87E5061E30A760B0D81129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68" y="517730"/>
            <a:ext cx="2290108" cy="151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Octopus in Business : Foto de sto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85" y="517729"/>
            <a:ext cx="2379757" cy="1515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3554171"/>
              </p:ext>
            </p:extLst>
          </p:nvPr>
        </p:nvGraphicFramePr>
        <p:xfrm>
          <a:off x="208547" y="831960"/>
          <a:ext cx="10700085" cy="425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0513" y="3453356"/>
            <a:ext cx="3023906" cy="7657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308" y="5474658"/>
            <a:ext cx="6366718" cy="12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798746" y="1528021"/>
            <a:ext cx="2618508" cy="2651514"/>
          </a:xfrm>
          <a:prstGeom prst="ellipse">
            <a:avLst/>
          </a:prstGeom>
          <a:solidFill>
            <a:srgbClr val="43A9C0"/>
          </a:solidFill>
          <a:ln w="57150">
            <a:solidFill>
              <a:srgbClr val="D4A97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Elipse 3"/>
          <p:cNvSpPr/>
          <p:nvPr/>
        </p:nvSpPr>
        <p:spPr>
          <a:xfrm>
            <a:off x="2603790" y="102992"/>
            <a:ext cx="2618508" cy="2651514"/>
          </a:xfrm>
          <a:prstGeom prst="ellipse">
            <a:avLst/>
          </a:prstGeom>
          <a:solidFill>
            <a:srgbClr val="FF3300"/>
          </a:soli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/>
          <p:cNvSpPr/>
          <p:nvPr/>
        </p:nvSpPr>
        <p:spPr>
          <a:xfrm>
            <a:off x="2680854" y="176645"/>
            <a:ext cx="2473037" cy="2504209"/>
          </a:xfrm>
          <a:prstGeom prst="ellipse">
            <a:avLst/>
          </a:prstGeom>
          <a:solidFill>
            <a:srgbClr val="FF3300"/>
          </a:solidFill>
          <a:ln w="5715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/>
          <p:cNvSpPr/>
          <p:nvPr/>
        </p:nvSpPr>
        <p:spPr>
          <a:xfrm>
            <a:off x="3874076" y="1596736"/>
            <a:ext cx="2473037" cy="2504209"/>
          </a:xfrm>
          <a:prstGeom prst="ellipse">
            <a:avLst/>
          </a:prstGeom>
          <a:solidFill>
            <a:srgbClr val="D4A97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Rectángulo 7"/>
          <p:cNvSpPr/>
          <p:nvPr/>
        </p:nvSpPr>
        <p:spPr>
          <a:xfrm>
            <a:off x="2213961" y="526781"/>
            <a:ext cx="24892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Dónde</a:t>
            </a:r>
            <a:r>
              <a:rPr lang="es-419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419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s-MX" sz="1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69177" y="2176890"/>
            <a:ext cx="161935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Cómo</a:t>
            </a: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419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419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llegamos</a:t>
            </a:r>
            <a:endParaRPr lang="es-419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ahí</a:t>
            </a:r>
            <a:endParaRPr lang="es-MX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85443" y="912279"/>
            <a:ext cx="24892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estamos </a:t>
            </a:r>
            <a:r>
              <a:rPr lang="es-419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419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s-MX" sz="1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85443" y="1202000"/>
            <a:ext cx="2489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ahora</a:t>
            </a:r>
            <a:endParaRPr lang="es-MX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90193" y="975134"/>
            <a:ext cx="470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75161" y="221986"/>
            <a:ext cx="6511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419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¿</a:t>
            </a:r>
            <a:endParaRPr lang="es-MX" sz="7200" b="1" dirty="0">
              <a:solidFill>
                <a:schemeClr val="accent1">
                  <a:lumMod val="40000"/>
                  <a:lumOff val="6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406394" y="2917117"/>
            <a:ext cx="470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4400" b="1" dirty="0">
                <a:solidFill>
                  <a:srgbClr val="BCE292"/>
                </a:solidFill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3" name="Elipse 2"/>
          <p:cNvSpPr/>
          <p:nvPr/>
        </p:nvSpPr>
        <p:spPr>
          <a:xfrm>
            <a:off x="1547112" y="1517630"/>
            <a:ext cx="2618508" cy="2651514"/>
          </a:xfrm>
          <a:prstGeom prst="ellipse">
            <a:avLst/>
          </a:prstGeom>
          <a:solidFill>
            <a:srgbClr val="29A6A3"/>
          </a:solidFill>
          <a:ln w="57150">
            <a:solidFill>
              <a:srgbClr val="29A6A3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/>
          <p:cNvSpPr/>
          <p:nvPr/>
        </p:nvSpPr>
        <p:spPr>
          <a:xfrm>
            <a:off x="1624445" y="1596736"/>
            <a:ext cx="2473037" cy="2504209"/>
          </a:xfrm>
          <a:prstGeom prst="ellipse">
            <a:avLst/>
          </a:prstGeom>
          <a:solidFill>
            <a:srgbClr val="29A6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 8"/>
          <p:cNvSpPr/>
          <p:nvPr/>
        </p:nvSpPr>
        <p:spPr>
          <a:xfrm>
            <a:off x="1520306" y="2227834"/>
            <a:ext cx="24399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Hacia </a:t>
            </a: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dónde</a:t>
            </a:r>
            <a:r>
              <a:rPr lang="es-MX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419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419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vamos</a:t>
            </a:r>
            <a:endParaRPr lang="es-MX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0" algn="ctr"/>
            <a:endParaRPr lang="es-MX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126655" y="2945136"/>
            <a:ext cx="470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4400" b="1" dirty="0">
                <a:solidFill>
                  <a:srgbClr val="AA5726"/>
                </a:solidFill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24176" y="1953386"/>
            <a:ext cx="6511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419" sz="7200" b="1" dirty="0" smtClean="0">
                <a:solidFill>
                  <a:srgbClr val="AA5726"/>
                </a:solidFill>
                <a:latin typeface="Franklin Gothic Book" panose="020B0503020102020204" pitchFamily="34" charset="0"/>
              </a:rPr>
              <a:t>¿</a:t>
            </a:r>
            <a:endParaRPr lang="es-MX" sz="7200" b="1" dirty="0">
              <a:solidFill>
                <a:srgbClr val="AA572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956303" y="1837475"/>
            <a:ext cx="6511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419" sz="7200" b="1" dirty="0" smtClean="0">
                <a:solidFill>
                  <a:srgbClr val="B8E08C"/>
                </a:solidFill>
                <a:latin typeface="Franklin Gothic Book" panose="020B0503020102020204" pitchFamily="34" charset="0"/>
              </a:rPr>
              <a:t>¿</a:t>
            </a:r>
            <a:endParaRPr lang="es-MX" sz="7200" b="1" dirty="0">
              <a:solidFill>
                <a:srgbClr val="B8E08C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2"/>
          <a:srcRect l="3565" t="32842" r="26001" b="47579"/>
          <a:stretch/>
        </p:blipFill>
        <p:spPr bwMode="auto">
          <a:xfrm>
            <a:off x="7632783" y="679859"/>
            <a:ext cx="3952875" cy="59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5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s://repositorio-aberto.up.pt/bitstream/10216/60227/1/000136060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t="43651" r="28035" b="4920"/>
          <a:stretch/>
        </p:blipFill>
        <p:spPr>
          <a:xfrm>
            <a:off x="7130143" y="587827"/>
            <a:ext cx="4419600" cy="352697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665514" y="587827"/>
            <a:ext cx="1970315" cy="1045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Lanzamiento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1665514" y="2318656"/>
            <a:ext cx="1970315" cy="1045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Re-Lanzamiento</a:t>
            </a:r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1665514" y="4049485"/>
            <a:ext cx="1970315" cy="1045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Fase o ciclo Postmortem</a:t>
            </a:r>
            <a:endParaRPr lang="en-US" dirty="0"/>
          </a:p>
        </p:txBody>
      </p:sp>
      <p:sp>
        <p:nvSpPr>
          <p:cNvPr id="8" name="Elipse 7"/>
          <p:cNvSpPr/>
          <p:nvPr/>
        </p:nvSpPr>
        <p:spPr>
          <a:xfrm>
            <a:off x="1665513" y="5649685"/>
            <a:ext cx="1970315" cy="1045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Proyecto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/>
          <a:stretch/>
        </p:blipFill>
        <p:spPr bwMode="auto">
          <a:xfrm>
            <a:off x="7277100" y="876300"/>
            <a:ext cx="4476750" cy="3867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609850" y="914400"/>
            <a:ext cx="942975" cy="6096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Planning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2609850" y="1524000"/>
            <a:ext cx="942975" cy="6096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Design</a:t>
            </a:r>
            <a:endParaRPr lang="es-MX" sz="1200" b="1" dirty="0"/>
          </a:p>
        </p:txBody>
      </p:sp>
      <p:sp>
        <p:nvSpPr>
          <p:cNvPr id="11" name="Rectángulo 10"/>
          <p:cNvSpPr/>
          <p:nvPr/>
        </p:nvSpPr>
        <p:spPr>
          <a:xfrm>
            <a:off x="2609849" y="2133600"/>
            <a:ext cx="942975" cy="6096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Code</a:t>
            </a:r>
            <a:endParaRPr lang="es-MX" sz="1200" b="1" dirty="0"/>
          </a:p>
        </p:txBody>
      </p:sp>
      <p:sp>
        <p:nvSpPr>
          <p:cNvPr id="12" name="Rectángulo 11"/>
          <p:cNvSpPr/>
          <p:nvPr/>
        </p:nvSpPr>
        <p:spPr>
          <a:xfrm>
            <a:off x="2609848" y="2743200"/>
            <a:ext cx="942975" cy="6096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Compile</a:t>
            </a:r>
            <a:endParaRPr lang="es-MX" sz="1200" b="1" dirty="0"/>
          </a:p>
        </p:txBody>
      </p:sp>
      <p:sp>
        <p:nvSpPr>
          <p:cNvPr id="13" name="Rectángulo 12"/>
          <p:cNvSpPr/>
          <p:nvPr/>
        </p:nvSpPr>
        <p:spPr>
          <a:xfrm>
            <a:off x="2609847" y="3352800"/>
            <a:ext cx="942975" cy="6096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Test</a:t>
            </a:r>
            <a:endParaRPr lang="es-MX" sz="1200" b="1" dirty="0"/>
          </a:p>
        </p:txBody>
      </p:sp>
      <p:sp>
        <p:nvSpPr>
          <p:cNvPr id="14" name="Rectángulo 13"/>
          <p:cNvSpPr/>
          <p:nvPr/>
        </p:nvSpPr>
        <p:spPr>
          <a:xfrm>
            <a:off x="2609846" y="3962400"/>
            <a:ext cx="942975" cy="6096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PM</a:t>
            </a:r>
            <a:endParaRPr lang="es-MX" sz="1200" b="1" dirty="0"/>
          </a:p>
        </p:txBody>
      </p:sp>
      <p:sp>
        <p:nvSpPr>
          <p:cNvPr id="15" name="Flecha abajo 14"/>
          <p:cNvSpPr/>
          <p:nvPr/>
        </p:nvSpPr>
        <p:spPr>
          <a:xfrm>
            <a:off x="2921791" y="476250"/>
            <a:ext cx="319084" cy="409575"/>
          </a:xfrm>
          <a:prstGeom prst="downArrow">
            <a:avLst/>
          </a:prstGeom>
          <a:solidFill>
            <a:srgbClr val="CC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abajo 15"/>
          <p:cNvSpPr/>
          <p:nvPr/>
        </p:nvSpPr>
        <p:spPr>
          <a:xfrm>
            <a:off x="2921791" y="4600575"/>
            <a:ext cx="319084" cy="409575"/>
          </a:xfrm>
          <a:prstGeom prst="downArrow">
            <a:avLst/>
          </a:prstGeom>
          <a:solidFill>
            <a:srgbClr val="CC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1400175" y="2514600"/>
            <a:ext cx="695326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Scripts</a:t>
            </a:r>
            <a:endParaRPr lang="es-MX" sz="1200" b="1" dirty="0"/>
          </a:p>
        </p:txBody>
      </p:sp>
      <p:sp>
        <p:nvSpPr>
          <p:cNvPr id="19" name="Rectángulo 18"/>
          <p:cNvSpPr/>
          <p:nvPr/>
        </p:nvSpPr>
        <p:spPr>
          <a:xfrm>
            <a:off x="4067170" y="2638425"/>
            <a:ext cx="581025" cy="628650"/>
          </a:xfrm>
          <a:prstGeom prst="rect">
            <a:avLst/>
          </a:prstGeom>
          <a:solidFill>
            <a:srgbClr val="FFEB7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3943350" y="2324100"/>
            <a:ext cx="581025" cy="628650"/>
          </a:xfrm>
          <a:prstGeom prst="rect">
            <a:avLst/>
          </a:prstGeom>
          <a:solidFill>
            <a:srgbClr val="FFEB7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rgbClr val="CC9900"/>
                </a:solidFill>
              </a:rPr>
              <a:t>Logs</a:t>
            </a:r>
            <a:endParaRPr lang="es-MX" sz="1200" b="1" dirty="0">
              <a:solidFill>
                <a:srgbClr val="CC99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036933" y="3167062"/>
            <a:ext cx="885827" cy="9810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Plan Summary</a:t>
            </a:r>
            <a:endParaRPr lang="es-MX" sz="1200" b="1" dirty="0"/>
          </a:p>
        </p:txBody>
      </p:sp>
      <p:sp>
        <p:nvSpPr>
          <p:cNvPr id="21" name="Arco 20"/>
          <p:cNvSpPr/>
          <p:nvPr/>
        </p:nvSpPr>
        <p:spPr>
          <a:xfrm>
            <a:off x="1628775" y="1171575"/>
            <a:ext cx="3790950" cy="3981450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7" name="Conector recto de flecha 26"/>
          <p:cNvCxnSpPr/>
          <p:nvPr/>
        </p:nvCxnSpPr>
        <p:spPr>
          <a:xfrm flipV="1">
            <a:off x="1866900" y="1795463"/>
            <a:ext cx="704852" cy="71913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1866896" y="2971800"/>
            <a:ext cx="704856" cy="6334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3590921" y="1824832"/>
            <a:ext cx="352429" cy="49291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3590917" y="3081338"/>
            <a:ext cx="474468" cy="5191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4648195" y="3131344"/>
            <a:ext cx="398269" cy="30718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17" idx="3"/>
          </p:cNvCxnSpPr>
          <p:nvPr/>
        </p:nvCxnSpPr>
        <p:spPr>
          <a:xfrm flipV="1">
            <a:off x="2095501" y="2740025"/>
            <a:ext cx="514345" cy="31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3552821" y="2740025"/>
            <a:ext cx="3905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1194494" y="1914436"/>
            <a:ext cx="800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Scripts guide the work</a:t>
            </a:r>
            <a:endParaRPr lang="es-MX" sz="1100" dirty="0"/>
          </a:p>
        </p:txBody>
      </p:sp>
      <p:sp>
        <p:nvSpPr>
          <p:cNvPr id="56" name="CuadroTexto 55"/>
          <p:cNvSpPr txBox="1"/>
          <p:nvPr/>
        </p:nvSpPr>
        <p:spPr>
          <a:xfrm>
            <a:off x="2483186" y="169560"/>
            <a:ext cx="1107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Requirements</a:t>
            </a:r>
            <a:endParaRPr lang="es-MX" sz="11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3928026" y="3232945"/>
            <a:ext cx="8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Logs record actual data</a:t>
            </a:r>
            <a:endParaRPr lang="es-MX" sz="11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780061" y="4105230"/>
            <a:ext cx="1381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The plan summary records plan and actual data</a:t>
            </a:r>
            <a:endParaRPr lang="es-MX" sz="1100" dirty="0"/>
          </a:p>
        </p:txBody>
      </p:sp>
      <p:sp>
        <p:nvSpPr>
          <p:cNvPr id="59" name="CuadroTexto 58"/>
          <p:cNvSpPr txBox="1"/>
          <p:nvPr/>
        </p:nvSpPr>
        <p:spPr>
          <a:xfrm>
            <a:off x="4602877" y="1364576"/>
            <a:ext cx="1753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Work generates  products, plans and data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8083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349" y="476250"/>
            <a:ext cx="6296025" cy="666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	</a:t>
            </a:r>
            <a:r>
              <a:rPr lang="es-ES" sz="1200" dirty="0" smtClean="0"/>
              <a:t>   </a:t>
            </a:r>
            <a:r>
              <a:rPr lang="es-ES" sz="1200" dirty="0"/>
              <a:t>“Si no sabes lo que estás haciendo, es muy difícil mejorar la manera en que lo </a:t>
            </a:r>
            <a:r>
              <a:rPr lang="es-ES" sz="1200" dirty="0" smtClean="0"/>
              <a:t> 	    haces</a:t>
            </a:r>
            <a:r>
              <a:rPr lang="es-ES" sz="1200" dirty="0"/>
              <a:t>” Humphrey, 2005</a:t>
            </a:r>
            <a:endParaRPr lang="es-MX" sz="1200" dirty="0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3875"/>
            <a:ext cx="8382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1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32024603"/>
              </p:ext>
            </p:extLst>
          </p:nvPr>
        </p:nvGraphicFramePr>
        <p:xfrm>
          <a:off x="485017" y="126691"/>
          <a:ext cx="5486400" cy="246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82176"/>
              </p:ext>
            </p:extLst>
          </p:nvPr>
        </p:nvGraphicFramePr>
        <p:xfrm>
          <a:off x="1066800" y="2934494"/>
          <a:ext cx="8667750" cy="236791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1152525"/>
                <a:gridCol w="1209675"/>
                <a:gridCol w="1352550"/>
                <a:gridCol w="1409700"/>
                <a:gridCol w="2019300"/>
              </a:tblGrid>
              <a:tr h="5905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:_________________________________________________________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supervisor o Project manager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:___________________________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elaboración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:_____________________________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programa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:_____________________________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Lenguaje de programación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:_________________________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y hora </a:t>
                      </a:r>
                      <a:endParaRPr lang="es-MX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Tiempo de </a:t>
                      </a:r>
                      <a:endParaRPr lang="es-MX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interrupción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y hora fin </a:t>
                      </a:r>
                      <a:endParaRPr lang="es-MX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 actividad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Tiempo</a:t>
                      </a:r>
                    </a:p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Diferencial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4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25" y="676275"/>
            <a:ext cx="33178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6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855" y="2032747"/>
            <a:ext cx="2404204" cy="900953"/>
          </a:xfrm>
          <a:prstGeom prst="rect">
            <a:avLst/>
          </a:prstGeom>
          <a:solidFill>
            <a:srgbClr val="29A6A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Equipo de trabajo (</a:t>
            </a:r>
            <a:r>
              <a:rPr lang="es-ES" b="1" i="1" dirty="0"/>
              <a:t>Team</a:t>
            </a:r>
            <a:r>
              <a:rPr lang="es-ES" b="1" dirty="0"/>
              <a:t>)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755855" y="490818"/>
            <a:ext cx="2404204" cy="15419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4" name="Rectángulo 3"/>
          <p:cNvSpPr/>
          <p:nvPr/>
        </p:nvSpPr>
        <p:spPr>
          <a:xfrm>
            <a:off x="3382514" y="2032747"/>
            <a:ext cx="2287662" cy="900953"/>
          </a:xfrm>
          <a:prstGeom prst="rect">
            <a:avLst/>
          </a:prstGeom>
          <a:solidFill>
            <a:srgbClr val="29A6A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Roles y </a:t>
            </a:r>
            <a:r>
              <a:rPr lang="es-ES" b="1" dirty="0" smtClean="0"/>
              <a:t>responsabilidades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382514" y="490818"/>
            <a:ext cx="2287662" cy="1541929"/>
          </a:xfrm>
          <a:prstGeom prst="rect">
            <a:avLst/>
          </a:prstGeom>
          <a:noFill/>
          <a:ln>
            <a:solidFill>
              <a:srgbClr val="33CC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6" name="Rectángulo 5"/>
          <p:cNvSpPr/>
          <p:nvPr/>
        </p:nvSpPr>
        <p:spPr>
          <a:xfrm>
            <a:off x="5892631" y="2032747"/>
            <a:ext cx="2377311" cy="900953"/>
          </a:xfrm>
          <a:prstGeom prst="rect">
            <a:avLst/>
          </a:prstGeom>
          <a:solidFill>
            <a:srgbClr val="29A6A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Equipos de </a:t>
            </a:r>
            <a:endParaRPr lang="es-ES" b="1" dirty="0" smtClean="0"/>
          </a:p>
          <a:p>
            <a:pPr algn="ctr"/>
            <a:r>
              <a:rPr lang="es-ES" b="1" dirty="0" smtClean="0"/>
              <a:t>desarrollo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5892631" y="490818"/>
            <a:ext cx="2377311" cy="1541929"/>
          </a:xfrm>
          <a:prstGeom prst="rect">
            <a:avLst/>
          </a:prstGeom>
          <a:noFill/>
          <a:ln>
            <a:solidFill>
              <a:srgbClr val="CC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8" name="Rectángulo 7"/>
          <p:cNvSpPr/>
          <p:nvPr/>
        </p:nvSpPr>
        <p:spPr>
          <a:xfrm>
            <a:off x="755855" y="4612290"/>
            <a:ext cx="2404204" cy="900953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Tamaño de los </a:t>
            </a:r>
            <a:endParaRPr lang="es-ES" b="1" dirty="0" smtClean="0"/>
          </a:p>
          <a:p>
            <a:pPr algn="ctr"/>
            <a:r>
              <a:rPr lang="es-ES" b="1" dirty="0" smtClean="0"/>
              <a:t>equipos</a:t>
            </a:r>
            <a:endParaRPr lang="es-419" dirty="0"/>
          </a:p>
        </p:txBody>
      </p:sp>
      <p:sp>
        <p:nvSpPr>
          <p:cNvPr id="14" name="Rectángulo 13"/>
          <p:cNvSpPr/>
          <p:nvPr/>
        </p:nvSpPr>
        <p:spPr>
          <a:xfrm>
            <a:off x="3378849" y="4636827"/>
            <a:ext cx="2288884" cy="900953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Cooperación e </a:t>
            </a:r>
            <a:r>
              <a:rPr lang="es-ES" b="1" dirty="0" smtClean="0"/>
              <a:t>interdependencia</a:t>
            </a:r>
            <a:endParaRPr lang="es-419" dirty="0"/>
          </a:p>
        </p:txBody>
      </p:sp>
      <p:sp>
        <p:nvSpPr>
          <p:cNvPr id="15" name="Rectángulo 14"/>
          <p:cNvSpPr/>
          <p:nvPr/>
        </p:nvSpPr>
        <p:spPr>
          <a:xfrm>
            <a:off x="3381292" y="3070361"/>
            <a:ext cx="2288884" cy="15419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7" name="Rectángulo 16"/>
          <p:cNvSpPr/>
          <p:nvPr/>
        </p:nvSpPr>
        <p:spPr>
          <a:xfrm>
            <a:off x="5891408" y="4612290"/>
            <a:ext cx="2378533" cy="900953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Líder del equipo</a:t>
            </a:r>
            <a:endParaRPr lang="es-419" dirty="0"/>
          </a:p>
        </p:txBody>
      </p:sp>
      <p:pic>
        <p:nvPicPr>
          <p:cNvPr id="20" name="Imagen 19" descr="http://cache2.asset-cache.net/xr/470013530.jpg?v=1&amp;c=IWSAsset&amp;k=3&amp;d=B53F616F4B95E553A61D9D3B78D70BCE39C0A06F6CC350793C98F2063D6BA66D0511EF71C87E5061E30A760B0D81129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5" y="506149"/>
            <a:ext cx="2404204" cy="152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Know your role handwritten on blackboard : Foto d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92" y="506149"/>
            <a:ext cx="2288884" cy="1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654936" y="1291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F5B62"/>
                </a:solidFill>
                <a:latin typeface="Arial" panose="020B0604020202020204" pitchFamily="34" charset="0"/>
              </a:rPr>
              <a:t>465984966</a:t>
            </a:r>
            <a:endParaRPr lang="es-MX" dirty="0"/>
          </a:p>
        </p:txBody>
      </p:sp>
      <p:sp>
        <p:nvSpPr>
          <p:cNvPr id="22" name="Rectángulo 21"/>
          <p:cNvSpPr/>
          <p:nvPr/>
        </p:nvSpPr>
        <p:spPr>
          <a:xfrm>
            <a:off x="1599371" y="206096"/>
            <a:ext cx="704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u="sng" dirty="0">
                <a:solidFill>
                  <a:srgbClr val="00AA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470013530</a:t>
            </a:r>
            <a:endParaRPr lang="es-MX" dirty="0"/>
          </a:p>
        </p:txBody>
      </p:sp>
      <p:sp>
        <p:nvSpPr>
          <p:cNvPr id="25" name="Rectángulo 24"/>
          <p:cNvSpPr/>
          <p:nvPr/>
        </p:nvSpPr>
        <p:spPr>
          <a:xfrm>
            <a:off x="3380071" y="3070361"/>
            <a:ext cx="2290106" cy="1541929"/>
          </a:xfrm>
          <a:prstGeom prst="rect">
            <a:avLst/>
          </a:prstGeom>
          <a:noFill/>
          <a:ln>
            <a:solidFill>
              <a:srgbClr val="CC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4100" name="Picture 4" descr="Meeting : Foto d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7" y="517730"/>
            <a:ext cx="2377311" cy="1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6345290" y="800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F5B62"/>
                </a:solidFill>
                <a:latin typeface="Arial" panose="020B0604020202020204" pitchFamily="34" charset="0"/>
              </a:rPr>
              <a:t>164123455</a:t>
            </a:r>
            <a:endParaRPr lang="es-MX" dirty="0"/>
          </a:p>
        </p:txBody>
      </p:sp>
      <p:pic>
        <p:nvPicPr>
          <p:cNvPr id="4102" name="Picture 6" descr="Business team looking at camera : Ilustración d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7" y="3132998"/>
            <a:ext cx="2124979" cy="14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891408" y="3070361"/>
            <a:ext cx="2377311" cy="1541929"/>
          </a:xfrm>
          <a:prstGeom prst="rect">
            <a:avLst/>
          </a:prstGeom>
          <a:noFill/>
          <a:ln>
            <a:solidFill>
              <a:srgbClr val="CC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4" name="Rectángulo 33"/>
          <p:cNvSpPr/>
          <p:nvPr/>
        </p:nvSpPr>
        <p:spPr>
          <a:xfrm>
            <a:off x="754633" y="3071506"/>
            <a:ext cx="2404206" cy="1541929"/>
          </a:xfrm>
          <a:prstGeom prst="rect">
            <a:avLst/>
          </a:prstGeom>
          <a:noFill/>
          <a:ln>
            <a:solidFill>
              <a:srgbClr val="CC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9" name="Rectángulo 28"/>
          <p:cNvSpPr/>
          <p:nvPr/>
        </p:nvSpPr>
        <p:spPr>
          <a:xfrm>
            <a:off x="1281976" y="565219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F5B62"/>
                </a:solidFill>
                <a:latin typeface="Arial" panose="020B0604020202020204" pitchFamily="34" charset="0"/>
              </a:rPr>
              <a:t>502880695</a:t>
            </a:r>
            <a:endParaRPr lang="es-MX" dirty="0"/>
          </a:p>
        </p:txBody>
      </p:sp>
      <p:sp>
        <p:nvSpPr>
          <p:cNvPr id="30" name="AutoShape 8" descr="Young Group of Professionals at the Office : Foto d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AutoShape 10" descr="Young Group of Professionals at the Office : Foto d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AutoShape 12" descr="Young Group of Professionals at the Office : Foto de stock"/>
          <p:cNvSpPr>
            <a:spLocks noChangeAspect="1" noChangeArrowheads="1"/>
          </p:cNvSpPr>
          <p:nvPr/>
        </p:nvSpPr>
        <p:spPr bwMode="auto">
          <a:xfrm>
            <a:off x="3804096" y="4863373"/>
            <a:ext cx="149944" cy="1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10" name="Picture 14" descr="Jigsaw puzzle being built by teamwork : Foto de 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50" y="3094898"/>
            <a:ext cx="2291326" cy="14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8294107" y="8755085"/>
            <a:ext cx="470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F5B62"/>
                </a:solidFill>
                <a:latin typeface="Arial" panose="020B0604020202020204" pitchFamily="34" charset="0"/>
              </a:rPr>
              <a:t>479941744</a:t>
            </a:r>
            <a:endParaRPr lang="es-MX" dirty="0"/>
          </a:p>
        </p:txBody>
      </p:sp>
      <p:pic>
        <p:nvPicPr>
          <p:cNvPr id="4114" name="Picture 18" descr="Businessman Addressing Meeting Around Boardroom Table : Foto de 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12" y="3090624"/>
            <a:ext cx="2334806" cy="14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/>
        </p:nvSpPr>
        <p:spPr>
          <a:xfrm>
            <a:off x="6299305" y="553778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rgbClr val="00AAFF"/>
                </a:solidFill>
                <a:latin typeface="Arial" panose="020B0604020202020204" pitchFamily="34" charset="0"/>
                <a:hlinkClick r:id="rId9"/>
              </a:rPr>
              <a:t>487692101</a:t>
            </a:r>
            <a:endParaRPr lang="es-MX" b="0" i="0" dirty="0">
              <a:solidFill>
                <a:srgbClr val="3332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5" y="1422719"/>
            <a:ext cx="3749539" cy="30730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7687" y="1088572"/>
            <a:ext cx="3240000" cy="32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077687" y="1088572"/>
            <a:ext cx="3240000" cy="32400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1077687" y="1088572"/>
            <a:ext cx="3240000" cy="32400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615558" y="719240"/>
            <a:ext cx="14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Sincrónico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75558" y="719240"/>
            <a:ext cx="14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Cerrado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15558" y="4328572"/>
            <a:ext cx="14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Aleatorio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5558" y="4328572"/>
            <a:ext cx="14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Abierto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 rot="18890857">
            <a:off x="2702360" y="1538517"/>
            <a:ext cx="159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Menos interactivo</a:t>
            </a:r>
            <a:endParaRPr lang="en-US" sz="1400" dirty="0"/>
          </a:p>
        </p:txBody>
      </p:sp>
      <p:sp>
        <p:nvSpPr>
          <p:cNvPr id="16" name="CuadroTexto 15"/>
          <p:cNvSpPr txBox="1"/>
          <p:nvPr/>
        </p:nvSpPr>
        <p:spPr>
          <a:xfrm rot="2700000">
            <a:off x="1097927" y="1539726"/>
            <a:ext cx="159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Más Directivo</a:t>
            </a:r>
            <a:endParaRPr lang="en-US" sz="1400" dirty="0"/>
          </a:p>
        </p:txBody>
      </p:sp>
      <p:sp>
        <p:nvSpPr>
          <p:cNvPr id="17" name="CuadroTexto 16"/>
          <p:cNvSpPr txBox="1"/>
          <p:nvPr/>
        </p:nvSpPr>
        <p:spPr>
          <a:xfrm rot="2700000">
            <a:off x="2898539" y="3362012"/>
            <a:ext cx="159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Más interactivo</a:t>
            </a:r>
            <a:endParaRPr lang="en-US" sz="1400" dirty="0"/>
          </a:p>
        </p:txBody>
      </p:sp>
      <p:sp>
        <p:nvSpPr>
          <p:cNvPr id="18" name="CuadroTexto 17"/>
          <p:cNvSpPr txBox="1"/>
          <p:nvPr/>
        </p:nvSpPr>
        <p:spPr>
          <a:xfrm rot="18925362">
            <a:off x="883271" y="3375960"/>
            <a:ext cx="159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Menos Directivo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3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Módulo 1</a:t>
            </a:r>
            <a:endParaRPr lang="en-US" dirty="0"/>
          </a:p>
        </p:txBody>
      </p:sp>
      <p:pic>
        <p:nvPicPr>
          <p:cNvPr id="1028" name="Picture 4" descr="Businesswoman touching business buzz words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6655"/>
            <a:ext cx="48291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33911" y="1611477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AAFF"/>
                </a:solidFill>
                <a:latin typeface="Arial" panose="020B0604020202020204" pitchFamily="34" charset="0"/>
                <a:hlinkClick r:id="rId3"/>
              </a:rPr>
              <a:t>166840160</a:t>
            </a:r>
            <a:endParaRPr lang="en-US" b="0" i="0" dirty="0">
              <a:solidFill>
                <a:srgbClr val="3332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2120104" y="751114"/>
            <a:ext cx="1404257" cy="105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Líder de equipo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374976" y="3702352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Miembro del equipo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062262" y="3702352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Miembro del equipo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749548" y="3702352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Miembro del equipo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0" name="Conector recto de flecha 9"/>
          <p:cNvCxnSpPr>
            <a:stCxn id="5" idx="4"/>
            <a:endCxn id="6" idx="0"/>
          </p:cNvCxnSpPr>
          <p:nvPr/>
        </p:nvCxnSpPr>
        <p:spPr>
          <a:xfrm flipH="1">
            <a:off x="1153305" y="1807028"/>
            <a:ext cx="1668928" cy="189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5" idx="4"/>
            <a:endCxn id="7" idx="0"/>
          </p:cNvCxnSpPr>
          <p:nvPr/>
        </p:nvCxnSpPr>
        <p:spPr>
          <a:xfrm>
            <a:off x="2822233" y="1807028"/>
            <a:ext cx="18358" cy="189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" idx="4"/>
            <a:endCxn id="8" idx="0"/>
          </p:cNvCxnSpPr>
          <p:nvPr/>
        </p:nvCxnSpPr>
        <p:spPr>
          <a:xfrm>
            <a:off x="2822233" y="1807028"/>
            <a:ext cx="1705644" cy="189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02862" y="4931229"/>
            <a:ext cx="46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Equipo tradicional: </a:t>
            </a:r>
            <a:r>
              <a:rPr lang="es-MX" dirty="0" smtClean="0"/>
              <a:t>El líder planea, dirige y da seguimiento al trabajo del equipo.</a:t>
            </a: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6164655" y="1121229"/>
            <a:ext cx="5344886" cy="34398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/>
          <p:cNvSpPr/>
          <p:nvPr/>
        </p:nvSpPr>
        <p:spPr>
          <a:xfrm>
            <a:off x="8028719" y="751114"/>
            <a:ext cx="1404257" cy="105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Líder de equipo</a:t>
            </a:r>
            <a:endParaRPr lang="en-US" dirty="0"/>
          </a:p>
        </p:txBody>
      </p:sp>
      <p:sp>
        <p:nvSpPr>
          <p:cNvPr id="23" name="Elipse 22"/>
          <p:cNvSpPr/>
          <p:nvPr/>
        </p:nvSpPr>
        <p:spPr>
          <a:xfrm>
            <a:off x="5750265" y="1569132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Miembro del equipo</a:t>
            </a:r>
            <a:endParaRPr lang="en-US" dirty="0"/>
          </a:p>
        </p:txBody>
      </p:sp>
      <p:sp>
        <p:nvSpPr>
          <p:cNvPr id="24" name="Elipse 23"/>
          <p:cNvSpPr/>
          <p:nvPr/>
        </p:nvSpPr>
        <p:spPr>
          <a:xfrm>
            <a:off x="10367273" y="1569132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Miembro del equipo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9543389" y="3735639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Miembro del equipo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881701" y="3796518"/>
            <a:ext cx="1556658" cy="1055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dk1"/>
                </a:solidFill>
              </a:rPr>
              <a:t>Miembro del equipo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734816" y="4931229"/>
            <a:ext cx="4638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Equipo autodirigido: </a:t>
            </a:r>
            <a:r>
              <a:rPr lang="es-MX" dirty="0" smtClean="0"/>
              <a:t>Los miembros del equipo participan de la planeación, administración y seguimiento de su propio 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>
            <a:off x="3626324" y="3657599"/>
            <a:ext cx="11487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51" y="1107712"/>
            <a:ext cx="4544059" cy="349616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41696" y="2497540"/>
            <a:ext cx="2320119" cy="2320119"/>
          </a:xfrm>
          <a:prstGeom prst="ellipse">
            <a:avLst/>
          </a:prstGeom>
          <a:solidFill>
            <a:srgbClr val="00336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ular 5"/>
          <p:cNvSpPr/>
          <p:nvPr/>
        </p:nvSpPr>
        <p:spPr>
          <a:xfrm>
            <a:off x="2349690" y="2497540"/>
            <a:ext cx="2320119" cy="2320119"/>
          </a:xfrm>
          <a:prstGeom prst="pie">
            <a:avLst>
              <a:gd name="adj1" fmla="val 0"/>
              <a:gd name="adj2" fmla="val 10799999"/>
            </a:avLst>
          </a:prstGeom>
          <a:solidFill>
            <a:srgbClr val="29A6A3">
              <a:alpha val="65000"/>
            </a:srgbClr>
          </a:solidFill>
          <a:ln>
            <a:solidFill>
              <a:srgbClr val="29A6A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9"/>
          <p:cNvCxnSpPr/>
          <p:nvPr/>
        </p:nvCxnSpPr>
        <p:spPr>
          <a:xfrm>
            <a:off x="2349690" y="3657599"/>
            <a:ext cx="232011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ircular 10"/>
          <p:cNvSpPr/>
          <p:nvPr/>
        </p:nvSpPr>
        <p:spPr>
          <a:xfrm rot="10800000">
            <a:off x="2349689" y="2497539"/>
            <a:ext cx="2320119" cy="2320119"/>
          </a:xfrm>
          <a:prstGeom prst="pie">
            <a:avLst>
              <a:gd name="adj1" fmla="val 0"/>
              <a:gd name="adj2" fmla="val 10799999"/>
            </a:avLst>
          </a:prstGeom>
          <a:solidFill>
            <a:srgbClr val="FFEB77">
              <a:alpha val="65000"/>
            </a:srgbClr>
          </a:solidFill>
          <a:ln>
            <a:solidFill>
              <a:srgbClr val="FEF9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3169692" y="2501442"/>
            <a:ext cx="893928" cy="725271"/>
          </a:xfrm>
          <a:prstGeom prst="ellipse">
            <a:avLst/>
          </a:prstGeom>
          <a:ln>
            <a:solidFill>
              <a:srgbClr val="AA572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1144838" y="3396324"/>
            <a:ext cx="105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Eliminadas</a:t>
            </a:r>
          </a:p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200 LOC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08745" y="3230615"/>
            <a:ext cx="105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Modificadas</a:t>
            </a:r>
          </a:p>
          <a:p>
            <a:pPr algn="ctr"/>
            <a:r>
              <a:rPr lang="es-MX" sz="1100" b="1" dirty="0" smtClean="0"/>
              <a:t>75 LOC</a:t>
            </a:r>
            <a:endParaRPr lang="en-US" sz="11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104865" y="2675930"/>
            <a:ext cx="105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Nuevo código reusable</a:t>
            </a:r>
            <a:endParaRPr lang="en-US" sz="11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87169" y="3217935"/>
            <a:ext cx="105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Añadidas</a:t>
            </a:r>
          </a:p>
          <a:p>
            <a:pPr algn="ctr"/>
            <a:r>
              <a:rPr lang="es-MX" sz="1100" b="1" dirty="0" smtClean="0"/>
              <a:t>60 LOC</a:t>
            </a:r>
            <a:endParaRPr lang="en-US" sz="11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507797" y="4013407"/>
            <a:ext cx="105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Reusadas</a:t>
            </a:r>
          </a:p>
          <a:p>
            <a:pPr algn="ctr"/>
            <a:r>
              <a:rPr lang="es-MX" sz="1100" b="1" dirty="0" smtClean="0"/>
              <a:t>600 LOC</a:t>
            </a:r>
            <a:endParaRPr lang="en-US" sz="11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278361" y="3744344"/>
            <a:ext cx="105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Sin modificar</a:t>
            </a:r>
          </a:p>
          <a:p>
            <a:pPr algn="ctr"/>
            <a:r>
              <a:rPr lang="es-MX" sz="1100" b="1" dirty="0" smtClean="0"/>
              <a:t>175 LOC</a:t>
            </a:r>
            <a:endParaRPr lang="en-US" sz="1100" b="1" dirty="0"/>
          </a:p>
        </p:txBody>
      </p:sp>
      <p:sp>
        <p:nvSpPr>
          <p:cNvPr id="19" name="Cerrar llave 18"/>
          <p:cNvSpPr/>
          <p:nvPr/>
        </p:nvSpPr>
        <p:spPr>
          <a:xfrm>
            <a:off x="4775103" y="2497539"/>
            <a:ext cx="200642" cy="1160060"/>
          </a:xfrm>
          <a:prstGeom prst="rightBrace">
            <a:avLst>
              <a:gd name="adj1" fmla="val 51351"/>
              <a:gd name="adj2" fmla="val 50000"/>
            </a:avLst>
          </a:prstGeom>
          <a:ln>
            <a:solidFill>
              <a:srgbClr val="AA5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4873274" y="2861870"/>
            <a:ext cx="10508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Añadidas y modificadas</a:t>
            </a:r>
          </a:p>
          <a:p>
            <a:pPr algn="ctr"/>
            <a:r>
              <a:rPr lang="es-MX" sz="1100" b="1" dirty="0" smtClean="0"/>
              <a:t>135 LOC</a:t>
            </a:r>
            <a:endParaRPr lang="en-US" sz="11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576315" y="1681932"/>
            <a:ext cx="1238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Versión 1</a:t>
            </a:r>
          </a:p>
          <a:p>
            <a:pPr algn="ctr"/>
            <a:r>
              <a:rPr lang="es-MX" sz="1100" b="1" dirty="0" smtClean="0"/>
              <a:t>Programa Base</a:t>
            </a:r>
          </a:p>
          <a:p>
            <a:pPr algn="ctr"/>
            <a:r>
              <a:rPr lang="es-MX" sz="1100" b="1" dirty="0" smtClean="0"/>
              <a:t>450 LOC </a:t>
            </a:r>
            <a:endParaRPr lang="en-US" sz="11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888395" y="1681932"/>
            <a:ext cx="1238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Versión 2</a:t>
            </a:r>
          </a:p>
          <a:p>
            <a:pPr algn="ctr"/>
            <a:r>
              <a:rPr lang="es-MX" sz="1100" b="1" dirty="0" smtClean="0"/>
              <a:t>Nuevo Programa</a:t>
            </a:r>
          </a:p>
          <a:p>
            <a:pPr algn="ctr"/>
            <a:r>
              <a:rPr lang="es-MX" sz="1100" b="1" dirty="0" smtClean="0"/>
              <a:t>910 LOC </a:t>
            </a:r>
            <a:endParaRPr lang="en-US" sz="1100" b="1" dirty="0"/>
          </a:p>
        </p:txBody>
      </p:sp>
      <p:cxnSp>
        <p:nvCxnSpPr>
          <p:cNvPr id="24" name="Conector recto 23"/>
          <p:cNvCxnSpPr>
            <a:endCxn id="19" idx="0"/>
          </p:cNvCxnSpPr>
          <p:nvPr/>
        </p:nvCxnSpPr>
        <p:spPr>
          <a:xfrm>
            <a:off x="3507797" y="2497539"/>
            <a:ext cx="1267306" cy="0"/>
          </a:xfrm>
          <a:prstGeom prst="line">
            <a:avLst/>
          </a:prstGeom>
          <a:ln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13668</TotalTime>
  <Words>293</Words>
  <Application>Microsoft Office PowerPoint</Application>
  <PresentationFormat>Panorámica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Módulo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García</dc:creator>
  <cp:lastModifiedBy>MARTHA PATRICIA ARAUJO ALVAREZ</cp:lastModifiedBy>
  <cp:revision>37</cp:revision>
  <dcterms:created xsi:type="dcterms:W3CDTF">2015-10-10T01:44:19Z</dcterms:created>
  <dcterms:modified xsi:type="dcterms:W3CDTF">2016-01-21T17:21:23Z</dcterms:modified>
</cp:coreProperties>
</file>