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59" r:id="rId6"/>
  </p:sldMasterIdLst>
  <p:notesMasterIdLst>
    <p:notesMasterId r:id="rId14"/>
  </p:notesMasterIdLst>
  <p:handoutMasterIdLst>
    <p:handoutMasterId r:id="rId15"/>
  </p:handoutMasterIdLst>
  <p:sldIdLst>
    <p:sldId id="272" r:id="rId7"/>
    <p:sldId id="256" r:id="rId8"/>
    <p:sldId id="257" r:id="rId9"/>
    <p:sldId id="276" r:id="rId10"/>
    <p:sldId id="277" r:id="rId11"/>
    <p:sldId id="278" r:id="rId12"/>
    <p:sldId id="270" r:id="rId13"/>
  </p:sldIdLst>
  <p:sldSz cx="9144000" cy="6858000" type="screen4x3"/>
  <p:notesSz cx="6858000" cy="9144000"/>
  <p:custDataLst>
    <p:tags r:id="rId16"/>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18">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95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4660"/>
  </p:normalViewPr>
  <p:slideViewPr>
    <p:cSldViewPr>
      <p:cViewPr varScale="1">
        <p:scale>
          <a:sx n="70" d="100"/>
          <a:sy n="70" d="100"/>
        </p:scale>
        <p:origin x="1536" y="72"/>
      </p:cViewPr>
      <p:guideLst>
        <p:guide orient="horz" pos="618"/>
        <p:guide pos="2880"/>
      </p:guideLst>
    </p:cSldViewPr>
  </p:slideViewPr>
  <p:notesTextViewPr>
    <p:cViewPr>
      <p:scale>
        <a:sx n="1" d="1"/>
        <a:sy n="1" d="1"/>
      </p:scale>
      <p:origin x="0" y="0"/>
    </p:cViewPr>
  </p:notesTextViewPr>
  <p:notesViewPr>
    <p:cSldViewPr>
      <p:cViewPr varScale="1">
        <p:scale>
          <a:sx n="86" d="100"/>
          <a:sy n="86" d="100"/>
        </p:scale>
        <p:origin x="-309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6098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872011-4491-474C-ADA9-1CC1BF9CCDEC}" type="datetimeFigureOut">
              <a:rPr lang="es-MX" smtClean="0"/>
              <a:t>11/02/2015</a:t>
            </a:fld>
            <a:endParaRPr lang="es-MX"/>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F44652B-2737-4D07-86B8-ACBC8EAF763A}" type="slidenum">
              <a:rPr lang="es-MX" smtClean="0"/>
              <a:t>‹#›</a:t>
            </a:fld>
            <a:endParaRPr lang="es-MX"/>
          </a:p>
        </p:txBody>
      </p:sp>
    </p:spTree>
    <p:extLst>
      <p:ext uri="{BB962C8B-B14F-4D97-AF65-F5344CB8AC3E}">
        <p14:creationId xmlns:p14="http://schemas.microsoft.com/office/powerpoint/2010/main" val="146118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1</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2</a:t>
            </a:fld>
            <a:endParaRPr lang="es-MX"/>
          </a:p>
        </p:txBody>
      </p:sp>
    </p:spTree>
    <p:extLst>
      <p:ext uri="{BB962C8B-B14F-4D97-AF65-F5344CB8AC3E}">
        <p14:creationId xmlns:p14="http://schemas.microsoft.com/office/powerpoint/2010/main" val="245926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3</a:t>
            </a:fld>
            <a:endParaRPr lang="es-MX"/>
          </a:p>
        </p:txBody>
      </p:sp>
    </p:spTree>
    <p:extLst>
      <p:ext uri="{BB962C8B-B14F-4D97-AF65-F5344CB8AC3E}">
        <p14:creationId xmlns:p14="http://schemas.microsoft.com/office/powerpoint/2010/main" val="2349416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4</a:t>
            </a:fld>
            <a:endParaRPr lang="es-MX"/>
          </a:p>
        </p:txBody>
      </p:sp>
    </p:spTree>
    <p:extLst>
      <p:ext uri="{BB962C8B-B14F-4D97-AF65-F5344CB8AC3E}">
        <p14:creationId xmlns:p14="http://schemas.microsoft.com/office/powerpoint/2010/main" val="358659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5</a:t>
            </a:fld>
            <a:endParaRPr lang="es-MX"/>
          </a:p>
        </p:txBody>
      </p:sp>
    </p:spTree>
    <p:extLst>
      <p:ext uri="{BB962C8B-B14F-4D97-AF65-F5344CB8AC3E}">
        <p14:creationId xmlns:p14="http://schemas.microsoft.com/office/powerpoint/2010/main" val="2933805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6</a:t>
            </a:fld>
            <a:endParaRPr lang="es-MX"/>
          </a:p>
        </p:txBody>
      </p:sp>
    </p:spTree>
    <p:extLst>
      <p:ext uri="{BB962C8B-B14F-4D97-AF65-F5344CB8AC3E}">
        <p14:creationId xmlns:p14="http://schemas.microsoft.com/office/powerpoint/2010/main" val="2574994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6F44652B-2737-4D07-86B8-ACBC8EAF763A}" type="slidenum">
              <a:rPr lang="es-MX" smtClean="0"/>
              <a:t>7</a:t>
            </a:fld>
            <a:endParaRPr lang="es-MX"/>
          </a:p>
        </p:txBody>
      </p:sp>
    </p:spTree>
    <p:extLst>
      <p:ext uri="{BB962C8B-B14F-4D97-AF65-F5344CB8AC3E}">
        <p14:creationId xmlns:p14="http://schemas.microsoft.com/office/powerpoint/2010/main" val="19940916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Portada">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
        <p:nvSpPr>
          <p:cNvPr id="2" name="Title 1"/>
          <p:cNvSpPr>
            <a:spLocks noGrp="1"/>
          </p:cNvSpPr>
          <p:nvPr>
            <p:ph type="ctrTitle"/>
          </p:nvPr>
        </p:nvSpPr>
        <p:spPr>
          <a:xfrm>
            <a:off x="107504" y="404664"/>
            <a:ext cx="4752528" cy="1368152"/>
          </a:xfrm>
          <a:prstGeom prst="rect">
            <a:avLst/>
          </a:prstGeom>
        </p:spPr>
        <p:txBody>
          <a:bodyPr>
            <a:noAutofit/>
          </a:bodyPr>
          <a:lstStyle>
            <a:lvl1pPr algn="l">
              <a:defRPr sz="4800" b="1">
                <a:latin typeface="Century Gothic" pitchFamily="34" charset="0"/>
              </a:defRPr>
            </a:lvl1pPr>
          </a:lstStyle>
          <a:p>
            <a:r>
              <a:rPr lang="en-US" dirty="0" smtClean="0"/>
              <a:t>Click to edit Master title style</a:t>
            </a:r>
            <a:endParaRPr lang="es-MX" dirty="0"/>
          </a:p>
        </p:txBody>
      </p:sp>
      <p:sp>
        <p:nvSpPr>
          <p:cNvPr id="3" name="Subtitle 2"/>
          <p:cNvSpPr>
            <a:spLocks noGrp="1"/>
          </p:cNvSpPr>
          <p:nvPr>
            <p:ph type="subTitle" idx="1"/>
          </p:nvPr>
        </p:nvSpPr>
        <p:spPr>
          <a:xfrm>
            <a:off x="213767" y="2924944"/>
            <a:ext cx="6400800" cy="1556370"/>
          </a:xfrm>
          <a:prstGeom prst="rect">
            <a:avLst/>
          </a:prstGeom>
        </p:spPr>
        <p:txBody>
          <a:bodyPr>
            <a:normAutofit/>
          </a:bodyPr>
          <a:lstStyle>
            <a:lvl1pPr marL="0" indent="0" algn="l">
              <a:buNone/>
              <a:defRPr lang="es-MX" sz="3000" b="0" kern="1200" dirty="0">
                <a:solidFill>
                  <a:srgbClr val="002060"/>
                </a:solidFill>
                <a:latin typeface="Century Gothic" pitchFamily="34" charset="0"/>
                <a:ea typeface="+mj-ea"/>
                <a:cs typeface="EucrosiaUPC" pitchFamily="18" charset="-34"/>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s-MX"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9248" y="-99392"/>
            <a:ext cx="9324469" cy="6993351"/>
          </a:xfrm>
          <a:prstGeom prst="rect">
            <a:avLst/>
          </a:prstGeom>
        </p:spPr>
      </p:pic>
    </p:spTree>
    <p:extLst>
      <p:ext uri="{BB962C8B-B14F-4D97-AF65-F5344CB8AC3E}">
        <p14:creationId xmlns:p14="http://schemas.microsoft.com/office/powerpoint/2010/main" val="139573981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ólo contenid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
        <p:nvSpPr>
          <p:cNvPr id="5" name="Text Placeholder 11"/>
          <p:cNvSpPr>
            <a:spLocks noGrp="1"/>
          </p:cNvSpPr>
          <p:nvPr>
            <p:ph type="body" sz="quarter" idx="10"/>
          </p:nvPr>
        </p:nvSpPr>
        <p:spPr>
          <a:xfrm>
            <a:off x="637480" y="1"/>
            <a:ext cx="8399016" cy="6597352"/>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2684442619"/>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54772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ólo título">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4196152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37480" y="0"/>
            <a:ext cx="8399016" cy="980728"/>
          </a:xfrm>
          <a:prstGeom prst="rect">
            <a:avLst/>
          </a:prstGeom>
        </p:spPr>
        <p:txBody>
          <a:bodyPr vert="horz" lIns="91440" tIns="45720" rIns="91440" bIns="45720" rtlCol="0" anchor="ctr">
            <a:normAutofit/>
          </a:bodyPr>
          <a:lstStyle>
            <a:lvl1pPr algn="l">
              <a:defRPr>
                <a:latin typeface="Century Gothic" pitchFamily="34" charset="0"/>
              </a:defRPr>
            </a:lvl1pPr>
          </a:lstStyle>
          <a:p>
            <a:r>
              <a:rPr lang="en-US" dirty="0" smtClean="0"/>
              <a:t>Click to edit Master title style</a:t>
            </a:r>
            <a:endParaRPr lang="es-MX" dirty="0"/>
          </a:p>
        </p:txBody>
      </p:sp>
      <p:sp>
        <p:nvSpPr>
          <p:cNvPr id="12" name="Text Placeholder 11"/>
          <p:cNvSpPr>
            <a:spLocks noGrp="1"/>
          </p:cNvSpPr>
          <p:nvPr>
            <p:ph type="body" sz="quarter" idx="10"/>
          </p:nvPr>
        </p:nvSpPr>
        <p:spPr>
          <a:xfrm>
            <a:off x="637480" y="1052513"/>
            <a:ext cx="8399016" cy="5544839"/>
          </a:xfrm>
          <a:prstGeom prst="rect">
            <a:avLst/>
          </a:prstGeom>
        </p:spPr>
        <p:txBody>
          <a:bodyPr>
            <a:normAutofit/>
          </a:bodyPr>
          <a:lstStyle>
            <a:lvl1pPr>
              <a:defRPr sz="3300">
                <a:latin typeface="Century Gothic" pitchFamily="34" charset="0"/>
              </a:defRPr>
            </a:lvl1pPr>
            <a:lvl2pPr>
              <a:defRPr sz="3300">
                <a:latin typeface="Century Gothic" pitchFamily="34" charset="0"/>
              </a:defRPr>
            </a:lvl2pPr>
            <a:lvl3pPr>
              <a:defRPr sz="3300">
                <a:latin typeface="Century Gothic" pitchFamily="34" charset="0"/>
              </a:defRPr>
            </a:lvl3pPr>
            <a:lvl4pPr>
              <a:defRPr sz="3300">
                <a:latin typeface="Century Gothic" pitchFamily="34" charset="0"/>
              </a:defRPr>
            </a:lvl4pPr>
            <a:lvl5pPr>
              <a:defRPr sz="3300">
                <a:latin typeface="Century Gothic"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9663672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s-MX"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89859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772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Content Placeholder 3"/>
          <p:cNvSpPr>
            <a:spLocks noGrp="1"/>
          </p:cNvSpPr>
          <p:nvPr>
            <p:ph sz="half" idx="2"/>
          </p:nvPr>
        </p:nvSpPr>
        <p:spPr>
          <a:xfrm>
            <a:off x="4963988" y="1395760"/>
            <a:ext cx="4038600" cy="5129584"/>
          </a:xfrm>
          <a:prstGeom prst="rect">
            <a:avLst/>
          </a:prstGeom>
        </p:spPr>
        <p:txBody>
          <a:bodyPr/>
          <a:lstStyle>
            <a:lvl1pPr>
              <a:defRPr sz="2800">
                <a:latin typeface="Century Gothic" pitchFamily="34" charset="0"/>
              </a:defRPr>
            </a:lvl1pPr>
            <a:lvl2pPr>
              <a:defRPr sz="2400">
                <a:latin typeface="Century Gothic" pitchFamily="34" charset="0"/>
              </a:defRPr>
            </a:lvl2pPr>
            <a:lvl3pPr>
              <a:defRPr sz="2000">
                <a:latin typeface="Century Gothic" pitchFamily="34" charset="0"/>
              </a:defRPr>
            </a:lvl3pPr>
            <a:lvl4pPr>
              <a:defRPr sz="1800">
                <a:latin typeface="Century Gothic" pitchFamily="34" charset="0"/>
              </a:defRPr>
            </a:lvl4pPr>
            <a:lvl5pPr>
              <a:defRPr sz="1800">
                <a:latin typeface="Century Gothic"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8" name="Title Placeholder 1"/>
          <p:cNvSpPr>
            <a:spLocks noGrp="1"/>
          </p:cNvSpPr>
          <p:nvPr>
            <p:ph type="title"/>
          </p:nvPr>
        </p:nvSpPr>
        <p:spPr>
          <a:xfrm>
            <a:off x="637480" y="71438"/>
            <a:ext cx="8399016" cy="1143000"/>
          </a:xfrm>
          <a:prstGeom prst="rect">
            <a:avLst/>
          </a:prstGeom>
        </p:spPr>
        <p:txBody>
          <a:bodyPr vert="horz" lIns="91440" tIns="45720" rIns="91440" bIns="45720" rtlCol="0" anchor="ctr">
            <a:normAutofit/>
          </a:bodyPr>
          <a:lstStyle>
            <a:lvl1pPr>
              <a:defRPr>
                <a:latin typeface="Century Gothic" pitchFamily="34" charset="0"/>
              </a:defRPr>
            </a:lvl1pPr>
          </a:lstStyle>
          <a:p>
            <a:r>
              <a:rPr lang="en-US" dirty="0" smtClean="0"/>
              <a:t>Click to edit Master title style</a:t>
            </a:r>
            <a:endParaRPr lang="es-MX" dirty="0"/>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09114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7480" y="71438"/>
            <a:ext cx="8399016" cy="1143000"/>
          </a:xfrm>
          <a:prstGeom prst="rect">
            <a:avLst/>
          </a:prstGeom>
        </p:spPr>
        <p:txBody>
          <a:bodyPr/>
          <a:lstStyle>
            <a:lvl1pPr>
              <a:defRPr>
                <a:latin typeface="Century Gothic" pitchFamily="34" charset="0"/>
              </a:defRPr>
            </a:lvl1pPr>
          </a:lstStyle>
          <a:p>
            <a:r>
              <a:rPr lang="en-US" dirty="0" smtClean="0"/>
              <a:t>Click to edit Master title style</a:t>
            </a:r>
            <a:endParaRPr lang="es-MX" dirty="0"/>
          </a:p>
        </p:txBody>
      </p:sp>
      <p:sp>
        <p:nvSpPr>
          <p:cNvPr id="3" name="Text Placeholder 2"/>
          <p:cNvSpPr>
            <a:spLocks noGrp="1"/>
          </p:cNvSpPr>
          <p:nvPr>
            <p:ph type="body" idx="1"/>
          </p:nvPr>
        </p:nvSpPr>
        <p:spPr>
          <a:xfrm>
            <a:off x="734764" y="1387376"/>
            <a:ext cx="4040188"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734764" y="2149474"/>
            <a:ext cx="4040188"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5" name="Text Placeholder 4"/>
          <p:cNvSpPr>
            <a:spLocks noGrp="1"/>
          </p:cNvSpPr>
          <p:nvPr>
            <p:ph type="body" sz="quarter" idx="3"/>
          </p:nvPr>
        </p:nvSpPr>
        <p:spPr>
          <a:xfrm>
            <a:off x="4922589" y="1387376"/>
            <a:ext cx="4041775" cy="762099"/>
          </a:xfrm>
          <a:prstGeom prst="rect">
            <a:avLst/>
          </a:prstGeom>
        </p:spPr>
        <p:txBody>
          <a:bodyPr anchor="b"/>
          <a:lstStyle>
            <a:lvl1pPr marL="0" indent="0">
              <a:buNone/>
              <a:defRPr sz="2400" b="1">
                <a:latin typeface="Century Gothic"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922589" y="2149474"/>
            <a:ext cx="4041775" cy="4447877"/>
          </a:xfrm>
          <a:prstGeom prst="rect">
            <a:avLst/>
          </a:prstGeom>
        </p:spPr>
        <p:txBody>
          <a:bodyPr/>
          <a:lstStyle>
            <a:lvl1pPr>
              <a:defRPr sz="2400">
                <a:latin typeface="Century Gothic" pitchFamily="34" charset="0"/>
              </a:defRPr>
            </a:lvl1pPr>
            <a:lvl2pPr>
              <a:defRPr sz="2000">
                <a:latin typeface="Century Gothic" pitchFamily="34" charset="0"/>
              </a:defRPr>
            </a:lvl2pPr>
            <a:lvl3pPr>
              <a:defRPr sz="1800">
                <a:latin typeface="Century Gothic" pitchFamily="34" charset="0"/>
              </a:defRPr>
            </a:lvl3pPr>
            <a:lvl4pPr>
              <a:defRPr sz="1600">
                <a:latin typeface="Century Gothic" pitchFamily="34" charset="0"/>
              </a:defRPr>
            </a:lvl4pPr>
            <a:lvl5pPr>
              <a:defRPr sz="1600">
                <a:latin typeface="Century Gothic"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9"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436717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1595961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0400" y="31750"/>
            <a:ext cx="3008313" cy="1162050"/>
          </a:xfrm>
          <a:prstGeom prst="rect">
            <a:avLst/>
          </a:prstGeom>
        </p:spPr>
        <p:txBody>
          <a:bodyPr anchor="b"/>
          <a:lstStyle>
            <a:lvl1pPr algn="l">
              <a:defRPr sz="2000" b="1">
                <a:latin typeface="Century Gothic" pitchFamily="34" charset="0"/>
              </a:defRPr>
            </a:lvl1pPr>
          </a:lstStyle>
          <a:p>
            <a:r>
              <a:rPr lang="en-US" dirty="0" smtClean="0"/>
              <a:t>Click to edit Master title style</a:t>
            </a:r>
            <a:endParaRPr lang="es-MX" dirty="0"/>
          </a:p>
        </p:txBody>
      </p:sp>
      <p:sp>
        <p:nvSpPr>
          <p:cNvPr id="3" name="Content Placeholder 2"/>
          <p:cNvSpPr>
            <a:spLocks noGrp="1"/>
          </p:cNvSpPr>
          <p:nvPr>
            <p:ph idx="1"/>
          </p:nvPr>
        </p:nvSpPr>
        <p:spPr>
          <a:xfrm>
            <a:off x="3778250" y="31750"/>
            <a:ext cx="5258246" cy="6493594"/>
          </a:xfrm>
          <a:prstGeom prst="rect">
            <a:avLst/>
          </a:prstGeom>
        </p:spPr>
        <p:txBody>
          <a:bodyPr/>
          <a:lstStyle>
            <a:lvl1pPr>
              <a:defRPr sz="3200">
                <a:latin typeface="Century Gothic" pitchFamily="34" charset="0"/>
              </a:defRPr>
            </a:lvl1pPr>
            <a:lvl2pPr>
              <a:defRPr sz="2800">
                <a:latin typeface="Century Gothic" pitchFamily="34" charset="0"/>
              </a:defRPr>
            </a:lvl2pPr>
            <a:lvl3pPr>
              <a:defRPr sz="2400">
                <a:latin typeface="Century Gothic" pitchFamily="34" charset="0"/>
              </a:defRPr>
            </a:lvl3pPr>
            <a:lvl4pPr>
              <a:defRPr sz="2000">
                <a:latin typeface="Century Gothic" pitchFamily="34" charset="0"/>
              </a:defRPr>
            </a:lvl4pPr>
            <a:lvl5pPr>
              <a:defRPr sz="2000">
                <a:latin typeface="Century Gothic"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
        <p:nvSpPr>
          <p:cNvPr id="4" name="Text Placeholder 3"/>
          <p:cNvSpPr>
            <a:spLocks noGrp="1"/>
          </p:cNvSpPr>
          <p:nvPr>
            <p:ph type="body" sz="half" idx="2"/>
          </p:nvPr>
        </p:nvSpPr>
        <p:spPr>
          <a:xfrm>
            <a:off x="660400" y="1193800"/>
            <a:ext cx="3008313" cy="5331544"/>
          </a:xfrm>
          <a:prstGeom prst="rect">
            <a:avLst/>
          </a:prstGeom>
        </p:spPr>
        <p:txBody>
          <a:bodyPr/>
          <a:lstStyle>
            <a:lvl1pPr marL="0" indent="0">
              <a:buNone/>
              <a:defRPr sz="1400">
                <a:latin typeface="Century Gothic"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Text Placeholder 2"/>
          <p:cNvSpPr>
            <a:spLocks noGrp="1"/>
          </p:cNvSpPr>
          <p:nvPr>
            <p:ph type="body" sz="quarter" idx="13" hasCustomPrompt="1"/>
          </p:nvPr>
        </p:nvSpPr>
        <p:spPr>
          <a:xfrm rot="16200000">
            <a:off x="-3126718" y="3128676"/>
            <a:ext cx="6794949" cy="537594"/>
          </a:xfrm>
        </p:spPr>
        <p:txBody>
          <a:bodyPr>
            <a:normAutofit/>
          </a:bodyPr>
          <a:lstStyle>
            <a:lvl1pPr marL="0" indent="0">
              <a:buNone/>
              <a:defRPr sz="2800" baseline="0">
                <a:solidFill>
                  <a:schemeClr val="bg1"/>
                </a:solidFill>
                <a:latin typeface="Arial" pitchFamily="34" charset="0"/>
                <a:cs typeface="Arial" pitchFamily="34" charset="0"/>
              </a:defRPr>
            </a:lvl1pPr>
          </a:lstStyle>
          <a:p>
            <a:pPr lvl="0"/>
            <a:r>
              <a:rPr lang="en-US" dirty="0" err="1" smtClean="0"/>
              <a:t>Título</a:t>
            </a:r>
            <a:endParaRPr lang="es-MX" dirty="0"/>
          </a:p>
        </p:txBody>
      </p:sp>
    </p:spTree>
    <p:extLst>
      <p:ext uri="{BB962C8B-B14F-4D97-AF65-F5344CB8AC3E}">
        <p14:creationId xmlns:p14="http://schemas.microsoft.com/office/powerpoint/2010/main" val="2960196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userDrawn="1"/>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0" r:id="rId4"/>
    <p:sldLayoutId id="2147483651" r:id="rId5"/>
    <p:sldLayoutId id="2147483652" r:id="rId6"/>
    <p:sldLayoutId id="2147483653" r:id="rId7"/>
    <p:sldLayoutId id="2147483655" r:id="rId8"/>
    <p:sldLayoutId id="2147483656" r:id="rId9"/>
    <p:sldLayoutId id="2147483657"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1" name="Group 10"/>
          <p:cNvGrpSpPr/>
          <p:nvPr/>
        </p:nvGrpSpPr>
        <p:grpSpPr>
          <a:xfrm>
            <a:off x="573966" y="6648380"/>
            <a:ext cx="8613522" cy="235744"/>
            <a:chOff x="559768" y="6627832"/>
            <a:chExt cx="8613522" cy="235744"/>
          </a:xfrm>
        </p:grpSpPr>
        <p:sp>
          <p:nvSpPr>
            <p:cNvPr id="9" name="Rectangle 8"/>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0" name="Rectangle 9"/>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a:t>
              </a:r>
              <a:r>
                <a:rPr lang="es-MX" sz="1000" b="1" dirty="0" smtClean="0">
                  <a:solidFill>
                    <a:schemeClr val="bg1"/>
                  </a:solidFill>
                  <a:latin typeface="Arial" pitchFamily="34" charset="0"/>
                </a:rPr>
                <a:t> Milenio ©  Todos los Derechos Reservados </a:t>
              </a:r>
            </a:p>
          </p:txBody>
        </p:sp>
      </p:grpSp>
      <p:sp>
        <p:nvSpPr>
          <p:cNvPr id="14" name="Title Placeholder 1"/>
          <p:cNvSpPr>
            <a:spLocks noGrp="1"/>
          </p:cNvSpPr>
          <p:nvPr>
            <p:ph type="title"/>
          </p:nvPr>
        </p:nvSpPr>
        <p:spPr>
          <a:xfrm>
            <a:off x="637480" y="0"/>
            <a:ext cx="8399016" cy="989330"/>
          </a:xfrm>
          <a:prstGeom prst="rect">
            <a:avLst/>
          </a:prstGeom>
        </p:spPr>
        <p:txBody>
          <a:bodyPr vert="horz" lIns="91440" tIns="45720" rIns="91440" bIns="45720" rtlCol="0" anchor="ctr">
            <a:normAutofit/>
          </a:bodyPr>
          <a:lstStyle/>
          <a:p>
            <a:r>
              <a:rPr lang="en-US" dirty="0" smtClean="0"/>
              <a:t>Click to edit Master title style</a:t>
            </a:r>
            <a:endParaRPr lang="es-MX" dirty="0"/>
          </a:p>
        </p:txBody>
      </p:sp>
      <p:sp>
        <p:nvSpPr>
          <p:cNvPr id="15" name="Text Placeholder 2"/>
          <p:cNvSpPr>
            <a:spLocks noGrp="1"/>
          </p:cNvSpPr>
          <p:nvPr>
            <p:ph type="body" idx="1"/>
          </p:nvPr>
        </p:nvSpPr>
        <p:spPr>
          <a:xfrm>
            <a:off x="645864" y="1051560"/>
            <a:ext cx="8390632" cy="54737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MX" dirty="0"/>
          </a:p>
        </p:txBody>
      </p:sp>
      <p:pic>
        <p:nvPicPr>
          <p:cNvPr id="8" name="Picture 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5304" y="-52784"/>
            <a:ext cx="9202791" cy="6921108"/>
          </a:xfrm>
          <a:prstGeom prst="rect">
            <a:avLst/>
          </a:prstGeom>
        </p:spPr>
      </p:pic>
      <p:grpSp>
        <p:nvGrpSpPr>
          <p:cNvPr id="13" name="Group 12"/>
          <p:cNvGrpSpPr/>
          <p:nvPr userDrawn="1"/>
        </p:nvGrpSpPr>
        <p:grpSpPr>
          <a:xfrm>
            <a:off x="573966" y="6648380"/>
            <a:ext cx="8613522" cy="235744"/>
            <a:chOff x="559768" y="6627832"/>
            <a:chExt cx="8613522" cy="235744"/>
          </a:xfrm>
        </p:grpSpPr>
        <p:sp>
          <p:nvSpPr>
            <p:cNvPr id="16" name="Rectangle 15"/>
            <p:cNvSpPr/>
            <p:nvPr userDrawn="1"/>
          </p:nvSpPr>
          <p:spPr>
            <a:xfrm>
              <a:off x="559768" y="6635452"/>
              <a:ext cx="8613522" cy="216024"/>
            </a:xfrm>
            <a:prstGeom prst="rect">
              <a:avLst/>
            </a:prstGeom>
            <a:solidFill>
              <a:schemeClr val="dk1">
                <a:alpha val="82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MX"/>
            </a:p>
          </p:txBody>
        </p:sp>
        <p:sp>
          <p:nvSpPr>
            <p:cNvPr id="17" name="Rectangle 16"/>
            <p:cNvSpPr>
              <a:spLocks noChangeArrowheads="1"/>
            </p:cNvSpPr>
            <p:nvPr userDrawn="1"/>
          </p:nvSpPr>
          <p:spPr bwMode="auto">
            <a:xfrm>
              <a:off x="2258124" y="6627832"/>
              <a:ext cx="6858000" cy="235744"/>
            </a:xfrm>
            <a:prstGeom prst="rect">
              <a:avLst/>
            </a:prstGeom>
            <a:noFill/>
            <a:ln w="9525">
              <a:noFill/>
              <a:miter lim="800000"/>
              <a:headEnd/>
              <a:tailEnd/>
            </a:ln>
            <a:effectLst/>
          </p:spPr>
          <p:txBody>
            <a:bodyPr lIns="94743" tIns="47371" rIns="94743" bIns="47371" anchor="b"/>
            <a:lstStyle>
              <a:defPPr>
                <a:defRPr lang="es-ES_tradnl"/>
              </a:defPPr>
              <a:lvl1pPr algn="l" rtl="0" fontAlgn="base">
                <a:spcBef>
                  <a:spcPct val="0"/>
                </a:spcBef>
                <a:spcAft>
                  <a:spcPct val="0"/>
                </a:spcAft>
                <a:defRPr sz="1600" kern="1200">
                  <a:solidFill>
                    <a:schemeClr val="tx1"/>
                  </a:solidFill>
                  <a:latin typeface="Verdana" pitchFamily="34" charset="0"/>
                  <a:ea typeface="+mn-ea"/>
                  <a:cs typeface="Arial" pitchFamily="34" charset="0"/>
                </a:defRPr>
              </a:lvl1pPr>
              <a:lvl2pPr marL="457200" algn="l" rtl="0" fontAlgn="base">
                <a:spcBef>
                  <a:spcPct val="0"/>
                </a:spcBef>
                <a:spcAft>
                  <a:spcPct val="0"/>
                </a:spcAft>
                <a:defRPr sz="1600" kern="1200">
                  <a:solidFill>
                    <a:schemeClr val="tx1"/>
                  </a:solidFill>
                  <a:latin typeface="Verdana" pitchFamily="34" charset="0"/>
                  <a:ea typeface="+mn-ea"/>
                  <a:cs typeface="Arial" pitchFamily="34" charset="0"/>
                </a:defRPr>
              </a:lvl2pPr>
              <a:lvl3pPr marL="914400" algn="l" rtl="0" fontAlgn="base">
                <a:spcBef>
                  <a:spcPct val="0"/>
                </a:spcBef>
                <a:spcAft>
                  <a:spcPct val="0"/>
                </a:spcAft>
                <a:defRPr sz="1600" kern="1200">
                  <a:solidFill>
                    <a:schemeClr val="tx1"/>
                  </a:solidFill>
                  <a:latin typeface="Verdana" pitchFamily="34" charset="0"/>
                  <a:ea typeface="+mn-ea"/>
                  <a:cs typeface="Arial" pitchFamily="34" charset="0"/>
                </a:defRPr>
              </a:lvl3pPr>
              <a:lvl4pPr marL="1371600" algn="l" rtl="0" fontAlgn="base">
                <a:spcBef>
                  <a:spcPct val="0"/>
                </a:spcBef>
                <a:spcAft>
                  <a:spcPct val="0"/>
                </a:spcAft>
                <a:defRPr sz="1600" kern="1200">
                  <a:solidFill>
                    <a:schemeClr val="tx1"/>
                  </a:solidFill>
                  <a:latin typeface="Verdana" pitchFamily="34" charset="0"/>
                  <a:ea typeface="+mn-ea"/>
                  <a:cs typeface="Arial" pitchFamily="34" charset="0"/>
                </a:defRPr>
              </a:lvl4pPr>
              <a:lvl5pPr marL="1828800" algn="l" rtl="0" fontAlgn="base">
                <a:spcBef>
                  <a:spcPct val="0"/>
                </a:spcBef>
                <a:spcAft>
                  <a:spcPct val="0"/>
                </a:spcAft>
                <a:defRPr sz="1600" kern="1200">
                  <a:solidFill>
                    <a:schemeClr val="tx1"/>
                  </a:solidFill>
                  <a:latin typeface="Verdana" pitchFamily="34" charset="0"/>
                  <a:ea typeface="+mn-ea"/>
                  <a:cs typeface="Arial" pitchFamily="34" charset="0"/>
                </a:defRPr>
              </a:lvl5pPr>
              <a:lvl6pPr marL="2286000" algn="l" defTabSz="914400" rtl="0" eaLnBrk="1" latinLnBrk="0" hangingPunct="1">
                <a:defRPr sz="1600" kern="1200">
                  <a:solidFill>
                    <a:schemeClr val="tx1"/>
                  </a:solidFill>
                  <a:latin typeface="Verdana" pitchFamily="34" charset="0"/>
                  <a:ea typeface="+mn-ea"/>
                  <a:cs typeface="Arial" pitchFamily="34" charset="0"/>
                </a:defRPr>
              </a:lvl6pPr>
              <a:lvl7pPr marL="2743200" algn="l" defTabSz="914400" rtl="0" eaLnBrk="1" latinLnBrk="0" hangingPunct="1">
                <a:defRPr sz="1600" kern="1200">
                  <a:solidFill>
                    <a:schemeClr val="tx1"/>
                  </a:solidFill>
                  <a:latin typeface="Verdana" pitchFamily="34" charset="0"/>
                  <a:ea typeface="+mn-ea"/>
                  <a:cs typeface="Arial" pitchFamily="34" charset="0"/>
                </a:defRPr>
              </a:lvl7pPr>
              <a:lvl8pPr marL="3200400" algn="l" defTabSz="914400" rtl="0" eaLnBrk="1" latinLnBrk="0" hangingPunct="1">
                <a:defRPr sz="1600" kern="1200">
                  <a:solidFill>
                    <a:schemeClr val="tx1"/>
                  </a:solidFill>
                  <a:latin typeface="Verdana" pitchFamily="34" charset="0"/>
                  <a:ea typeface="+mn-ea"/>
                  <a:cs typeface="Arial" pitchFamily="34" charset="0"/>
                </a:defRPr>
              </a:lvl8pPr>
              <a:lvl9pPr marL="3657600" algn="l" defTabSz="914400" rtl="0" eaLnBrk="1" latinLnBrk="0" hangingPunct="1">
                <a:defRPr sz="1600" kern="1200">
                  <a:solidFill>
                    <a:schemeClr val="tx1"/>
                  </a:solidFill>
                  <a:latin typeface="Verdana" pitchFamily="34" charset="0"/>
                  <a:ea typeface="+mn-ea"/>
                  <a:cs typeface="Arial" pitchFamily="34" charset="0"/>
                </a:defRPr>
              </a:lvl9pPr>
            </a:lstStyle>
            <a:p>
              <a:pPr marL="0" marR="0" indent="0" algn="r" defTabSz="914400" rtl="0" eaLnBrk="1" fontAlgn="base" latinLnBrk="0" hangingPunct="1">
                <a:lnSpc>
                  <a:spcPct val="100000"/>
                </a:lnSpc>
                <a:spcBef>
                  <a:spcPct val="0"/>
                </a:spcBef>
                <a:spcAft>
                  <a:spcPct val="0"/>
                </a:spcAft>
                <a:buClrTx/>
                <a:buSzTx/>
                <a:buFontTx/>
                <a:buNone/>
                <a:tabLst/>
                <a:defRPr/>
              </a:pPr>
              <a:r>
                <a:rPr lang="es-MX" sz="1000" b="1" dirty="0" smtClean="0">
                  <a:solidFill>
                    <a:schemeClr val="bg1"/>
                  </a:solidFill>
                  <a:latin typeface="Arial" pitchFamily="34" charset="0"/>
                </a:rPr>
                <a:t>Universidad </a:t>
              </a:r>
              <a:r>
                <a:rPr lang="es-MX" sz="1000" b="1" dirty="0" err="1" smtClean="0">
                  <a:solidFill>
                    <a:schemeClr val="bg1"/>
                  </a:solidFill>
                  <a:latin typeface="Arial" pitchFamily="34" charset="0"/>
                </a:rPr>
                <a:t>TecMilenio</a:t>
              </a:r>
              <a:r>
                <a:rPr lang="es-MX" sz="1000" b="1" dirty="0" smtClean="0">
                  <a:solidFill>
                    <a:schemeClr val="bg1"/>
                  </a:solidFill>
                  <a:latin typeface="Arial" pitchFamily="34" charset="0"/>
                </a:rPr>
                <a:t> ©  Todos los Derechos Reservados </a:t>
              </a:r>
            </a:p>
          </p:txBody>
        </p:sp>
      </p:grpSp>
    </p:spTree>
    <p:extLst>
      <p:ext uri="{BB962C8B-B14F-4D97-AF65-F5344CB8AC3E}">
        <p14:creationId xmlns:p14="http://schemas.microsoft.com/office/powerpoint/2010/main" val="358531894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Lst>
  <p:timing>
    <p:tnLst>
      <p:par>
        <p:cTn id="1" dur="indefinite" restart="never" nodeType="tmRoot"/>
      </p:par>
    </p:tnLst>
  </p:timing>
  <p:txStyles>
    <p:titleStyle>
      <a:lvl1pPr marL="0" marR="0" indent="0" algn="l" defTabSz="914400" rtl="0" eaLnBrk="1" fontAlgn="auto" latinLnBrk="0" hangingPunct="1">
        <a:lnSpc>
          <a:spcPct val="100000"/>
        </a:lnSpc>
        <a:spcBef>
          <a:spcPct val="0"/>
        </a:spcBef>
        <a:spcAft>
          <a:spcPts val="0"/>
        </a:spcAft>
        <a:buClrTx/>
        <a:buSzTx/>
        <a:buFontTx/>
        <a:buNone/>
        <a:tabLst/>
        <a:defRPr lang="en-US" sz="3600" b="1" kern="1200" dirty="0" smtClean="0">
          <a:solidFill>
            <a:srgbClr val="002060"/>
          </a:solidFill>
          <a:latin typeface="Euphemia" pitchFamily="34" charset="0"/>
          <a:ea typeface="+mj-ea"/>
          <a:cs typeface="EucrosiaUPC" pitchFamily="18" charset="-34"/>
        </a:defRPr>
      </a:lvl1pPr>
    </p:titleStyle>
    <p:bodyStyle>
      <a:lvl1pPr marL="342900" indent="-3429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1pPr>
      <a:lvl2pPr marL="742950" indent="-28575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2pPr>
      <a:lvl3pPr marL="11430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3pPr>
      <a:lvl4pPr marL="1600200" indent="-228600" algn="l" defTabSz="914400" rtl="0" eaLnBrk="1" latinLnBrk="0" hangingPunct="1">
        <a:spcBef>
          <a:spcPct val="20000"/>
        </a:spcBef>
        <a:buFont typeface="Arial" pitchFamily="34" charset="0"/>
        <a:buChar char="–"/>
        <a:defRPr lang="en-US" sz="3300" b="0" kern="1200" dirty="0" smtClean="0">
          <a:solidFill>
            <a:srgbClr val="002060"/>
          </a:solidFill>
          <a:latin typeface="Century Gothic" pitchFamily="34" charset="0"/>
          <a:ea typeface="+mj-ea"/>
          <a:cs typeface="EucrosiaUPC" pitchFamily="18" charset="-34"/>
        </a:defRPr>
      </a:lvl4pPr>
      <a:lvl5pPr marL="2057400" indent="-228600" algn="l" defTabSz="914400" rtl="0" eaLnBrk="1" latinLnBrk="0" hangingPunct="1">
        <a:spcBef>
          <a:spcPct val="20000"/>
        </a:spcBef>
        <a:buFont typeface="Arial" pitchFamily="34" charset="0"/>
        <a:buChar char="»"/>
        <a:defRPr lang="es-MX" sz="3300" b="0" kern="1200" dirty="0">
          <a:solidFill>
            <a:srgbClr val="002060"/>
          </a:solidFill>
          <a:latin typeface="Century Gothic" pitchFamily="34" charset="0"/>
          <a:ea typeface="+mj-ea"/>
          <a:cs typeface="EucrosiaUPC" pitchFamily="18" charset="-34"/>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1.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rotWithShape="1">
          <a:blip r:embed="rId4"/>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328454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179512" y="404664"/>
            <a:ext cx="4752528" cy="2016224"/>
          </a:xfrm>
        </p:spPr>
        <p:txBody>
          <a:bodyPr/>
          <a:lstStyle/>
          <a:p>
            <a:r>
              <a:rPr lang="es-MX" sz="3200" dirty="0"/>
              <a:t>Gestión de transporte, inventarios y almacenes</a:t>
            </a:r>
          </a:p>
        </p:txBody>
      </p:sp>
      <p:sp>
        <p:nvSpPr>
          <p:cNvPr id="5" name="Subtitle 4"/>
          <p:cNvSpPr>
            <a:spLocks noGrp="1"/>
          </p:cNvSpPr>
          <p:nvPr>
            <p:ph type="subTitle" idx="1"/>
          </p:nvPr>
        </p:nvSpPr>
        <p:spPr>
          <a:xfrm>
            <a:off x="213767" y="3284984"/>
            <a:ext cx="4574257" cy="1224136"/>
          </a:xfrm>
        </p:spPr>
        <p:txBody>
          <a:bodyPr>
            <a:normAutofit/>
          </a:bodyPr>
          <a:lstStyle/>
          <a:p>
            <a:r>
              <a:rPr lang="es-MX" dirty="0"/>
              <a:t>Indicadores de medición</a:t>
            </a:r>
          </a:p>
        </p:txBody>
      </p:sp>
    </p:spTree>
    <p:extLst>
      <p:ext uri="{BB962C8B-B14F-4D97-AF65-F5344CB8AC3E}">
        <p14:creationId xmlns:p14="http://schemas.microsoft.com/office/powerpoint/2010/main" val="2143638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Autofit/>
          </a:bodyPr>
          <a:lstStyle/>
          <a:p>
            <a:pPr marL="0" indent="0">
              <a:buNone/>
            </a:pPr>
            <a:endParaRPr lang="es-MX" sz="2000" dirty="0" smtClean="0"/>
          </a:p>
          <a:p>
            <a:pPr marL="0" indent="0">
              <a:buNone/>
            </a:pPr>
            <a:r>
              <a:rPr lang="es-MX" sz="2000" dirty="0"/>
              <a:t>Para poder generar una salida, ya sea un producto o un servicio, generalmente se requiere de cuatro elementos o factores básicos:</a:t>
            </a:r>
          </a:p>
          <a:p>
            <a:r>
              <a:rPr lang="es-MX" sz="2000" b="1" dirty="0"/>
              <a:t>Mano de </a:t>
            </a:r>
            <a:r>
              <a:rPr lang="es-MX" sz="2000" b="1" dirty="0" smtClean="0"/>
              <a:t>obra</a:t>
            </a:r>
            <a:endParaRPr lang="es-MX" sz="2000" dirty="0"/>
          </a:p>
          <a:p>
            <a:endParaRPr lang="es-MX" sz="2000" dirty="0" smtClean="0"/>
          </a:p>
          <a:p>
            <a:r>
              <a:rPr lang="es-MX" sz="2000" b="1" dirty="0" smtClean="0"/>
              <a:t>Método</a:t>
            </a:r>
          </a:p>
          <a:p>
            <a:endParaRPr lang="es-MX" sz="2000" dirty="0"/>
          </a:p>
          <a:p>
            <a:r>
              <a:rPr lang="es-MX" sz="2000" b="1" dirty="0"/>
              <a:t>Maquinaria o </a:t>
            </a:r>
            <a:r>
              <a:rPr lang="es-MX" sz="2000" b="1" dirty="0" smtClean="0"/>
              <a:t>equipo</a:t>
            </a:r>
          </a:p>
          <a:p>
            <a:endParaRPr lang="es-MX" sz="2000" dirty="0"/>
          </a:p>
          <a:p>
            <a:r>
              <a:rPr lang="es-MX" sz="2000" b="1" dirty="0" smtClean="0"/>
              <a:t>Materiales</a:t>
            </a:r>
          </a:p>
          <a:p>
            <a:endParaRPr lang="es-MX" sz="2000" dirty="0"/>
          </a:p>
          <a:p>
            <a:pPr marL="0" indent="0">
              <a:buNone/>
            </a:pPr>
            <a:r>
              <a:rPr lang="es-MX" sz="2000" dirty="0"/>
              <a:t>A estos factores se les conoce como las 4M, y son los que conforman un proceso</a:t>
            </a:r>
          </a:p>
          <a:p>
            <a:endParaRPr lang="es-MX" sz="2000" dirty="0"/>
          </a:p>
          <a:p>
            <a:endParaRPr lang="es-MX" sz="2000" dirty="0"/>
          </a:p>
          <a:p>
            <a:pPr marL="0" indent="0">
              <a:buNone/>
            </a:pPr>
            <a:endParaRPr lang="es-MX" sz="2000" dirty="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1138631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pPr marL="0" indent="0">
              <a:buNone/>
            </a:pPr>
            <a:r>
              <a:rPr lang="es-MX" sz="2000" dirty="0"/>
              <a:t>Los parámetros de la calidad total a observar en cualquier proceso son</a:t>
            </a:r>
            <a:r>
              <a:rPr lang="es-MX" sz="2000" dirty="0" smtClean="0"/>
              <a:t>:</a:t>
            </a:r>
          </a:p>
          <a:p>
            <a:pPr marL="0" indent="0">
              <a:buNone/>
            </a:pPr>
            <a:endParaRPr lang="es-MX" sz="2000" dirty="0"/>
          </a:p>
          <a:p>
            <a:r>
              <a:rPr lang="es-MX" sz="2000" dirty="0"/>
              <a:t>Calidad intrínseca del producto o servicio</a:t>
            </a:r>
          </a:p>
          <a:p>
            <a:endParaRPr lang="es-MX" sz="2000" dirty="0" smtClean="0"/>
          </a:p>
          <a:p>
            <a:r>
              <a:rPr lang="es-MX" sz="2000" dirty="0" smtClean="0"/>
              <a:t>Costo </a:t>
            </a:r>
            <a:r>
              <a:rPr lang="es-MX" sz="2000" dirty="0"/>
              <a:t>expresado en función del precio y el costo para la empresa</a:t>
            </a:r>
          </a:p>
          <a:p>
            <a:endParaRPr lang="es-MX" sz="2000" dirty="0" smtClean="0"/>
          </a:p>
          <a:p>
            <a:r>
              <a:rPr lang="es-MX" sz="2000" dirty="0" smtClean="0"/>
              <a:t>Entrega </a:t>
            </a:r>
            <a:r>
              <a:rPr lang="es-MX" sz="2000" dirty="0"/>
              <a:t>conforme a la cantidad, tiempo y lugar correctos</a:t>
            </a:r>
          </a:p>
          <a:p>
            <a:endParaRPr lang="es-MX" sz="2000" dirty="0" smtClean="0"/>
          </a:p>
          <a:p>
            <a:r>
              <a:rPr lang="es-MX" sz="2000" dirty="0" smtClean="0"/>
              <a:t>Seguridad </a:t>
            </a:r>
            <a:r>
              <a:rPr lang="es-MX" sz="2000" dirty="0"/>
              <a:t>del cliente y del empleado</a:t>
            </a:r>
          </a:p>
          <a:p>
            <a:endParaRPr lang="es-MX" sz="2000" dirty="0" smtClean="0"/>
          </a:p>
          <a:p>
            <a:r>
              <a:rPr lang="es-MX" sz="2000" dirty="0" smtClean="0"/>
              <a:t>Moral </a:t>
            </a:r>
            <a:r>
              <a:rPr lang="es-MX" sz="2000" dirty="0"/>
              <a:t>del empleado</a:t>
            </a:r>
          </a:p>
          <a:p>
            <a:endParaRPr lang="es-MX" sz="2000" dirty="0" smtClean="0"/>
          </a:p>
          <a:p>
            <a:r>
              <a:rPr lang="es-MX" sz="2000" dirty="0" smtClean="0"/>
              <a:t>Medio </a:t>
            </a:r>
            <a:r>
              <a:rPr lang="es-MX" sz="2000" dirty="0"/>
              <a:t>ambiente del entorno de trabajo</a:t>
            </a:r>
          </a:p>
          <a:p>
            <a:pPr marL="0" indent="0">
              <a:buNone/>
            </a:pPr>
            <a:endParaRPr lang="es-MX" sz="2400" dirty="0"/>
          </a:p>
          <a:p>
            <a:endParaRPr lang="es-MX" sz="2400" dirty="0"/>
          </a:p>
          <a:p>
            <a:endParaRPr lang="es-MX" sz="2400" dirty="0" smtClean="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spTree>
    <p:extLst>
      <p:ext uri="{BB962C8B-B14F-4D97-AF65-F5344CB8AC3E}">
        <p14:creationId xmlns:p14="http://schemas.microsoft.com/office/powerpoint/2010/main" val="3734913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pPr marL="0" indent="0">
              <a:buNone/>
            </a:pPr>
            <a:r>
              <a:rPr lang="es-MX" sz="2000" dirty="0"/>
              <a:t>En términos generales cualquier proceso empresarial puede definirse esquemáticamente como se muestra</a:t>
            </a:r>
            <a:r>
              <a:rPr lang="es-MX" sz="2000" dirty="0" smtClean="0"/>
              <a:t>:</a:t>
            </a:r>
          </a:p>
          <a:p>
            <a:pPr marL="0" indent="0">
              <a:buNone/>
            </a:pPr>
            <a:endParaRPr lang="es-MX" sz="2000" dirty="0"/>
          </a:p>
          <a:p>
            <a:pPr marL="0" indent="0">
              <a:buNone/>
            </a:pPr>
            <a:endParaRPr lang="es-MX" sz="2000" dirty="0" smtClean="0"/>
          </a:p>
          <a:p>
            <a:pPr marL="0" indent="0">
              <a:buNone/>
            </a:pPr>
            <a:endParaRPr lang="es-MX" sz="2000" dirty="0"/>
          </a:p>
          <a:p>
            <a:pPr marL="0" indent="0">
              <a:buNone/>
            </a:pPr>
            <a:endParaRPr lang="es-MX" sz="2000" dirty="0" smtClean="0"/>
          </a:p>
          <a:p>
            <a:pPr marL="0" indent="0">
              <a:buNone/>
            </a:pPr>
            <a:r>
              <a:rPr lang="es-MX" sz="2000" dirty="0"/>
              <a:t>Aunque la definición bajo el esquema </a:t>
            </a:r>
            <a:r>
              <a:rPr lang="es-MX" sz="2000" b="1" dirty="0"/>
              <a:t>E</a:t>
            </a:r>
            <a:r>
              <a:rPr lang="es-MX" sz="2000" dirty="0"/>
              <a:t>ntrada – </a:t>
            </a:r>
            <a:r>
              <a:rPr lang="es-MX" sz="2000" b="1" dirty="0"/>
              <a:t>P</a:t>
            </a:r>
            <a:r>
              <a:rPr lang="es-MX" sz="2000" dirty="0"/>
              <a:t>roceso – </a:t>
            </a:r>
            <a:r>
              <a:rPr lang="es-MX" sz="2000" b="1" dirty="0"/>
              <a:t>S</a:t>
            </a:r>
            <a:r>
              <a:rPr lang="es-MX" sz="2000" dirty="0"/>
              <a:t>alida es ampliamente utilizada, es conveniente considerar las restricciones y recursos del proceso. </a:t>
            </a:r>
          </a:p>
          <a:p>
            <a:r>
              <a:rPr lang="es-MX" sz="2000" dirty="0"/>
              <a:t>Las restricciones son las limitaciones que gobiernan la operación del proceso incluyendo factores como tiempo (el producto se necesita para mañana), costo (el servicio no podrá costar más de cierta cantidad), capacidad (solo se cuenta con 40 empleados) o algunas regulaciones administrativas (que no contamine). </a:t>
            </a:r>
          </a:p>
          <a:p>
            <a:r>
              <a:rPr lang="es-MX" sz="2000" dirty="0"/>
              <a:t>Los recursos del proceso se incluyen los materiales, la mano de obra, el capital y la energía.</a:t>
            </a:r>
          </a:p>
          <a:p>
            <a:pPr marL="0" indent="0">
              <a:buNone/>
            </a:pPr>
            <a:endParaRPr lang="es-MX" sz="2000" dirty="0" smtClean="0"/>
          </a:p>
          <a:p>
            <a:endParaRPr lang="es-MX" sz="2000" dirty="0"/>
          </a:p>
          <a:p>
            <a:pPr marL="0" indent="0">
              <a:buNone/>
            </a:pPr>
            <a:endParaRPr lang="es-MX" sz="2000" dirty="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3" name="Imagen 2"/>
          <p:cNvPicPr>
            <a:picLocks noChangeAspect="1"/>
          </p:cNvPicPr>
          <p:nvPr/>
        </p:nvPicPr>
        <p:blipFill rotWithShape="1">
          <a:blip r:embed="rId3"/>
          <a:srcRect l="32518" t="50000" r="33463" b="40760"/>
          <a:stretch/>
        </p:blipFill>
        <p:spPr>
          <a:xfrm>
            <a:off x="1835696" y="1268760"/>
            <a:ext cx="5184576" cy="792088"/>
          </a:xfrm>
          <a:prstGeom prst="rect">
            <a:avLst/>
          </a:prstGeom>
        </p:spPr>
      </p:pic>
    </p:spTree>
    <p:extLst>
      <p:ext uri="{BB962C8B-B14F-4D97-AF65-F5344CB8AC3E}">
        <p14:creationId xmlns:p14="http://schemas.microsoft.com/office/powerpoint/2010/main" val="12423445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Placeholder 13"/>
          <p:cNvSpPr>
            <a:spLocks noGrp="1"/>
          </p:cNvSpPr>
          <p:nvPr>
            <p:ph type="body" sz="quarter" idx="10"/>
          </p:nvPr>
        </p:nvSpPr>
        <p:spPr/>
        <p:txBody>
          <a:bodyPr>
            <a:normAutofit/>
          </a:bodyPr>
          <a:lstStyle/>
          <a:p>
            <a:r>
              <a:rPr lang="es-MX" sz="2000" dirty="0"/>
              <a:t>La definición fundamental de Productividad está dada por el cociente de las salidas divididas por las entradas al proceso, es decir</a:t>
            </a:r>
            <a:r>
              <a:rPr lang="es-MX" sz="2000" dirty="0" smtClean="0"/>
              <a:t>:</a:t>
            </a:r>
          </a:p>
          <a:p>
            <a:endParaRPr lang="es-MX" sz="2000" dirty="0"/>
          </a:p>
          <a:p>
            <a:endParaRPr lang="es-MX" sz="2000" dirty="0" smtClean="0"/>
          </a:p>
          <a:p>
            <a:endParaRPr lang="es-MX" sz="2000" dirty="0"/>
          </a:p>
          <a:p>
            <a:endParaRPr lang="es-MX" sz="2000" dirty="0" smtClean="0"/>
          </a:p>
          <a:p>
            <a:endParaRPr lang="es-MX" sz="2000" dirty="0"/>
          </a:p>
          <a:p>
            <a:r>
              <a:rPr lang="es-MX" sz="2000" dirty="0"/>
              <a:t>En términos generales y a manera de información complementaria se puede considerar la siguiente lista de indicadores de uso común en la cadena de suministros</a:t>
            </a:r>
            <a:r>
              <a:rPr lang="es-MX" sz="2000" dirty="0" smtClean="0"/>
              <a:t>.</a:t>
            </a:r>
          </a:p>
          <a:p>
            <a:endParaRPr lang="es-MX" sz="2000" dirty="0"/>
          </a:p>
          <a:p>
            <a:endParaRPr lang="es-MX" sz="2000" dirty="0" smtClean="0"/>
          </a:p>
          <a:p>
            <a:endParaRPr lang="es-MX" sz="2000" dirty="0"/>
          </a:p>
          <a:p>
            <a:endParaRPr lang="es-MX" sz="2000" dirty="0" smtClean="0"/>
          </a:p>
          <a:p>
            <a:endParaRPr lang="es-MX" sz="2000" dirty="0"/>
          </a:p>
          <a:p>
            <a:pPr marL="0" indent="0">
              <a:buNone/>
            </a:pPr>
            <a:endParaRPr lang="es-MX" sz="2000" dirty="0"/>
          </a:p>
        </p:txBody>
      </p:sp>
      <p:sp>
        <p:nvSpPr>
          <p:cNvPr id="2" name="CuadroTexto 1"/>
          <p:cNvSpPr txBox="1"/>
          <p:nvPr/>
        </p:nvSpPr>
        <p:spPr>
          <a:xfrm>
            <a:off x="1187624" y="692696"/>
            <a:ext cx="184731" cy="369332"/>
          </a:xfrm>
          <a:prstGeom prst="rect">
            <a:avLst/>
          </a:prstGeom>
          <a:noFill/>
        </p:spPr>
        <p:txBody>
          <a:bodyPr wrap="none" rtlCol="0">
            <a:spAutoFit/>
          </a:bodyPr>
          <a:lstStyle/>
          <a:p>
            <a:endParaRPr lang="es-MX" dirty="0"/>
          </a:p>
        </p:txBody>
      </p:sp>
      <p:pic>
        <p:nvPicPr>
          <p:cNvPr id="3" name="Imagen 2"/>
          <p:cNvPicPr>
            <a:picLocks noChangeAspect="1"/>
          </p:cNvPicPr>
          <p:nvPr/>
        </p:nvPicPr>
        <p:blipFill rotWithShape="1">
          <a:blip r:embed="rId3"/>
          <a:srcRect l="42440" t="39080" r="41968" b="54200"/>
          <a:stretch/>
        </p:blipFill>
        <p:spPr>
          <a:xfrm>
            <a:off x="2699792" y="1093130"/>
            <a:ext cx="3564396" cy="864096"/>
          </a:xfrm>
          <a:prstGeom prst="rect">
            <a:avLst/>
          </a:prstGeom>
        </p:spPr>
      </p:pic>
      <p:pic>
        <p:nvPicPr>
          <p:cNvPr id="5" name="Imagen 4"/>
          <p:cNvPicPr>
            <a:picLocks noChangeAspect="1"/>
          </p:cNvPicPr>
          <p:nvPr/>
        </p:nvPicPr>
        <p:blipFill rotWithShape="1">
          <a:blip r:embed="rId4"/>
          <a:srcRect l="17870" t="77720" r="43992" b="14955"/>
          <a:stretch/>
        </p:blipFill>
        <p:spPr>
          <a:xfrm>
            <a:off x="629877" y="4307696"/>
            <a:ext cx="8478627" cy="915907"/>
          </a:xfrm>
          <a:prstGeom prst="rect">
            <a:avLst/>
          </a:prstGeom>
        </p:spPr>
      </p:pic>
      <p:pic>
        <p:nvPicPr>
          <p:cNvPr id="7" name="Imagen 6"/>
          <p:cNvPicPr>
            <a:picLocks noChangeAspect="1"/>
          </p:cNvPicPr>
          <p:nvPr/>
        </p:nvPicPr>
        <p:blipFill rotWithShape="1">
          <a:blip r:embed="rId4"/>
          <a:srcRect l="55977" t="77709" r="18343" b="14720"/>
          <a:stretch/>
        </p:blipFill>
        <p:spPr>
          <a:xfrm>
            <a:off x="1877967" y="5373216"/>
            <a:ext cx="6078409" cy="1008112"/>
          </a:xfrm>
          <a:prstGeom prst="rect">
            <a:avLst/>
          </a:prstGeom>
        </p:spPr>
      </p:pic>
    </p:spTree>
    <p:extLst>
      <p:ext uri="{BB962C8B-B14F-4D97-AF65-F5344CB8AC3E}">
        <p14:creationId xmlns:p14="http://schemas.microsoft.com/office/powerpoint/2010/main" val="3209053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4"/>
          <p:cNvSpPr>
            <a:spLocks noGrp="1"/>
          </p:cNvSpPr>
          <p:nvPr>
            <p:ph type="body" sz="quarter" idx="13"/>
          </p:nvPr>
        </p:nvSpPr>
        <p:spPr/>
        <p:txBody>
          <a:bodyPr/>
          <a:lstStyle/>
          <a:p>
            <a:r>
              <a:rPr lang="es-MX" dirty="0" smtClean="0"/>
              <a:t>Créditos</a:t>
            </a:r>
            <a:endParaRPr lang="es-MX" dirty="0"/>
          </a:p>
        </p:txBody>
      </p:sp>
      <p:sp>
        <p:nvSpPr>
          <p:cNvPr id="6" name="Content Placeholder 2"/>
          <p:cNvSpPr>
            <a:spLocks noGrp="1"/>
          </p:cNvSpPr>
          <p:nvPr>
            <p:ph type="body" sz="quarter" idx="10"/>
          </p:nvPr>
        </p:nvSpPr>
        <p:spPr>
          <a:xfrm>
            <a:off x="683568" y="1"/>
            <a:ext cx="8352928" cy="6597352"/>
          </a:xfrm>
        </p:spPr>
        <p:txBody>
          <a:bodyPr>
            <a:noAutofit/>
          </a:bodyPr>
          <a:lstStyle/>
          <a:p>
            <a:pPr marL="0" indent="0" algn="ctr">
              <a:buNone/>
            </a:pPr>
            <a:endParaRPr lang="es-MX" sz="2800" b="1" dirty="0" smtClean="0">
              <a:cs typeface="Arial" pitchFamily="34" charset="0"/>
            </a:endParaRPr>
          </a:p>
          <a:p>
            <a:pPr marL="0" indent="0" algn="ctr">
              <a:buNone/>
            </a:pPr>
            <a:r>
              <a:rPr lang="es-MX" sz="2800" dirty="0" smtClean="0">
                <a:solidFill>
                  <a:schemeClr val="tx1"/>
                </a:solidFill>
              </a:rPr>
              <a:t>©</a:t>
            </a:r>
            <a:r>
              <a:rPr lang="es-MX" sz="2800" dirty="0" smtClean="0"/>
              <a:t> </a:t>
            </a:r>
            <a:r>
              <a:rPr lang="es-MX" sz="3000" b="1" dirty="0" smtClean="0">
                <a:solidFill>
                  <a:srgbClr val="002060"/>
                </a:solidFill>
                <a:cs typeface="Arial" pitchFamily="34" charset="0"/>
              </a:rPr>
              <a:t>Universidad </a:t>
            </a:r>
            <a:r>
              <a:rPr lang="es-MX" sz="3000" b="1" dirty="0" err="1" smtClean="0">
                <a:solidFill>
                  <a:srgbClr val="002060"/>
                </a:solidFill>
                <a:cs typeface="Arial" pitchFamily="34" charset="0"/>
              </a:rPr>
              <a:t>TecMilenio</a:t>
            </a:r>
            <a:endParaRPr lang="es-MX" sz="3000" b="1" dirty="0" smtClean="0">
              <a:solidFill>
                <a:srgbClr val="002060"/>
              </a:solidFill>
              <a:cs typeface="Arial" pitchFamily="34" charset="0"/>
            </a:endParaRPr>
          </a:p>
          <a:p>
            <a:pPr marL="0" indent="0">
              <a:buNone/>
            </a:pPr>
            <a:endParaRPr lang="es-MX" sz="2800" b="1" dirty="0" smtClean="0">
              <a:solidFill>
                <a:srgbClr val="002060"/>
              </a:solidFill>
              <a:cs typeface="Arial" pitchFamily="34" charset="0"/>
            </a:endParaRPr>
          </a:p>
          <a:p>
            <a:pPr marL="0" indent="0">
              <a:buNone/>
            </a:pPr>
            <a:endParaRPr lang="es-MX" sz="2800" b="1" dirty="0">
              <a:cs typeface="Arial" pitchFamily="34" charset="0"/>
            </a:endParaRPr>
          </a:p>
          <a:p>
            <a:pPr marL="0" indent="0">
              <a:buNone/>
            </a:pPr>
            <a:endParaRPr lang="es-MX" sz="2800" b="1" dirty="0" smtClean="0">
              <a:solidFill>
                <a:srgbClr val="002060"/>
              </a:solidFill>
              <a:cs typeface="Arial" pitchFamily="34" charset="0"/>
            </a:endParaRPr>
          </a:p>
          <a:p>
            <a:pPr marL="0" indent="0">
              <a:buNone/>
            </a:pPr>
            <a:r>
              <a:rPr lang="es-MX" sz="2400" b="1" dirty="0" smtClean="0">
                <a:solidFill>
                  <a:srgbClr val="002060"/>
                </a:solidFill>
                <a:cs typeface="Arial" pitchFamily="34" charset="0"/>
              </a:rPr>
              <a:t>Desarrollo de contenido:</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Dr. Manuel Farías</a:t>
            </a:r>
          </a:p>
          <a:p>
            <a:pPr marL="0" indent="0">
              <a:buNone/>
            </a:pPr>
            <a:r>
              <a:rPr lang="es-MX" sz="2400" dirty="0" smtClean="0">
                <a:cs typeface="Arial" pitchFamily="34" charset="0"/>
              </a:rPr>
              <a:t>Dr. José Manuel Sánchez</a:t>
            </a:r>
            <a:endParaRPr lang="es-MX" sz="2400" dirty="0" smtClean="0">
              <a:solidFill>
                <a:srgbClr val="002060"/>
              </a:solidFill>
              <a:cs typeface="Arial" pitchFamily="34" charset="0"/>
            </a:endParaRPr>
          </a:p>
          <a:p>
            <a:pPr marL="0" indent="0">
              <a:buNone/>
            </a:pPr>
            <a:r>
              <a:rPr lang="es-MX" sz="2400" b="1" dirty="0" smtClean="0">
                <a:cs typeface="Arial" pitchFamily="34" charset="0"/>
              </a:rPr>
              <a:t>Coordinación académica </a:t>
            </a:r>
            <a:r>
              <a:rPr lang="es-MX" sz="2400" b="1" dirty="0">
                <a:cs typeface="Arial" pitchFamily="34" charset="0"/>
              </a:rPr>
              <a:t>de área</a:t>
            </a:r>
            <a:r>
              <a:rPr lang="es-MX" sz="2400" b="1" dirty="0" smtClean="0">
                <a:cs typeface="Arial" pitchFamily="34" charset="0"/>
              </a:rPr>
              <a:t>:</a:t>
            </a:r>
            <a:r>
              <a:rPr lang="es-MX" sz="2400" dirty="0" smtClean="0">
                <a:solidFill>
                  <a:srgbClr val="002060"/>
                </a:solidFill>
                <a:cs typeface="Arial" pitchFamily="34" charset="0"/>
              </a:rPr>
              <a:t/>
            </a:r>
            <a:br>
              <a:rPr lang="es-MX" sz="2400" dirty="0" smtClean="0">
                <a:solidFill>
                  <a:srgbClr val="002060"/>
                </a:solidFill>
                <a:cs typeface="Arial" pitchFamily="34" charset="0"/>
              </a:rPr>
            </a:br>
            <a:r>
              <a:rPr lang="es-MX" sz="2400" dirty="0" smtClean="0">
                <a:solidFill>
                  <a:srgbClr val="002060"/>
                </a:solidFill>
                <a:cs typeface="Arial" pitchFamily="34" charset="0"/>
              </a:rPr>
              <a:t>Ing. Rita </a:t>
            </a:r>
            <a:r>
              <a:rPr lang="es-MX" sz="2400" dirty="0" err="1" smtClean="0">
                <a:solidFill>
                  <a:srgbClr val="002060"/>
                </a:solidFill>
                <a:cs typeface="Arial" pitchFamily="34" charset="0"/>
              </a:rPr>
              <a:t>Lizeth</a:t>
            </a:r>
            <a:r>
              <a:rPr lang="es-MX" sz="2400" dirty="0" smtClean="0">
                <a:solidFill>
                  <a:srgbClr val="002060"/>
                </a:solidFill>
                <a:cs typeface="Arial" pitchFamily="34" charset="0"/>
              </a:rPr>
              <a:t> Serna Garza MEBC</a:t>
            </a:r>
            <a:br>
              <a:rPr lang="es-MX" sz="2400" dirty="0" smtClean="0">
                <a:solidFill>
                  <a:srgbClr val="002060"/>
                </a:solidFill>
                <a:cs typeface="Arial" pitchFamily="34" charset="0"/>
              </a:rPr>
            </a:b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TecMilenio</a:t>
            </a:r>
            <a:endParaRPr lang="es-MX" sz="2400" dirty="0" smtClean="0">
              <a:solidFill>
                <a:srgbClr val="002060"/>
              </a:solidFill>
              <a:cs typeface="Arial" pitchFamily="34" charset="0"/>
            </a:endParaRPr>
          </a:p>
          <a:p>
            <a:pPr>
              <a:buFont typeface="Arial" charset="0"/>
              <a:buNone/>
            </a:pPr>
            <a:r>
              <a:rPr lang="es-MX" sz="2400" b="1" dirty="0" smtClean="0">
                <a:solidFill>
                  <a:srgbClr val="002060"/>
                </a:solidFill>
                <a:cs typeface="Arial" pitchFamily="34" charset="0"/>
              </a:rPr>
              <a:t>Producción</a:t>
            </a:r>
            <a:endParaRPr lang="es-MX" sz="2400" dirty="0">
              <a:cs typeface="Arial" pitchFamily="34" charset="0"/>
            </a:endParaRPr>
          </a:p>
          <a:p>
            <a:pPr>
              <a:buFont typeface="Arial" charset="0"/>
              <a:buNone/>
            </a:pPr>
            <a:r>
              <a:rPr lang="es-MX" sz="2400" dirty="0" smtClean="0">
                <a:solidFill>
                  <a:srgbClr val="002060"/>
                </a:solidFill>
                <a:cs typeface="Arial" pitchFamily="34" charset="0"/>
              </a:rPr>
              <a:t>Universidad </a:t>
            </a:r>
            <a:r>
              <a:rPr lang="es-MX" sz="2400" dirty="0" err="1" smtClean="0">
                <a:solidFill>
                  <a:srgbClr val="002060"/>
                </a:solidFill>
                <a:cs typeface="Arial" pitchFamily="34" charset="0"/>
              </a:rPr>
              <a:t>TecVirtual</a:t>
            </a:r>
            <a:endParaRPr lang="es-MX" sz="2400" dirty="0">
              <a:solidFill>
                <a:srgbClr val="002060"/>
              </a:solidFill>
              <a:cs typeface="Arial" pitchFamily="34" charset="0"/>
            </a:endParaRPr>
          </a:p>
        </p:txBody>
      </p:sp>
    </p:spTree>
    <p:extLst>
      <p:ext uri="{BB962C8B-B14F-4D97-AF65-F5344CB8AC3E}">
        <p14:creationId xmlns:p14="http://schemas.microsoft.com/office/powerpoint/2010/main" val="12224978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0000"/>
  <p:tag name="ISPRING_RESOURCE_PATHS_HASH_2" val="5eeaf53d40fe70efafa1dbdc7f223383050f04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o" ma:contentTypeID="0x010100CA778C9E65FF804BB968DA6528476572" ma:contentTypeVersion="0" ma:contentTypeDescription="Crear nuevo documento." ma:contentTypeScope="" ma:versionID="6203df31d5d367857bebb00d6bde2fdb">
  <xsd:schema xmlns:xsd="http://www.w3.org/2001/XMLSchema" xmlns:xs="http://www.w3.org/2001/XMLSchema" xmlns:p="http://schemas.microsoft.com/office/2006/metadata/properties" xmlns:ns2="0b1e2d32-ce3f-45ac-96c2-efd89ead3af7" targetNamespace="http://schemas.microsoft.com/office/2006/metadata/properties" ma:root="true" ma:fieldsID="5ce51b63a4b705317b2a871d9c6a8c1f" ns2:_="">
    <xsd:import namespace="0b1e2d32-ce3f-45ac-96c2-efd89ead3af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e2d32-ce3f-45ac-96c2-efd89ead3af7"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dlc_DocId xmlns="0b1e2d32-ce3f-45ac-96c2-efd89ead3af7">4YDN7EVPUCAR-457-1197</_dlc_DocId>
    <_dlc_DocIdUrl xmlns="0b1e2d32-ce3f-45ac-96c2-efd89ead3af7">
      <Url>http://tecnologiaeducativa.ruv.itesm.mx/ddautm/DisenoUTM/_layouts/DocIdRedir.aspx?ID=4YDN7EVPUCAR-457-1197</Url>
      <Description>4YDN7EVPUCAR-457-1197</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073638-8F6E-4A46-953C-F1402ECDD5E0}">
  <ds:schemaRefs>
    <ds:schemaRef ds:uri="http://schemas.microsoft.com/sharepoint/events"/>
  </ds:schemaRefs>
</ds:datastoreItem>
</file>

<file path=customXml/itemProps2.xml><?xml version="1.0" encoding="utf-8"?>
<ds:datastoreItem xmlns:ds="http://schemas.openxmlformats.org/officeDocument/2006/customXml" ds:itemID="{54DD4459-EED8-43C6-86BC-DD549721E4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e2d32-ce3f-45ac-96c2-efd89ead3a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7477F-36B1-40F6-B50D-F3D231C12FF9}">
  <ds:schemaRefs>
    <ds:schemaRef ds:uri="http://schemas.microsoft.com/office/2006/metadata/properties"/>
    <ds:schemaRef ds:uri="http://schemas.microsoft.com/office/infopath/2007/PartnerControls"/>
    <ds:schemaRef ds:uri="0b1e2d32-ce3f-45ac-96c2-efd89ead3af7"/>
  </ds:schemaRefs>
</ds:datastoreItem>
</file>

<file path=customXml/itemProps4.xml><?xml version="1.0" encoding="utf-8"?>
<ds:datastoreItem xmlns:ds="http://schemas.openxmlformats.org/officeDocument/2006/customXml" ds:itemID="{B19F3336-FA58-43D2-9463-09B5D1ED26A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1048</TotalTime>
  <Words>198</Words>
  <Application>Microsoft Office PowerPoint</Application>
  <PresentationFormat>On-screen Show (4:3)</PresentationFormat>
  <Paragraphs>66</Paragraphs>
  <Slides>7</Slides>
  <Notes>7</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7</vt:i4>
      </vt:variant>
    </vt:vector>
  </HeadingPairs>
  <TitlesOfParts>
    <vt:vector size="14" baseType="lpstr">
      <vt:lpstr>Arial</vt:lpstr>
      <vt:lpstr>Calibri</vt:lpstr>
      <vt:lpstr>Century Gothic</vt:lpstr>
      <vt:lpstr>EucrosiaUPC</vt:lpstr>
      <vt:lpstr>Euphemia</vt:lpstr>
      <vt:lpstr>Office Theme</vt:lpstr>
      <vt:lpstr>1_Office Theme</vt:lpstr>
      <vt:lpstr>PowerPoint Presentation</vt:lpstr>
      <vt:lpstr>Gestión de transporte, inventarios y almacenes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Deyanira Tamez Vargas</dc:creator>
  <cp:lastModifiedBy>Roberta Tiro Tlapa</cp:lastModifiedBy>
  <cp:revision>135</cp:revision>
  <dcterms:created xsi:type="dcterms:W3CDTF">2012-06-19T19:44:03Z</dcterms:created>
  <dcterms:modified xsi:type="dcterms:W3CDTF">2015-02-11T20:11:43Z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0x010100CA778C9E65FF804BB968DA6528476572</vt:lpwstr>
  </property>
  <property fmtid="{D5CDD505-2E9C-101B-9397-08002B2CF9AE}" pid="3" name="ItemRetentionFormula">
    <vt:lpwstr/>
  </property>
  <property fmtid="{D5CDD505-2E9C-101B-9397-08002B2CF9AE}" pid="4" name="_dlc_policyId">
    <vt:lpwstr/>
  </property>
  <property fmtid="{D5CDD505-2E9C-101B-9397-08002B2CF9AE}" pid="5" name="_dlc_DocIdItemGuid">
    <vt:lpwstr>c60ce05c-1157-4c56-a337-1aaadf820148</vt:lpwstr>
  </property>
  <property fmtid="{D5CDD505-2E9C-101B-9397-08002B2CF9AE}" pid="6" name="IsMyDocuments">
    <vt:bool>true</vt:bool>
  </property>
</Properties>
</file>