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5"/>
  </p:notesMasterIdLst>
  <p:handoutMasterIdLst>
    <p:handoutMasterId r:id="rId16"/>
  </p:handoutMasterIdLst>
  <p:sldIdLst>
    <p:sldId id="272" r:id="rId6"/>
    <p:sldId id="256" r:id="rId7"/>
    <p:sldId id="257" r:id="rId8"/>
    <p:sldId id="276" r:id="rId9"/>
    <p:sldId id="277" r:id="rId10"/>
    <p:sldId id="278" r:id="rId11"/>
    <p:sldId id="279" r:id="rId12"/>
    <p:sldId id="280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011-4491-474C-ADA9-1CC1BF9CCDEC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652B-2737-4D07-86B8-ACBC8EAF7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1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5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80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99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86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60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09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Milenio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8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52528" cy="2016224"/>
          </a:xfrm>
        </p:spPr>
        <p:txBody>
          <a:bodyPr/>
          <a:lstStyle/>
          <a:p>
            <a:r>
              <a:rPr lang="es-MX" sz="3200" dirty="0"/>
              <a:t>Gestión de transporte, inventarios y almacenes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767" y="3284984"/>
            <a:ext cx="4574257" cy="1224136"/>
          </a:xfrm>
        </p:spPr>
        <p:txBody>
          <a:bodyPr>
            <a:normAutofit/>
          </a:bodyPr>
          <a:lstStyle/>
          <a:p>
            <a:r>
              <a:rPr lang="es-MX" dirty="0"/>
              <a:t>Almacenes que agregan valor</a:t>
            </a:r>
          </a:p>
        </p:txBody>
      </p:sp>
    </p:spTree>
    <p:extLst>
      <p:ext uri="{BB962C8B-B14F-4D97-AF65-F5344CB8AC3E}">
        <p14:creationId xmlns:p14="http://schemas.microsoft.com/office/powerpoint/2010/main" val="214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El proceso de la cadena de suministros que planea, lleva a cabo y controla el flujo y almacenamiento eficiente y efectivo de bienes y servicios, así como de la información relacionada, desde el punto de origen hasta el punto de consumo, con el fin de lograr la satisfacción de los clientes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La administración logística es la función donde se coordinan y optimizan todas las actividades logísticas y se integran con otras funciones como mercadeo, ventas, manufactura, finanzas y tecnologías de información, e incluye actividades como: administración de transporte </a:t>
            </a:r>
            <a:r>
              <a:rPr lang="es-MX" sz="2000" dirty="0" err="1"/>
              <a:t>inbound</a:t>
            </a:r>
            <a:r>
              <a:rPr lang="es-MX" sz="2000" dirty="0"/>
              <a:t> y </a:t>
            </a:r>
            <a:r>
              <a:rPr lang="es-MX" sz="2000" dirty="0" err="1"/>
              <a:t>outbound</a:t>
            </a:r>
            <a:r>
              <a:rPr lang="es-MX" sz="2000" dirty="0"/>
              <a:t>, administración de fletes, almacenamiento, manejo de materiales, recepción de pedidos, diseño de la red logística, administración de inventario, planeación de demanda y suministro, y administración de proveedores logísticos.</a:t>
            </a:r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La </a:t>
            </a:r>
            <a:r>
              <a:rPr lang="es-MX" sz="2000" dirty="0"/>
              <a:t>producción esbelta ha sido definida de múltiples formas. Entre éstas definiciones se encuentra que “la manufactura esbelta es un sistema integrado que permite lograr la producción de bienes y servicios con el mínimo costo” </a:t>
            </a:r>
            <a:r>
              <a:rPr lang="es-MX" sz="2000" dirty="0" err="1"/>
              <a:t>Shah</a:t>
            </a:r>
            <a:r>
              <a:rPr lang="es-MX" sz="2000" dirty="0"/>
              <a:t> et al. (2007, p. 789).   Para comprender el  pensamiento esbelto </a:t>
            </a:r>
            <a:r>
              <a:rPr lang="es-MX" sz="2000" dirty="0" err="1"/>
              <a:t>Womack</a:t>
            </a:r>
            <a:r>
              <a:rPr lang="es-MX" sz="2000" dirty="0"/>
              <a:t> (1996) define los siguientes principios:</a:t>
            </a:r>
          </a:p>
          <a:p>
            <a:endParaRPr lang="es-MX" sz="2000" dirty="0" smtClean="0"/>
          </a:p>
          <a:p>
            <a:r>
              <a:rPr lang="es-MX" sz="2000" dirty="0" smtClean="0"/>
              <a:t>Valor</a:t>
            </a:r>
            <a:r>
              <a:rPr lang="es-MX" sz="2000" dirty="0"/>
              <a:t>: el valor es creado por la empresa pero debe ser definido por el cliente.</a:t>
            </a:r>
          </a:p>
          <a:p>
            <a:endParaRPr lang="es-MX" sz="2000" dirty="0" smtClean="0"/>
          </a:p>
          <a:p>
            <a:r>
              <a:rPr lang="es-MX" sz="2000" dirty="0" smtClean="0"/>
              <a:t>Flujo </a:t>
            </a:r>
            <a:r>
              <a:rPr lang="es-MX" sz="2000" dirty="0"/>
              <a:t>del valor: consiste en identificar la cadena de valor y hacer que el valor creado se mantenga en el flujo.</a:t>
            </a:r>
          </a:p>
          <a:p>
            <a:endParaRPr lang="es-MX" sz="2000" dirty="0" smtClean="0"/>
          </a:p>
          <a:p>
            <a:r>
              <a:rPr lang="es-MX" sz="2000" dirty="0" smtClean="0"/>
              <a:t>Flujo</a:t>
            </a:r>
            <a:r>
              <a:rPr lang="es-MX" sz="2000" dirty="0"/>
              <a:t>: sistema de producción </a:t>
            </a:r>
            <a:r>
              <a:rPr lang="es-MX" sz="2000" i="1" dirty="0" err="1"/>
              <a:t>pull</a:t>
            </a:r>
            <a:r>
              <a:rPr lang="es-MX" sz="2000" dirty="0"/>
              <a:t> (halar) desde el cliente.</a:t>
            </a:r>
          </a:p>
          <a:p>
            <a:endParaRPr lang="es-MX" sz="2000" dirty="0" smtClean="0"/>
          </a:p>
          <a:p>
            <a:r>
              <a:rPr lang="es-MX" sz="2000" dirty="0" smtClean="0"/>
              <a:t>Perseguir </a:t>
            </a:r>
            <a:r>
              <a:rPr lang="es-MX" sz="2000" dirty="0"/>
              <a:t>la perfección: dirigir y gestionar hacia la perfección.</a:t>
            </a:r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  <a:p>
            <a:endParaRPr lang="es-MX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4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La logística esbelta (</a:t>
            </a:r>
            <a:r>
              <a:rPr lang="es-MX" sz="2000" i="1" dirty="0"/>
              <a:t>lean </a:t>
            </a:r>
            <a:r>
              <a:rPr lang="es-MX" sz="2000" i="1" dirty="0" err="1"/>
              <a:t>logistics</a:t>
            </a:r>
            <a:r>
              <a:rPr lang="es-MX" sz="2000" dirty="0"/>
              <a:t>) es la dimensión logística de la manufactura esbelta que tiene su base en el pensamiento esbelto</a:t>
            </a:r>
            <a:r>
              <a:rPr lang="es-MX" sz="2000" dirty="0" smtClean="0"/>
              <a:t>. </a:t>
            </a:r>
            <a:r>
              <a:rPr lang="es-MX" sz="2000" dirty="0"/>
              <a:t>Para comprender el  pensamiento esbelto se parte del hecho de que una porción del tiempo, esfuerzo y recursos de una organización deben añadir un valor real para el cliente y el producto. </a:t>
            </a:r>
            <a:r>
              <a:rPr lang="es-MX" sz="2000" dirty="0" err="1"/>
              <a:t>Womack</a:t>
            </a:r>
            <a:r>
              <a:rPr lang="es-MX" sz="2000" dirty="0"/>
              <a:t> define cinco principios base del pensamiento esbelto, estos son</a:t>
            </a:r>
            <a:r>
              <a:rPr lang="es-MX" sz="2000" dirty="0" smtClean="0"/>
              <a:t>:</a:t>
            </a:r>
          </a:p>
          <a:p>
            <a:endParaRPr lang="es-MX" sz="2000" dirty="0"/>
          </a:p>
          <a:p>
            <a:r>
              <a:rPr lang="es-MX" sz="2000" dirty="0"/>
              <a:t>Definir valor desde el punto de vista del consumidor</a:t>
            </a:r>
          </a:p>
          <a:p>
            <a:endParaRPr lang="es-MX" sz="2000" dirty="0" smtClean="0"/>
          </a:p>
          <a:p>
            <a:r>
              <a:rPr lang="es-MX" sz="2000" dirty="0" smtClean="0"/>
              <a:t>Identificar </a:t>
            </a:r>
            <a:r>
              <a:rPr lang="es-MX" sz="2000" dirty="0"/>
              <a:t>la cadena de valor (</a:t>
            </a:r>
            <a:r>
              <a:rPr lang="es-MX" sz="2000" i="1" dirty="0" err="1"/>
              <a:t>Value</a:t>
            </a:r>
            <a:r>
              <a:rPr lang="es-MX" sz="2000" i="1" dirty="0"/>
              <a:t> </a:t>
            </a:r>
            <a:r>
              <a:rPr lang="es-MX" sz="2000" i="1" dirty="0" err="1"/>
              <a:t>stream</a:t>
            </a:r>
            <a:r>
              <a:rPr lang="es-MX" sz="2000" dirty="0"/>
              <a:t>)</a:t>
            </a:r>
          </a:p>
          <a:p>
            <a:endParaRPr lang="es-MX" sz="2000" dirty="0" smtClean="0"/>
          </a:p>
          <a:p>
            <a:r>
              <a:rPr lang="es-MX" sz="2000" dirty="0" smtClean="0"/>
              <a:t>Hacer </a:t>
            </a:r>
            <a:r>
              <a:rPr lang="es-MX" sz="2000" dirty="0"/>
              <a:t>que el valor creado se mantenga en el flujo</a:t>
            </a:r>
          </a:p>
          <a:p>
            <a:endParaRPr lang="es-MX" sz="2000" dirty="0" smtClean="0"/>
          </a:p>
          <a:p>
            <a:r>
              <a:rPr lang="es-MX" sz="2000" dirty="0" smtClean="0"/>
              <a:t>Sistema </a:t>
            </a:r>
            <a:r>
              <a:rPr lang="es-MX" sz="2000" dirty="0"/>
              <a:t>de producción </a:t>
            </a:r>
            <a:r>
              <a:rPr lang="es-MX" sz="2000" i="1" dirty="0" err="1"/>
              <a:t>pull</a:t>
            </a:r>
            <a:r>
              <a:rPr lang="es-MX" sz="2000" dirty="0"/>
              <a:t> (jalar) desde el cliente</a:t>
            </a:r>
          </a:p>
          <a:p>
            <a:endParaRPr lang="es-MX" sz="2000" dirty="0" smtClean="0"/>
          </a:p>
          <a:p>
            <a:r>
              <a:rPr lang="es-MX" sz="2000" dirty="0" smtClean="0"/>
              <a:t>Buscar </a:t>
            </a:r>
            <a:r>
              <a:rPr lang="es-MX" sz="2000" dirty="0"/>
              <a:t>la perfección</a:t>
            </a:r>
          </a:p>
          <a:p>
            <a:pPr marL="0" indent="0">
              <a:buNone/>
            </a:pPr>
            <a:endParaRPr lang="es-MX" sz="2000" dirty="0" smtClean="0"/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3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000" dirty="0"/>
              <a:t>Los esfuerzos en Seis Sigma se enfocan en tres aspectos principales:</a:t>
            </a:r>
          </a:p>
          <a:p>
            <a:r>
              <a:rPr lang="es-MX" sz="2000" dirty="0"/>
              <a:t>Mejorar la satisfacción del cliente</a:t>
            </a:r>
          </a:p>
          <a:p>
            <a:r>
              <a:rPr lang="es-MX" sz="2000" dirty="0"/>
              <a:t>Reducir los tiempos de ciclo</a:t>
            </a:r>
          </a:p>
          <a:p>
            <a:r>
              <a:rPr lang="es-MX" sz="2000" dirty="0"/>
              <a:t>Reducir los defectos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Para </a:t>
            </a:r>
            <a:r>
              <a:rPr lang="es-MX" sz="2000" dirty="0"/>
              <a:t>implementar exitosamente Seis Sigma se requiere:</a:t>
            </a:r>
          </a:p>
          <a:p>
            <a:r>
              <a:rPr lang="es-MX" sz="2000" dirty="0"/>
              <a:t>Compromiso en los líderes de la organización</a:t>
            </a:r>
          </a:p>
          <a:p>
            <a:r>
              <a:rPr lang="es-MX" sz="2000" dirty="0"/>
              <a:t>Uso del mejor talento</a:t>
            </a:r>
          </a:p>
          <a:p>
            <a:r>
              <a:rPr lang="es-MX" sz="2000" dirty="0"/>
              <a:t>Brindar el soporte necesario en infraestructura </a:t>
            </a:r>
            <a:r>
              <a:rPr lang="es-MX" sz="2000" dirty="0" smtClean="0"/>
              <a:t>para </a:t>
            </a:r>
            <a:r>
              <a:rPr lang="es-MX" sz="2000" dirty="0"/>
              <a:t>el logro de los proyecto.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Seis </a:t>
            </a:r>
            <a:r>
              <a:rPr lang="es-MX" sz="2000" dirty="0"/>
              <a:t>sigma es una metodología rigurosa que utiliza herramientas como DMAIC y métodos estadísticos con el fin de:</a:t>
            </a:r>
          </a:p>
          <a:p>
            <a:r>
              <a:rPr lang="es-MX" sz="2000" dirty="0"/>
              <a:t>Definir los problemas y situaciones a mejorar.</a:t>
            </a:r>
          </a:p>
          <a:p>
            <a:r>
              <a:rPr lang="es-MX" sz="2000" dirty="0"/>
              <a:t>Medir para obtener información y datos.</a:t>
            </a:r>
          </a:p>
          <a:p>
            <a:r>
              <a:rPr lang="es-MX" sz="2000" dirty="0"/>
              <a:t>Analizar la información recolectada.</a:t>
            </a:r>
          </a:p>
          <a:p>
            <a:r>
              <a:rPr lang="es-MX" sz="2000" dirty="0"/>
              <a:t>Implementar mejoras a los procesos y finalmente.</a:t>
            </a:r>
          </a:p>
          <a:p>
            <a:r>
              <a:rPr lang="es-MX" sz="2000" dirty="0"/>
              <a:t>Controlar los procesos o productos, con el objetivo de alcanzar resultados sostenidos, lo que a su vez genera un ciclo de mejoramiento continuo.</a:t>
            </a:r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i="1" dirty="0"/>
              <a:t>Lean </a:t>
            </a:r>
            <a:r>
              <a:rPr lang="es-MX" sz="1800" i="1" dirty="0" err="1"/>
              <a:t>Six</a:t>
            </a:r>
            <a:r>
              <a:rPr lang="es-MX" sz="1800" i="1" dirty="0"/>
              <a:t> Sigma</a:t>
            </a:r>
            <a:r>
              <a:rPr lang="es-MX" sz="1800" dirty="0"/>
              <a:t> es una metodología operacional que combina </a:t>
            </a:r>
            <a:r>
              <a:rPr lang="es-MX" sz="1800" i="1" dirty="0"/>
              <a:t>Lean </a:t>
            </a:r>
            <a:r>
              <a:rPr lang="es-MX" sz="1800" i="1" dirty="0" err="1"/>
              <a:t>Manufacturing</a:t>
            </a:r>
            <a:r>
              <a:rPr lang="es-MX" sz="1800" dirty="0"/>
              <a:t> con </a:t>
            </a:r>
            <a:r>
              <a:rPr lang="es-MX" sz="1800" i="1" dirty="0" err="1"/>
              <a:t>Six</a:t>
            </a:r>
            <a:r>
              <a:rPr lang="es-MX" sz="1800" i="1" dirty="0"/>
              <a:t> Sigma</a:t>
            </a:r>
            <a:r>
              <a:rPr lang="es-MX" sz="1800" dirty="0"/>
              <a:t> para mejorar los procesos en una forma que involucra los costos de la mala calidad, procesos fuera de control, el desperdicio y los factores críticos de los requerimientos de los clientes. La clave de la aplicación de </a:t>
            </a:r>
            <a:r>
              <a:rPr lang="es-MX" sz="1800" i="1" dirty="0"/>
              <a:t>Lean</a:t>
            </a:r>
            <a:r>
              <a:rPr lang="es-MX" sz="1800" dirty="0"/>
              <a:t> y </a:t>
            </a:r>
            <a:r>
              <a:rPr lang="es-MX" sz="1800" i="1" dirty="0" err="1"/>
              <a:t>Six</a:t>
            </a:r>
            <a:r>
              <a:rPr lang="es-MX" sz="1800" i="1" dirty="0"/>
              <a:t> Sigma</a:t>
            </a:r>
            <a:r>
              <a:rPr lang="es-MX" sz="1800" dirty="0"/>
              <a:t> es encontrar la combinación óptima de los dos enfoques como se observa a </a:t>
            </a:r>
            <a:r>
              <a:rPr lang="es-MX" sz="1800" dirty="0" smtClean="0"/>
              <a:t>continuación.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r>
              <a:rPr lang="es-MX" sz="2000" dirty="0"/>
              <a:t>LSSL es un modelo desarrollado aplicable a diversos productos y servicios logísticos tales como:</a:t>
            </a:r>
          </a:p>
          <a:p>
            <a:r>
              <a:rPr lang="es-MX" sz="2000" dirty="0"/>
              <a:t>Transporte</a:t>
            </a:r>
          </a:p>
          <a:p>
            <a:r>
              <a:rPr lang="es-MX" sz="2000" dirty="0"/>
              <a:t>Almacenamiento</a:t>
            </a:r>
          </a:p>
          <a:p>
            <a:r>
              <a:rPr lang="es-MX" sz="2000" dirty="0"/>
              <a:t>Sistemas de información</a:t>
            </a:r>
          </a:p>
          <a:p>
            <a:r>
              <a:rPr lang="es-MX" sz="2000" dirty="0"/>
              <a:t>Distribución</a:t>
            </a:r>
          </a:p>
          <a:p>
            <a:r>
              <a:rPr lang="es-MX" sz="2000" dirty="0"/>
              <a:t>Tecnologías</a:t>
            </a:r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10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Para lograr superar las críticas mencionadas el modelo LSSL se conforma de cuatro pilares:</a:t>
            </a: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596" t="21440" r="23068" b="11360"/>
          <a:stretch/>
        </p:blipFill>
        <p:spPr>
          <a:xfrm>
            <a:off x="1043608" y="682937"/>
            <a:ext cx="82809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"/>
            <a:ext cx="8352928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b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©</a:t>
            </a:r>
            <a:r>
              <a:rPr lang="es-MX" sz="2800" dirty="0" smtClean="0"/>
              <a:t> </a:t>
            </a:r>
            <a:r>
              <a:rPr lang="es-MX" sz="3000" b="1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3000" b="1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Desarrollo de contenido: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Dr. Manuel Farías</a:t>
            </a:r>
          </a:p>
          <a:p>
            <a:pPr marL="0" indent="0">
              <a:buNone/>
            </a:pPr>
            <a:r>
              <a:rPr lang="es-MX" sz="2400" dirty="0" smtClean="0">
                <a:cs typeface="Arial" pitchFamily="34" charset="0"/>
              </a:rPr>
              <a:t>Dr. José Manuel Sánchez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cs typeface="Arial" pitchFamily="34" charset="0"/>
              </a:rPr>
              <a:t>Coordinación académica </a:t>
            </a:r>
            <a:r>
              <a:rPr lang="es-MX" sz="2400" b="1" dirty="0">
                <a:cs typeface="Arial" pitchFamily="34" charset="0"/>
              </a:rPr>
              <a:t>de área</a:t>
            </a:r>
            <a:r>
              <a:rPr lang="es-MX" sz="2400" b="1" dirty="0" smtClean="0">
                <a:cs typeface="Arial" pitchFamily="34" charset="0"/>
              </a:rPr>
              <a:t>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Ing. Rita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Lizeth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 Serna Garza MEBC</a:t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Producción</a:t>
            </a:r>
            <a:endParaRPr lang="es-MX" sz="2400" dirty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TecVirtual</a:t>
            </a:r>
            <a:endParaRPr lang="es-MX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d0bf9a6e71c5a35a1a35c5da17742b618f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778C9E65FF804BB968DA6528476572" ma:contentTypeVersion="0" ma:contentTypeDescription="Crear nuevo documento." ma:contentTypeScope="" ma:versionID="6203df31d5d367857bebb00d6bde2fdb">
  <xsd:schema xmlns:xsd="http://www.w3.org/2001/XMLSchema" xmlns:xs="http://www.w3.org/2001/XMLSchema" xmlns:p="http://schemas.microsoft.com/office/2006/metadata/properties" xmlns:ns2="0b1e2d32-ce3f-45ac-96c2-efd89ead3af7" targetNamespace="http://schemas.microsoft.com/office/2006/metadata/properties" ma:root="true" ma:fieldsID="5ce51b63a4b705317b2a871d9c6a8c1f" ns2:_="">
    <xsd:import namespace="0b1e2d32-ce3f-45ac-96c2-efd89ead3a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2d32-ce3f-45ac-96c2-efd89ead3a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1e2d32-ce3f-45ac-96c2-efd89ead3af7">4YDN7EVPUCAR-457-1198</_dlc_DocId>
    <_dlc_DocIdUrl xmlns="0b1e2d32-ce3f-45ac-96c2-efd89ead3af7">
      <Url>http://tecnologiaeducativa.ruv.itesm.mx/ddautm/DisenoUTM/_layouts/DocIdRedir.aspx?ID=4YDN7EVPUCAR-457-1198</Url>
      <Description>4YDN7EVPUCAR-457-1198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A52744-0093-4219-8C31-51047A321CF8}"/>
</file>

<file path=customXml/itemProps2.xml><?xml version="1.0" encoding="utf-8"?>
<ds:datastoreItem xmlns:ds="http://schemas.openxmlformats.org/officeDocument/2006/customXml" ds:itemID="{B19F3336-FA58-43D2-9463-09B5D1ED26A3}"/>
</file>

<file path=customXml/itemProps3.xml><?xml version="1.0" encoding="utf-8"?>
<ds:datastoreItem xmlns:ds="http://schemas.openxmlformats.org/officeDocument/2006/customXml" ds:itemID="{D4A7477F-36B1-40F6-B50D-F3D231C12FF9}"/>
</file>

<file path=customXml/itemProps4.xml><?xml version="1.0" encoding="utf-8"?>
<ds:datastoreItem xmlns:ds="http://schemas.openxmlformats.org/officeDocument/2006/customXml" ds:itemID="{01764FAD-7CF8-422B-A96A-6996FABF7CA4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390</Words>
  <Application>Microsoft Office PowerPoint</Application>
  <PresentationFormat>Presentación en pantalla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EucrosiaUPC</vt:lpstr>
      <vt:lpstr>Euphemia</vt:lpstr>
      <vt:lpstr>Office Theme</vt:lpstr>
      <vt:lpstr>1_Office Theme</vt:lpstr>
      <vt:lpstr>Presentación de PowerPoint</vt:lpstr>
      <vt:lpstr>Gestión de transporte, inventarios y almacenes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Deyanira Tamez Vargas</dc:creator>
  <cp:lastModifiedBy>RITA LIZETH SERNA GARZA</cp:lastModifiedBy>
  <cp:revision>135</cp:revision>
  <dcterms:created xsi:type="dcterms:W3CDTF">2012-06-19T19:44:03Z</dcterms:created>
  <dcterms:modified xsi:type="dcterms:W3CDTF">2015-02-11T18:49:37Z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0x010100CA778C9E65FF804BB968DA6528476572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1c98001c-3a63-4ac7-8396-24911d5b8f92</vt:lpwstr>
  </property>
  <property fmtid="{D5CDD505-2E9C-101B-9397-08002B2CF9AE}" pid="6" name="IsMyDocuments">
    <vt:bool>true</vt:bool>
  </property>
</Properties>
</file>