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1" r:id="rId5"/>
    <p:sldId id="302" r:id="rId6"/>
    <p:sldId id="303" r:id="rId7"/>
    <p:sldId id="259" r:id="rId8"/>
    <p:sldId id="269" r:id="rId9"/>
    <p:sldId id="270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M HEZIR PLUMA MIRANDA" initials="KHPM" lastIdx="1" clrIdx="0">
    <p:extLst>
      <p:ext uri="{19B8F6BF-5375-455C-9EA6-DF929625EA0E}">
        <p15:presenceInfo xmlns:p15="http://schemas.microsoft.com/office/powerpoint/2012/main" userId="S-1-5-21-2814078418-1517347036-2376735694-6248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/>
    <p:restoredTop sz="75696" autoAdjust="0"/>
  </p:normalViewPr>
  <p:slideViewPr>
    <p:cSldViewPr snapToGrid="0" snapToObjects="1" showGuides="1">
      <p:cViewPr varScale="1">
        <p:scale>
          <a:sx n="55" d="100"/>
          <a:sy n="55" d="100"/>
        </p:scale>
        <p:origin x="10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40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0D15881-BAA8-6648-B180-CD1AC36966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2E34E8-B6D9-2242-8EE6-E83117DA01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6830-71AD-3B46-AC5D-1D42A7715F47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EBADAD-9D3B-A848-B737-A565C2A88D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D91637-BF08-8F40-AC60-202CC5B7BA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B10CB-F728-E646-8D44-0424F7CEDB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993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F26E5-8AE8-4F83-AECA-9389CD66EC4F}" type="datetimeFigureOut">
              <a:rPr lang="es-US" smtClean="0"/>
              <a:t>11/19/2021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A32F2-F736-49B0-9F5A-11F86DFA745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4623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 – de toda la actividad. </a:t>
            </a:r>
          </a:p>
          <a:p>
            <a:r>
              <a:rPr lang="es-MX" dirty="0"/>
              <a:t>El instructor lee con los participantes las instrucciones y se asegura de que las comprendan y no queden dudas. Como instructor puedes decidir repasar todas las instrucciones antes de comenzar la actividad, o avanzar por etapas la actividad. </a:t>
            </a:r>
            <a:r>
              <a:rPr lang="es-US" dirty="0"/>
              <a:t>Ellos vieron como teoría las Estrategias </a:t>
            </a:r>
            <a:r>
              <a:rPr lang="es-US" dirty="0" smtClean="0"/>
              <a:t>sobre el Líder</a:t>
            </a:r>
            <a:r>
              <a:rPr lang="es-US" baseline="0" dirty="0" smtClean="0"/>
              <a:t> apreciativo </a:t>
            </a:r>
            <a:r>
              <a:rPr lang="es-US" dirty="0" smtClean="0"/>
              <a:t>y </a:t>
            </a:r>
            <a:r>
              <a:rPr lang="es-US" dirty="0"/>
              <a:t>revisaron también a que se refiere cada una de las estrategias. Si tienen dudas les puedes proponer que revisen el tema 1.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5064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 – de toda la actividad. </a:t>
            </a:r>
          </a:p>
          <a:p>
            <a:r>
              <a:rPr lang="es-MX" dirty="0"/>
              <a:t>El instructor lee con los participantes las instrucciones y se asegura de que las comprendan y no queden dudas. Como instructor puedes decidir repasar todas las instrucciones antes de comenzar la actividad, o avanzar por etapas la actividad. </a:t>
            </a:r>
            <a:r>
              <a:rPr lang="es-US" dirty="0"/>
              <a:t>Ellos vieron como teoría las Estrategias del Liderazgo Positivo y revisaron también a que se refiere cada una de las estrategias. Si tienen dudas les puedes proponer que revisen el tema 1.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6103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5 min</a:t>
            </a:r>
          </a:p>
          <a:p>
            <a:r>
              <a:rPr lang="es-MX" dirty="0"/>
              <a:t>El instructor guía la reflexión y considerando el tiempo invitar a participar a 2 o 3 participantes.</a:t>
            </a:r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8323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 – de toda la actividad. </a:t>
            </a:r>
          </a:p>
          <a:p>
            <a:r>
              <a:rPr lang="es-MX" dirty="0"/>
              <a:t>El instructor lee con los participantes las instrucciones y se asegura de que las comprendan y no queden dudas. Como instructor puedes decidir repasar todas las instrucciones antes de comenzar la actividad, o avanzar por etapas la actividad. </a:t>
            </a:r>
            <a:r>
              <a:rPr lang="es-US" dirty="0"/>
              <a:t>Ellos vieron como teoría las Estrategias del Liderazgo Positivo y revisaron también a que se refiere cada una de las estrategias. Si tienen dudas les puedes proponer que revisen el tema </a:t>
            </a:r>
            <a:r>
              <a:rPr lang="es-US" dirty="0" smtClean="0"/>
              <a:t>2. 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9098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</a:t>
            </a:r>
          </a:p>
          <a:p>
            <a:r>
              <a:rPr lang="es-MX" dirty="0"/>
              <a:t>El instructor lee con los participantes las instrucciones y se asegura de que las comprendan y no queden dudas.</a:t>
            </a:r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25152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5 min</a:t>
            </a:r>
          </a:p>
          <a:p>
            <a:r>
              <a:rPr lang="es-MX" dirty="0"/>
              <a:t>El instructor guía la reflexión y considerando el tiempo invitar a participar a 2 o 3 participantes.</a:t>
            </a:r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9327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F30DDB7B-F260-FA45-9EEC-992479911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xt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CDB1092-C50A-3848-ACB4-4C33B157E9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522AF6-3C36-4547-8049-BD08C93CE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Extras</a:t>
            </a:r>
          </a:p>
        </p:txBody>
      </p:sp>
    </p:spTree>
    <p:extLst>
      <p:ext uri="{BB962C8B-B14F-4D97-AF65-F5344CB8AC3E}">
        <p14:creationId xmlns:p14="http://schemas.microsoft.com/office/powerpoint/2010/main" val="109297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dad de psic. 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74A816D-0BF8-3D48-947F-3127CEC93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8DC7B4F-AB09-B94E-B08B-35A9549E07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6CB28E-A7AA-8A40-8E1C-4A3DD05EA3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866" y="365125"/>
            <a:ext cx="6493933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BD5370-4EAA-E348-BE4D-F749D2C0C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866" y="1825625"/>
            <a:ext cx="6493933" cy="409750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7508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F375EBE8-391A-1D4F-AAF6-E8D5394F0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6CB28E-A7AA-8A40-8E1C-4A3DD05EA3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65125"/>
            <a:ext cx="10591800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Actividad 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BD5370-4EAA-E348-BE4D-F749D2C0C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1825625"/>
            <a:ext cx="10591800" cy="409750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/>
              <a:t>Instrucciones/detalles de la actividad</a:t>
            </a:r>
          </a:p>
        </p:txBody>
      </p:sp>
    </p:spTree>
    <p:extLst>
      <p:ext uri="{BB962C8B-B14F-4D97-AF65-F5344CB8AC3E}">
        <p14:creationId xmlns:p14="http://schemas.microsoft.com/office/powerpoint/2010/main" val="230120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8F19EC47-D6ED-4D40-83E0-B160DC075C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6A0775-7A05-334C-B172-6BE87E6ED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267" y="1059391"/>
            <a:ext cx="6282265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Quiz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4F8254-1B55-1B4F-BB5F-987D747D22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4268" y="2595563"/>
            <a:ext cx="6519332" cy="638704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dirty="0"/>
              <a:t>Instrucciones o liga para el quiz</a:t>
            </a:r>
          </a:p>
        </p:txBody>
      </p:sp>
    </p:spTree>
    <p:extLst>
      <p:ext uri="{BB962C8B-B14F-4D97-AF65-F5344CB8AC3E}">
        <p14:creationId xmlns:p14="http://schemas.microsoft.com/office/powerpoint/2010/main" val="66109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ierre activ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1D678DB-E205-9440-B8DD-0EAF9C020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6CB28E-A7AA-8A40-8E1C-4A3DD05EA3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33" y="365125"/>
            <a:ext cx="7941734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Cierre actividad 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BD5370-4EAA-E348-BE4D-F749D2C0C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5731" y="1825625"/>
            <a:ext cx="7941735" cy="409750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/>
              <a:t>Instrucciones/detalles de la actividad</a:t>
            </a:r>
          </a:p>
        </p:txBody>
      </p:sp>
    </p:spTree>
    <p:extLst>
      <p:ext uri="{BB962C8B-B14F-4D97-AF65-F5344CB8AC3E}">
        <p14:creationId xmlns:p14="http://schemas.microsoft.com/office/powerpoint/2010/main" val="269189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1417D-32FA-1346-AE52-26D0E6B66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989" y="449262"/>
            <a:ext cx="8058114" cy="1600200"/>
          </a:xfrm>
        </p:spPr>
        <p:txBody>
          <a:bodyPr anchor="ctr">
            <a:normAutofit/>
          </a:bodyPr>
          <a:lstStyle>
            <a:lvl1pPr>
              <a:defRPr sz="4800" b="1" i="0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Explicación del caso/proyecto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9253E8-6FFD-724D-834F-F318F21A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8" y="2371196"/>
            <a:ext cx="8058114" cy="3811588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562010-B069-3F43-AA5F-01AEF5E8A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90EE3-A67B-1544-A694-7C2842C6F1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6231" y="906733"/>
            <a:ext cx="9144000" cy="2133599"/>
          </a:xfrm>
        </p:spPr>
        <p:txBody>
          <a:bodyPr anchor="ctr"/>
          <a:lstStyle>
            <a:lvl1pPr algn="l">
              <a:defRPr sz="6000" b="1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Cierre de la sesión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A8A840-0EA9-984A-8213-4F4E863CAF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6231" y="3086639"/>
            <a:ext cx="9144000" cy="213359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Detalles, instrucciones finales, etc.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E392A44-9A06-0847-B992-BE3E8DFCE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04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0A6446-1A95-DC47-BC10-4FF756D0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6BECF2-ECD1-9E4D-9073-C4EDBEC45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5C3435-7A35-134F-AA1C-1A2809863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3846-49C7-8041-AE81-95560463C031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0B387B-C030-2543-8BB2-CD82D41A8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07881B-E4FA-6B4B-A6B8-8759C92F2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7BB9-1A76-724C-93B2-0ADBB190C7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48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3" r:id="rId5"/>
    <p:sldLayoutId id="2147483662" r:id="rId6"/>
    <p:sldLayoutId id="2147483656" r:id="rId7"/>
    <p:sldLayoutId id="2147483660" r:id="rId8"/>
    <p:sldLayoutId id="2147483652" r:id="rId9"/>
    <p:sldLayoutId id="214748365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58942"/>
            <a:ext cx="101932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1: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comunicación del líder apreciativo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745C9-B210-B34E-99A9-51C20F8B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99" y="2546865"/>
            <a:ext cx="4878755" cy="2952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</a:p>
          <a:p>
            <a:pPr marL="0" indent="0"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Martin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Seligman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señala que existen cuatro formas de abordar la comunicación con otra persona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s-E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567CF3-21C6-4C49-9AFE-25094ED41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781816"/>
              </p:ext>
            </p:extLst>
          </p:nvPr>
        </p:nvGraphicFramePr>
        <p:xfrm>
          <a:off x="5539154" y="1966410"/>
          <a:ext cx="6327285" cy="3568425"/>
        </p:xfrm>
        <a:graphic>
          <a:graphicData uri="http://schemas.openxmlformats.org/drawingml/2006/table">
            <a:tbl>
              <a:tblPr firstRow="1" firstCol="1" bandRow="1"/>
              <a:tblGrid>
                <a:gridCol w="3163095">
                  <a:extLst>
                    <a:ext uri="{9D8B030D-6E8A-4147-A177-3AD203B41FA5}">
                      <a16:colId xmlns:a16="http://schemas.microsoft.com/office/drawing/2014/main" val="3088561623"/>
                    </a:ext>
                  </a:extLst>
                </a:gridCol>
                <a:gridCol w="3164190">
                  <a:extLst>
                    <a:ext uri="{9D8B030D-6E8A-4147-A177-3AD203B41FA5}">
                      <a16:colId xmlns:a16="http://schemas.microsoft.com/office/drawing/2014/main" val="94298658"/>
                    </a:ext>
                  </a:extLst>
                </a:gridCol>
              </a:tblGrid>
              <a:tr h="193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Activa destructiva</a:t>
                      </a:r>
                      <a:endParaRPr lang="es-MX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Señalar aspectos negativos de un evento o una conversación</a:t>
                      </a:r>
                      <a:endParaRPr lang="es-MX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Activa constructiva </a:t>
                      </a:r>
                      <a:endParaRPr lang="es-MX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 auténtico y con entusiasmo</a:t>
                      </a:r>
                      <a:endParaRPr lang="es-MX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915321"/>
                  </a:ext>
                </a:extLst>
              </a:tr>
              <a:tr h="1566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Pasiva destructiva</a:t>
                      </a:r>
                      <a:endParaRPr lang="es-MX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Ignorar el evento o la conversación</a:t>
                      </a:r>
                      <a:endParaRPr lang="es-MX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Pasiva constructiva</a:t>
                      </a:r>
                      <a:endParaRPr lang="es-MX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 breve, sin seguimiento o por compromiso</a:t>
                      </a:r>
                      <a:endParaRPr lang="es-MX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129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2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58942"/>
            <a:ext cx="101932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1: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comunicación del líder apreciativo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745C9-B210-B34E-99A9-51C20F8B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29" y="1771354"/>
            <a:ext cx="11531601" cy="37132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Seligman</a:t>
            </a:r>
            <a:r>
              <a:rPr lang="es-E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señala que es sumamente importante cultivar la retroalimentación activa constructiva, ya que esta ayuda a que tu interlocutor experimente emociones positivas y se concentre en sus fortalezas, no en sus debilidades. ¡Practícalo</a:t>
            </a:r>
            <a:r>
              <a:rPr lang="es-ES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es-E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Conscientemente busca dar retroalimentación activa y constructiva a las personas con las que hables durante un día. </a:t>
            </a:r>
            <a:r>
              <a:rPr lang="es-ES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estrategias aplicarías al momento de aplicar este tipo de retroalimentación?</a:t>
            </a:r>
            <a:endParaRPr lang="es-E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</a:t>
            </a:r>
            <a:r>
              <a:rPr lang="es-ES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Piensa o recuerda una situación en donde uno de los integrantes de tu equipo cometió un error y tuviste que dar retroalimentación. Recuerda </a:t>
            </a:r>
            <a:r>
              <a:rPr lang="es-E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se comportan luego de recibir una respuesta de tal tipo. </a:t>
            </a:r>
            <a:r>
              <a:rPr lang="es-ES" sz="3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 tus observaciones sobre esta situación en una libreta o documento electrónico simple. </a:t>
            </a:r>
            <a:endParaRPr lang="es-E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Reflexiona, ¿habrían tenido el mismo comportamiento si hubieras abordado las conversaciones con un enfoque distinto?</a:t>
            </a:r>
          </a:p>
          <a:p>
            <a:pPr marL="0" indent="0">
              <a:buNone/>
            </a:pPr>
            <a:endParaRPr lang="es-E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567CF3-21C6-4C49-9AFE-25094ED41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468038"/>
            <a:ext cx="10345695" cy="1021886"/>
          </a:xfrm>
        </p:spPr>
        <p:txBody>
          <a:bodyPr>
            <a:noAutofit/>
          </a:bodyPr>
          <a:lstStyle/>
          <a:p>
            <a: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Reflexión</a:t>
            </a:r>
            <a:r>
              <a:rPr lang="es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7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D5BC60-F645-4F49-A32E-C2FD08B9A772}"/>
              </a:ext>
            </a:extLst>
          </p:cNvPr>
          <p:cNvSpPr txBox="1"/>
          <p:nvPr/>
        </p:nvSpPr>
        <p:spPr>
          <a:xfrm>
            <a:off x="643466" y="1795587"/>
            <a:ext cx="6097712" cy="1277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s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Cuando un miembro de tu equipo comete un error y hay que corregirlo, </a:t>
            </a:r>
            <a:r>
              <a:rPr lang="es-US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¿de </a:t>
            </a: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qué manera </a:t>
            </a:r>
            <a:r>
              <a:rPr lang="es-US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abordas a este miembro por lo regular?, ¿en qué elementos o aspectos de la situación te enfocas principalmente?</a:t>
            </a:r>
            <a:endParaRPr lang="es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D317CF-478E-4A54-8FE5-E46838844A99}"/>
              </a:ext>
            </a:extLst>
          </p:cNvPr>
          <p:cNvSpPr txBox="1"/>
          <p:nvPr/>
        </p:nvSpPr>
        <p:spPr>
          <a:xfrm>
            <a:off x="3199953" y="3073373"/>
            <a:ext cx="8276648" cy="1574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s-US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Desafortunadamente, la comunicación activa destructiva es muy común en los entornos laborales y personales. Es muy probable que haya una persona en tu vida que recurra a este tipo de comunicación al surgir un problema o inconveniente.  ¿Quién es esta persona y qué estrategias puedes aplicar para tener una comunicación más provechosa y positiva con esta persona?</a:t>
            </a:r>
            <a:endParaRPr lang="es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FCD3D8-4565-41C6-8A11-467F59B094E9}"/>
              </a:ext>
            </a:extLst>
          </p:cNvPr>
          <p:cNvSpPr txBox="1"/>
          <p:nvPr/>
        </p:nvSpPr>
        <p:spPr>
          <a:xfrm>
            <a:off x="5494762" y="4765774"/>
            <a:ext cx="6474208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Considerando tu posición actual en la organización, ¿cómo podrías generar </a:t>
            </a:r>
            <a:r>
              <a:rPr lang="es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tu equipo y colegas adopten una comunicación activa constructiva</a:t>
            </a:r>
            <a:r>
              <a:rPr lang="es-US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s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8AB427-1DC3-48A4-B6CC-B4315A45A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58942"/>
            <a:ext cx="101932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</a:t>
            </a:r>
            <a:r>
              <a:rPr lang="es-MX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Identificando acciones de liderazgo </a:t>
            </a:r>
            <a:r>
              <a:rPr lang="es-MX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s-MX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ositivo en mi organización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745C9-B210-B34E-99A9-51C20F8B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99" y="2247962"/>
            <a:ext cx="6319105" cy="2952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</a:p>
          <a:p>
            <a:pPr marL="0" indent="0">
              <a:buNone/>
            </a:pPr>
            <a:r>
              <a:rPr lang="es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las cuatro estrategias que propone Kim Cameron para generar una desviación positiva en el comportamiento de los colaboradores</a:t>
            </a:r>
            <a:r>
              <a:rPr lang="es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</a:t>
            </a:r>
            <a:r>
              <a:rPr lang="es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dentifica los comportamientos que existen actualmente en tu organización.</a:t>
            </a:r>
            <a:endParaRPr lang="es-MX" sz="3600" dirty="0"/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044D19B0-086B-4E64-B9E6-A94C0F3807F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r="6635"/>
          <a:stretch/>
        </p:blipFill>
        <p:spPr>
          <a:xfrm>
            <a:off x="6708016" y="1705510"/>
            <a:ext cx="5483984" cy="40377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F567CF3-21C6-4C49-9AFE-25094ED417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3" y="155083"/>
            <a:ext cx="114124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</a:t>
            </a:r>
            <a:r>
              <a:rPr lang="es-MX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Identificando acciones de liderazgo positivo en mi organización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A713A43-90D1-4BEF-A0C5-CF3446E6D616}"/>
              </a:ext>
            </a:extLst>
          </p:cNvPr>
          <p:cNvGrpSpPr/>
          <p:nvPr/>
        </p:nvGrpSpPr>
        <p:grpSpPr>
          <a:xfrm>
            <a:off x="5075184" y="1531349"/>
            <a:ext cx="6760644" cy="4432300"/>
            <a:chOff x="0" y="0"/>
            <a:chExt cx="6089650" cy="4432300"/>
          </a:xfrm>
        </p:grpSpPr>
        <p:sp>
          <p:nvSpPr>
            <p:cNvPr id="8" name="Cuadro de texto 2">
              <a:extLst>
                <a:ext uri="{FF2B5EF4-FFF2-40B4-BE49-F238E27FC236}">
                  <a16:creationId xmlns:a16="http://schemas.microsoft.com/office/drawing/2014/main" id="{E5436E26-41FF-40D3-956F-A7F5186EC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6089650" cy="1117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S" sz="1100" b="1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Clima Positivo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S" sz="1100" b="1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1.-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S" sz="1100" b="1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2.-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S" sz="1100" b="1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3.-</a:t>
              </a:r>
            </a:p>
          </p:txBody>
        </p:sp>
        <p:sp>
          <p:nvSpPr>
            <p:cNvPr id="9" name="Cuadro de texto 2">
              <a:extLst>
                <a:ext uri="{FF2B5EF4-FFF2-40B4-BE49-F238E27FC236}">
                  <a16:creationId xmlns:a16="http://schemas.microsoft.com/office/drawing/2014/main" id="{70BA5885-775E-40F7-952D-E19FB9523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49350"/>
              <a:ext cx="6089650" cy="1073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S" sz="1100" b="1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Relaciones Positivas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1.-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2.-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3.-</a:t>
              </a:r>
            </a:p>
          </p:txBody>
        </p:sp>
        <p:sp>
          <p:nvSpPr>
            <p:cNvPr id="10" name="Cuadro de texto 2">
              <a:extLst>
                <a:ext uri="{FF2B5EF4-FFF2-40B4-BE49-F238E27FC236}">
                  <a16:creationId xmlns:a16="http://schemas.microsoft.com/office/drawing/2014/main" id="{F9BCD146-8418-4224-9AEC-A13E83F3A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54250"/>
              <a:ext cx="6089650" cy="1073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S" sz="1100" b="1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Comunicación Positiva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1.-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2.-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3.-</a:t>
              </a:r>
            </a:p>
          </p:txBody>
        </p:sp>
        <p:sp>
          <p:nvSpPr>
            <p:cNvPr id="11" name="Cuadro de texto 2">
              <a:extLst>
                <a:ext uri="{FF2B5EF4-FFF2-40B4-BE49-F238E27FC236}">
                  <a16:creationId xmlns:a16="http://schemas.microsoft.com/office/drawing/2014/main" id="{949868D5-9994-47EB-845C-4E5641003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359150"/>
              <a:ext cx="6089650" cy="1073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S" sz="1100" b="1" dirty="0"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Significado Positivo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1.-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2.-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3.-</a:t>
              </a:r>
            </a:p>
          </p:txBody>
        </p:sp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2297765-2745-4010-B15E-1C024C954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4" y="1531349"/>
            <a:ext cx="4333602" cy="3955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Instrucciones</a:t>
            </a:r>
          </a:p>
          <a:p>
            <a:pPr marL="0" indent="0">
              <a:buNone/>
            </a:pPr>
            <a:r>
              <a:rPr lang="es-US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Escribe en cada estrategia los comportamientos que identifiques en tu organización.</a:t>
            </a:r>
          </a:p>
          <a:p>
            <a:pPr marL="0" indent="0">
              <a:buNone/>
            </a:pPr>
            <a:endParaRPr lang="es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s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identificas más de tres, agrégalas.</a:t>
            </a:r>
            <a:endParaRPr lang="es-MX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0C7D14D-EAD1-475A-8F3C-E6C2683C8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468038"/>
            <a:ext cx="10345695" cy="1021886"/>
          </a:xfrm>
        </p:spPr>
        <p:txBody>
          <a:bodyPr>
            <a:noAutofit/>
          </a:bodyPr>
          <a:lstStyle/>
          <a:p>
            <a: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Reflexión</a:t>
            </a:r>
            <a:r>
              <a:rPr lang="es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7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D5BC60-F645-4F49-A32E-C2FD08B9A772}"/>
              </a:ext>
            </a:extLst>
          </p:cNvPr>
          <p:cNvSpPr txBox="1"/>
          <p:nvPr/>
        </p:nvSpPr>
        <p:spPr>
          <a:xfrm>
            <a:off x="643466" y="1795587"/>
            <a:ext cx="6097712" cy="670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¿De qué manera contribuyen estos comportamientos a generar una desviación positiva?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D317CF-478E-4A54-8FE5-E46838844A99}"/>
              </a:ext>
            </a:extLst>
          </p:cNvPr>
          <p:cNvSpPr txBox="1"/>
          <p:nvPr/>
        </p:nvSpPr>
        <p:spPr>
          <a:xfrm>
            <a:off x="3544741" y="2951558"/>
            <a:ext cx="6097712" cy="670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¿Qué comportamientos te gustaría generar en cada una de las estrategias?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FCD3D8-4565-41C6-8A11-467F59B094E9}"/>
              </a:ext>
            </a:extLst>
          </p:cNvPr>
          <p:cNvSpPr txBox="1"/>
          <p:nvPr/>
        </p:nvSpPr>
        <p:spPr>
          <a:xfrm>
            <a:off x="5002392" y="4018540"/>
            <a:ext cx="6474208" cy="96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Considerando tu posición actual en la organización, ¿cómo podrías generar estos comportamientos en los demás colaboradores?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8AB427-1DC3-48A4-B6CC-B4315A45A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A579A7024FF94C8BE1C5EE8ABEDC3A" ma:contentTypeVersion="13" ma:contentTypeDescription="Crear nuevo documento." ma:contentTypeScope="" ma:versionID="3c82a8a0d64bffe5a903b7d8e1bf1b42">
  <xsd:schema xmlns:xsd="http://www.w3.org/2001/XMLSchema" xmlns:xs="http://www.w3.org/2001/XMLSchema" xmlns:p="http://schemas.microsoft.com/office/2006/metadata/properties" xmlns:ns2="6c8340ae-5076-4a32-b151-5cd2e7b1bd90" xmlns:ns3="b6683589-cee4-4917-81b6-6b0b8b5e4885" targetNamespace="http://schemas.microsoft.com/office/2006/metadata/properties" ma:root="true" ma:fieldsID="f4daf154690fef21b870b39d770503ec" ns2:_="" ns3:_="">
    <xsd:import namespace="6c8340ae-5076-4a32-b151-5cd2e7b1bd90"/>
    <xsd:import namespace="b6683589-cee4-4917-81b6-6b0b8b5e48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340ae-5076-4a32-b151-5cd2e7b1bd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83589-cee4-4917-81b6-6b0b8b5e488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F22D3F-8FD0-43B1-B3A1-5524D94EB23E}">
  <ds:schemaRefs>
    <ds:schemaRef ds:uri="6c8340ae-5076-4a32-b151-5cd2e7b1bd90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6683589-cee4-4917-81b6-6b0b8b5e488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B0ED774-A3B8-45C3-A283-00298CB329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340ae-5076-4a32-b151-5cd2e7b1bd90"/>
    <ds:schemaRef ds:uri="b6683589-cee4-4917-81b6-6b0b8b5e48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776509-C4BF-47D5-BFBB-B683995F0B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4201</TotalTime>
  <Words>861</Words>
  <Application>Microsoft Office PowerPoint</Application>
  <PresentationFormat>Panorámica</PresentationFormat>
  <Paragraphs>71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Times New Roman</vt:lpstr>
      <vt:lpstr>Tema de Office</vt:lpstr>
      <vt:lpstr>   Actividad 1: La comunicación del líder apreciativo </vt:lpstr>
      <vt:lpstr>   Actividad 1: La comunicación del líder apreciativo </vt:lpstr>
      <vt:lpstr>   Reflexión </vt:lpstr>
      <vt:lpstr>   Actividad 2: Identificando acciones de liderazgo positivo en mi organización </vt:lpstr>
      <vt:lpstr>   Actividad 2: Identificando acciones de liderazgo positivo en mi organización </vt:lpstr>
      <vt:lpstr>   Reflexión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PATRICIO LAGARDA GONZALEZ</dc:creator>
  <cp:keywords/>
  <dc:description/>
  <cp:lastModifiedBy>KARIM HEZIR PLUMA MIRANDA</cp:lastModifiedBy>
  <cp:revision>89</cp:revision>
  <dcterms:created xsi:type="dcterms:W3CDTF">2021-07-02T13:35:46Z</dcterms:created>
  <dcterms:modified xsi:type="dcterms:W3CDTF">2021-11-19T17:00:17Z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0x010100B4A579A7024FF94C8BE1C5EE8ABEDC3A</vt:lpwstr>
  </property>
</Properties>
</file>