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74" r:id="rId5"/>
    <p:sldId id="277" r:id="rId6"/>
    <p:sldId id="278" r:id="rId7"/>
    <p:sldId id="275" r:id="rId8"/>
    <p:sldId id="284" r:id="rId9"/>
    <p:sldId id="285" r:id="rId10"/>
    <p:sldId id="286" r:id="rId11"/>
    <p:sldId id="287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M HEZIR PLUMA MIRANDA" initials="KHPM" lastIdx="1" clrIdx="0">
    <p:extLst>
      <p:ext uri="{19B8F6BF-5375-455C-9EA6-DF929625EA0E}">
        <p15:presenceInfo xmlns:p15="http://schemas.microsoft.com/office/powerpoint/2012/main" userId="S-1-5-21-2814078418-1517347036-2376735694-6248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8"/>
    <p:restoredTop sz="75696" autoAdjust="0"/>
  </p:normalViewPr>
  <p:slideViewPr>
    <p:cSldViewPr snapToGrid="0" snapToObjects="1" showGuides="1">
      <p:cViewPr varScale="1">
        <p:scale>
          <a:sx n="55" d="100"/>
          <a:sy n="55" d="100"/>
        </p:scale>
        <p:origin x="10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40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0D15881-BAA8-6648-B180-CD1AC36966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2E34E8-B6D9-2242-8EE6-E83117DA01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96830-71AD-3B46-AC5D-1D42A7715F47}" type="datetimeFigureOut">
              <a:rPr lang="es-MX" smtClean="0"/>
              <a:t>19/11/2021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CEBADAD-9D3B-A848-B737-A565C2A88D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D91637-BF08-8F40-AC60-202CC5B7BA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B10CB-F728-E646-8D44-0424F7CEDB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993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F26E5-8AE8-4F83-AECA-9389CD66EC4F}" type="datetimeFigureOut">
              <a:rPr lang="es-US" smtClean="0"/>
              <a:t>11/19/2021</a:t>
            </a:fld>
            <a:endParaRPr lang="es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A32F2-F736-49B0-9F5A-11F86DFA745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4623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min, tiempo total de la actividad.</a:t>
            </a:r>
          </a:p>
          <a:p>
            <a:r>
              <a:rPr lang="es-MX" dirty="0"/>
              <a:t>El instructor lee con los participantes las instrucciones y se asegura de que las comprendan y no queden dudas. Como instructor puedes decidir repasar todas las instrucciones antes de comenzar la actividad, o avanzar por etapas la actividad. </a:t>
            </a: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44522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</a:t>
            </a:r>
          </a:p>
          <a:p>
            <a:r>
              <a:rPr lang="es-MX" dirty="0"/>
              <a:t>El instructor lee con los participantes las instrucciones y se asegura de que las comprendan y no queden dudas.</a:t>
            </a: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8065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</a:t>
            </a:r>
          </a:p>
          <a:p>
            <a:r>
              <a:rPr lang="es-MX" dirty="0"/>
              <a:t>El instructor lee con los participantes las instrucciones y se asegura de que las comprendan y no queden dudas.</a:t>
            </a: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950329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</a:t>
            </a:r>
          </a:p>
          <a:p>
            <a:r>
              <a:rPr lang="es-MX" dirty="0"/>
              <a:t>El instructor guía la reflexión y considerando el tiempo invitar a participar a 2 o 3 participantes.</a:t>
            </a: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57899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</a:t>
            </a:r>
          </a:p>
          <a:p>
            <a:r>
              <a:rPr lang="es-MX" dirty="0"/>
              <a:t>El instructor lee con los participantes las instrucciones y se asegura de que las comprendan y no queden dudas. Como instructor puedes decidir repasar todas las instrucciones antes de comenzar la actividad, o avanzar por etapas la actividad. </a:t>
            </a: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5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637949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</a:t>
            </a:r>
          </a:p>
          <a:p>
            <a:r>
              <a:rPr lang="es-MX" dirty="0"/>
              <a:t>El instructor lee con los participantes las instrucciones y se asegura de que las comprendan y no queden dudas.</a:t>
            </a: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6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94158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</a:t>
            </a:r>
          </a:p>
          <a:p>
            <a:r>
              <a:rPr lang="es-MX" dirty="0"/>
              <a:t>El instructor lee con los participantes las instrucciones y se asegura de que las comprendan y no queden dudas.</a:t>
            </a: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7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11698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</a:t>
            </a:r>
          </a:p>
          <a:p>
            <a:r>
              <a:rPr lang="es-MX" dirty="0"/>
              <a:t>El instructor guía la reflexión y considerando el tiempo invitar a participar a 2 o 3 participantes.</a:t>
            </a: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8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83566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F30DDB7B-F260-FA45-9EEC-992479911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xt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CDB1092-C50A-3848-ACB4-4C33B157E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522AF6-3C36-4547-8049-BD08C93CE1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09297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dad de psic. 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74A816D-0BF8-3D48-947F-3127CEC93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2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8DC7B4F-AB09-B94E-B08B-35A9549E0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CB28E-A7AA-8A40-8E1C-4A3DD05EA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866" y="365125"/>
            <a:ext cx="6493933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D5370-4EAA-E348-BE4D-F749D2C0C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866" y="1825625"/>
            <a:ext cx="6493933" cy="409750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7508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ctivi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F375EBE8-391A-1D4F-AAF6-E8D5394F0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CB28E-A7AA-8A40-8E1C-4A3DD05EA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65125"/>
            <a:ext cx="105918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Actividad 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D5370-4EAA-E348-BE4D-F749D2C0C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2000" y="1825625"/>
            <a:ext cx="10591800" cy="409750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Instrucciones/detalles de la actividad</a:t>
            </a:r>
          </a:p>
        </p:txBody>
      </p:sp>
    </p:spTree>
    <p:extLst>
      <p:ext uri="{BB962C8B-B14F-4D97-AF65-F5344CB8AC3E}">
        <p14:creationId xmlns:p14="http://schemas.microsoft.com/office/powerpoint/2010/main" val="230120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F19EC47-D6ED-4D40-83E0-B160DC075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6A0775-7A05-334C-B172-6BE87E6ED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4267" y="1059391"/>
            <a:ext cx="6282265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Quiz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4F8254-1B55-1B4F-BB5F-987D747D22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4268" y="2595563"/>
            <a:ext cx="6519332" cy="638704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Instrucciones o liga para el quiz</a:t>
            </a:r>
          </a:p>
        </p:txBody>
      </p:sp>
    </p:spTree>
    <p:extLst>
      <p:ext uri="{BB962C8B-B14F-4D97-AF65-F5344CB8AC3E}">
        <p14:creationId xmlns:p14="http://schemas.microsoft.com/office/powerpoint/2010/main" val="66109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erre activi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1D678DB-E205-9440-B8DD-0EAF9C020E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CB28E-A7AA-8A40-8E1C-4A3DD05EA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365125"/>
            <a:ext cx="7941734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Cierre actividad 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D5370-4EAA-E348-BE4D-F749D2C0C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5731" y="1825625"/>
            <a:ext cx="7941735" cy="409750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Instrucciones/detalles de la actividad</a:t>
            </a:r>
          </a:p>
        </p:txBody>
      </p:sp>
    </p:spTree>
    <p:extLst>
      <p:ext uri="{BB962C8B-B14F-4D97-AF65-F5344CB8AC3E}">
        <p14:creationId xmlns:p14="http://schemas.microsoft.com/office/powerpoint/2010/main" val="269189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1417D-32FA-1346-AE52-26D0E6B66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989" y="449262"/>
            <a:ext cx="8058114" cy="1600200"/>
          </a:xfrm>
        </p:spPr>
        <p:txBody>
          <a:bodyPr anchor="ctr">
            <a:normAutofit/>
          </a:bodyPr>
          <a:lstStyle>
            <a:lvl1pPr>
              <a:defRPr sz="48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Explicación del caso/proyecto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9253E8-6FFD-724D-834F-F318F21A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8" y="2371196"/>
            <a:ext cx="8058114" cy="3811588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562010-B069-3F43-AA5F-01AEF5E8A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3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290EE3-A67B-1544-A694-7C2842C6F1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6231" y="906733"/>
            <a:ext cx="9144000" cy="2133599"/>
          </a:xfrm>
        </p:spPr>
        <p:txBody>
          <a:bodyPr anchor="ctr"/>
          <a:lstStyle>
            <a:lvl1pPr algn="l">
              <a:defRPr sz="6000" b="1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Cierre de la sesión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A8A840-0EA9-984A-8213-4F4E863CAF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6231" y="3086639"/>
            <a:ext cx="9144000" cy="2133599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Detalles, instrucciones finales, etc.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E392A44-9A06-0847-B992-BE3E8DFCE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0A6446-1A95-DC47-BC10-4FF756D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6BECF2-ECD1-9E4D-9073-C4EDBEC45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5C3435-7A35-134F-AA1C-1A2809863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83846-49C7-8041-AE81-95560463C031}" type="datetimeFigureOut">
              <a:rPr lang="es-MX" smtClean="0"/>
              <a:t>19/11/2021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0B387B-C030-2543-8BB2-CD82D41A8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07881B-E4FA-6B4B-A6B8-8759C92F2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27BB9-1A76-724C-93B2-0ADBB190C7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48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3" r:id="rId5"/>
    <p:sldLayoutId id="2147483662" r:id="rId6"/>
    <p:sldLayoutId id="2147483656" r:id="rId7"/>
    <p:sldLayoutId id="2147483660" r:id="rId8"/>
    <p:sldLayoutId id="2147483652" r:id="rId9"/>
    <p:sldLayoutId id="214748365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365126"/>
            <a:ext cx="10160000" cy="1021886"/>
          </a:xfrm>
        </p:spPr>
        <p:txBody>
          <a:bodyPr>
            <a:noAutofit/>
          </a:bodyPr>
          <a:lstStyle/>
          <a:p>
            <a:r>
              <a:rPr lang="es-MX" sz="1800" dirty="0">
                <a:solidFill>
                  <a:srgbClr val="2F5496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/>
            </a:r>
            <a:br>
              <a:rPr lang="es-MX" sz="1800" dirty="0">
                <a:solidFill>
                  <a:srgbClr val="2F5496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s-MX" sz="1800" dirty="0">
                <a:solidFill>
                  <a:srgbClr val="2F5496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/>
            </a:r>
            <a:br>
              <a:rPr lang="es-MX" sz="1800" dirty="0">
                <a:solidFill>
                  <a:srgbClr val="2F5496"/>
                </a:solidFill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s-MX" sz="3200" dirty="0"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/>
            </a:r>
            <a:br>
              <a:rPr lang="es-MX" sz="3200" dirty="0"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</a:t>
            </a:r>
            <a:r>
              <a:rPr lang="es-MX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s-MX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s-MX" sz="3200" dirty="0"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/>
            </a:r>
            <a:br>
              <a:rPr lang="es-MX" sz="3200" dirty="0"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s-MX" sz="3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Planear los objetivos de bienestar </a:t>
            </a:r>
            <a:r>
              <a:rPr lang="es-US" sz="1800" dirty="0"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/>
            </a:r>
            <a:br>
              <a:rPr lang="es-US" sz="1800" dirty="0"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s-US" sz="1800" dirty="0"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/>
            </a:r>
            <a:br>
              <a:rPr lang="es-US" sz="1800" dirty="0">
                <a:effectLst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endParaRPr lang="es-MX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B745C9-B210-B34E-99A9-51C20F8B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0" y="2199650"/>
            <a:ext cx="4704994" cy="2701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US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Instrucciones</a:t>
            </a:r>
          </a:p>
          <a:p>
            <a:pPr marL="0" indent="0">
              <a:buNone/>
            </a:pPr>
            <a:r>
              <a:rPr lang="es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Tomando como referencia los objetivos de bienestar identificados en la encuesta </a:t>
            </a:r>
            <a:r>
              <a:rPr lang="es-US" sz="20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</a:t>
            </a:r>
            <a:r>
              <a:rPr lang="es-US" sz="20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US" sz="20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</a:t>
            </a:r>
            <a:r>
              <a:rPr lang="es-US" sz="20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global </a:t>
            </a:r>
            <a:r>
              <a:rPr lang="es-US" sz="20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survey</a:t>
            </a:r>
            <a:r>
              <a:rPr lang="es-US" sz="20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US" sz="20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es-US" sz="20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US" sz="20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workforce</a:t>
            </a:r>
            <a:r>
              <a:rPr lang="es-US" sz="20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US" sz="20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wellbeing</a:t>
            </a:r>
            <a:r>
              <a:rPr lang="es-US" sz="20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US" sz="20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strategies</a:t>
            </a:r>
            <a:r>
              <a:rPr lang="es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certificadora Buck (2018)…</a:t>
            </a:r>
            <a:endParaRPr lang="es-MX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CD2E912C-1C86-4DB4-B522-75D2CF8D2E1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5" y="1256637"/>
            <a:ext cx="5805255" cy="43447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FFA4E0C-4080-4D56-A707-734F5BB441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365126"/>
            <a:ext cx="11310895" cy="1021886"/>
          </a:xfrm>
        </p:spPr>
        <p:txBody>
          <a:bodyPr>
            <a:noAutofit/>
          </a:bodyPr>
          <a:lstStyle/>
          <a:p>
            <a: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</a:t>
            </a:r>
            <a:r>
              <a:rPr lang="es-MX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</a:t>
            </a:r>
            <a: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3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Planear los objetivos de bienestar </a:t>
            </a:r>
            <a: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7" name="Cuadro de texto 2">
            <a:extLst>
              <a:ext uri="{FF2B5EF4-FFF2-40B4-BE49-F238E27FC236}">
                <a16:creationId xmlns:a16="http://schemas.microsoft.com/office/drawing/2014/main" id="{148ED769-307A-46E4-A4F6-3F8B3D7CC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1559594"/>
            <a:ext cx="5452533" cy="33269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s-US" sz="2000" b="1" dirty="0">
                <a:solidFill>
                  <a:srgbClr val="00158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</a:t>
            </a:r>
            <a:r>
              <a:rPr lang="es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cuáles de estos objetivos se cumplen actualmente en tu organización y </a:t>
            </a:r>
            <a:r>
              <a:rPr lang="es-US" sz="2000" b="1" dirty="0">
                <a:solidFill>
                  <a:srgbClr val="00158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describe</a:t>
            </a:r>
            <a:r>
              <a:rPr lang="es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 qué lo consideras así: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US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US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US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US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US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</a:t>
            </a:r>
          </a:p>
        </p:txBody>
      </p:sp>
      <p:sp>
        <p:nvSpPr>
          <p:cNvPr id="8" name="Cuadro de texto 2">
            <a:extLst>
              <a:ext uri="{FF2B5EF4-FFF2-40B4-BE49-F238E27FC236}">
                <a16:creationId xmlns:a16="http://schemas.microsoft.com/office/drawing/2014/main" id="{BDFEA8FC-ECA8-4A4B-A645-A1FF5B4C0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7" y="1559594"/>
            <a:ext cx="5223326" cy="33269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s-US" sz="20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 </a:t>
            </a:r>
            <a:r>
              <a:rPr lang="es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objetivo que consideres que no es prioritario dentro de tu organización.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s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CD1F18-46A1-405D-9980-9C1736045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5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332" y="365126"/>
            <a:ext cx="10396496" cy="1021886"/>
          </a:xfrm>
        </p:spPr>
        <p:txBody>
          <a:bodyPr>
            <a:noAutofit/>
          </a:bodyPr>
          <a:lstStyle/>
          <a:p>
            <a:r>
              <a:rPr lang="es-MX" sz="1800" dirty="0">
                <a:solidFill>
                  <a:srgbClr val="2F5496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s-MX" sz="1800" dirty="0">
                <a:solidFill>
                  <a:srgbClr val="2F5496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1800" dirty="0">
                <a:solidFill>
                  <a:srgbClr val="2F5496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s-MX" sz="1800" dirty="0">
                <a:solidFill>
                  <a:srgbClr val="2F5496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3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s-MX" sz="3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</a:t>
            </a:r>
            <a:r>
              <a:rPr lang="es-MX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</a:t>
            </a:r>
            <a: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3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Planear los objetivos de bienestar </a:t>
            </a:r>
            <a:r>
              <a:rPr lang="es-US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s-US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US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s-US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s-MX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C58D615-A298-48CD-A5A3-DA996E59C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318696"/>
              </p:ext>
            </p:extLst>
          </p:nvPr>
        </p:nvGraphicFramePr>
        <p:xfrm>
          <a:off x="1439332" y="2671282"/>
          <a:ext cx="9944432" cy="24898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86108">
                  <a:extLst>
                    <a:ext uri="{9D8B030D-6E8A-4147-A177-3AD203B41FA5}">
                      <a16:colId xmlns:a16="http://schemas.microsoft.com/office/drawing/2014/main" val="3983802272"/>
                    </a:ext>
                  </a:extLst>
                </a:gridCol>
                <a:gridCol w="2486108">
                  <a:extLst>
                    <a:ext uri="{9D8B030D-6E8A-4147-A177-3AD203B41FA5}">
                      <a16:colId xmlns:a16="http://schemas.microsoft.com/office/drawing/2014/main" val="3731424477"/>
                    </a:ext>
                  </a:extLst>
                </a:gridCol>
                <a:gridCol w="2486108">
                  <a:extLst>
                    <a:ext uri="{9D8B030D-6E8A-4147-A177-3AD203B41FA5}">
                      <a16:colId xmlns:a16="http://schemas.microsoft.com/office/drawing/2014/main" val="3576484145"/>
                    </a:ext>
                  </a:extLst>
                </a:gridCol>
                <a:gridCol w="2486108">
                  <a:extLst>
                    <a:ext uri="{9D8B030D-6E8A-4147-A177-3AD203B41FA5}">
                      <a16:colId xmlns:a16="http://schemas.microsoft.com/office/drawing/2014/main" val="3323407781"/>
                    </a:ext>
                  </a:extLst>
                </a:gridCol>
              </a:tblGrid>
              <a:tr h="7230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600" b="1" i="0" dirty="0">
                          <a:solidFill>
                            <a:srgbClr val="001589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Acciones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600" b="1" i="0" dirty="0">
                          <a:solidFill>
                            <a:srgbClr val="001589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¿Cómo la voy a desarrollar?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600" b="1" i="0" dirty="0">
                          <a:solidFill>
                            <a:srgbClr val="001589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¿Cómo le daré seguimiento?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600" b="1" i="0" dirty="0">
                          <a:solidFill>
                            <a:srgbClr val="001589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¿Quién me puede apoyar?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6282331"/>
                  </a:ext>
                </a:extLst>
              </a:tr>
              <a:tr h="3533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600" b="1" i="0">
                          <a:solidFill>
                            <a:srgbClr val="001589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600" b="1" i="0">
                          <a:solidFill>
                            <a:srgbClr val="001589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600" b="1" i="0" dirty="0">
                          <a:solidFill>
                            <a:srgbClr val="001589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600" b="1" i="0" dirty="0">
                          <a:solidFill>
                            <a:srgbClr val="001589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0008893"/>
                  </a:ext>
                </a:extLst>
              </a:tr>
              <a:tr h="3533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dirty="0">
                          <a:effectLst/>
                        </a:rPr>
                        <a:t> </a:t>
                      </a: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 </a:t>
                      </a:r>
                      <a:endParaRPr lang="es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 </a:t>
                      </a:r>
                      <a:endParaRPr lang="es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 </a:t>
                      </a:r>
                      <a:endParaRPr lang="es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1419126"/>
                  </a:ext>
                </a:extLst>
              </a:tr>
              <a:tr h="3533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 </a:t>
                      </a:r>
                      <a:endParaRPr lang="es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 </a:t>
                      </a:r>
                      <a:endParaRPr lang="es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 </a:t>
                      </a:r>
                      <a:endParaRPr lang="es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dirty="0">
                          <a:effectLst/>
                        </a:rPr>
                        <a:t> </a:t>
                      </a: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0314995"/>
                  </a:ext>
                </a:extLst>
              </a:tr>
              <a:tr h="3533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8283383"/>
                  </a:ext>
                </a:extLst>
              </a:tr>
              <a:tr h="3533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3309257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89DA1D4D-9B14-46BE-9E6E-DBB50770CADB}"/>
              </a:ext>
            </a:extLst>
          </p:cNvPr>
          <p:cNvSpPr txBox="1"/>
          <p:nvPr/>
        </p:nvSpPr>
        <p:spPr>
          <a:xfrm>
            <a:off x="1439332" y="1696845"/>
            <a:ext cx="9823400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Elabora un plan que contenga cinco</a:t>
            </a:r>
            <a:r>
              <a:rPr lang="es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acciones</a:t>
            </a:r>
            <a:r>
              <a:rPr lang="es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te gustaría desarrollar para lograr el objetivo identificado: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DB5814-A19B-4346-A618-E583239A0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125" y="416459"/>
            <a:ext cx="6329769" cy="1021886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2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2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Reflexión</a:t>
            </a:r>
            <a:r>
              <a:rPr lang="es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sz="7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AD5BC60-F645-4F49-A32E-C2FD08B9A772}"/>
              </a:ext>
            </a:extLst>
          </p:cNvPr>
          <p:cNvSpPr txBox="1"/>
          <p:nvPr/>
        </p:nvSpPr>
        <p:spPr>
          <a:xfrm>
            <a:off x="4219125" y="1698855"/>
            <a:ext cx="6097712" cy="734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Como líder, </a:t>
            </a:r>
            <a:r>
              <a:rPr lang="es-E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s-E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ómo me va a impactar el desarrollo de las acciones que elegí?</a:t>
            </a:r>
            <a:endParaRPr lang="es-US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D317CF-478E-4A54-8FE5-E46838844A99}"/>
              </a:ext>
            </a:extLst>
          </p:cNvPr>
          <p:cNvSpPr txBox="1"/>
          <p:nvPr/>
        </p:nvSpPr>
        <p:spPr>
          <a:xfrm>
            <a:off x="4335153" y="2852974"/>
            <a:ext cx="6097712" cy="734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¿Qué beneficios traerán esas acciones a mi organización?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FCD3D8-4565-41C6-8A11-467F59B094E9}"/>
              </a:ext>
            </a:extLst>
          </p:cNvPr>
          <p:cNvSpPr txBox="1"/>
          <p:nvPr/>
        </p:nvSpPr>
        <p:spPr>
          <a:xfrm>
            <a:off x="4335153" y="4159671"/>
            <a:ext cx="6097712" cy="116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¿Cómo puedo apoyar a los demás colaboradores a desarrollar este tipo de acciones?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s-US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9D457C7-D35A-4879-B592-465448CA8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704732-D9EE-074E-9B0D-788221361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12" t="8084" r="18333" b="32036"/>
          <a:stretch/>
        </p:blipFill>
        <p:spPr>
          <a:xfrm>
            <a:off x="356173" y="1246322"/>
            <a:ext cx="3600000" cy="36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025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3" y="365126"/>
            <a:ext cx="11209295" cy="1021886"/>
          </a:xfrm>
        </p:spPr>
        <p:txBody>
          <a:bodyPr>
            <a:noAutofit/>
          </a:bodyPr>
          <a:lstStyle/>
          <a:p>
            <a: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</a:t>
            </a:r>
            <a:r>
              <a:rPr lang="es-MX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</a:t>
            </a:r>
            <a: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Experiencias difíciles</a:t>
            </a:r>
            <a: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B745C9-B210-B34E-99A9-51C20F8B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33" y="1597275"/>
            <a:ext cx="11024360" cy="3492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US" sz="1800" b="1" dirty="0">
                <a:solidFill>
                  <a:srgbClr val="00158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Instrucciones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Todos hemos pasado por situaciones complejas, no sólo en lo laboral, sino también en el ámbito familiar y personal. La manera en que enfrentamos dichos obstáculos es muy diferente, algunas personas continúan con su vida sin problema alguno, a otras tantas se les complica esa transición, además también hay quienes no pueden sobreponerse a las experiencias difíciles.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s-ES" sz="1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acuerdo con Margarita Tarragona, “la resiliencia es la capacidad de reponerse tras la adversidad, de recuperarse después de vivir experiencias difíciles, dolorosas o traumáticas. Para algunos la resiliencia implica no solo salir adelante después de una situación muy dura, sino incluso crecer o ser mejor a raíz de esta experiencia” (2012). La siguiente práctica te ayudará a fomentar esta importante cualidad: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94C387-1FDF-40B3-B9B8-64DD873E4D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99" y="365126"/>
            <a:ext cx="11277029" cy="1021886"/>
          </a:xfrm>
        </p:spPr>
        <p:txBody>
          <a:bodyPr>
            <a:noAutofit/>
          </a:bodyPr>
          <a:lstStyle/>
          <a:p>
            <a: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1800" dirty="0" smtClean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1800" dirty="0" smtClean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</a:t>
            </a:r>
            <a:r>
              <a:rPr lang="es-MX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</a:t>
            </a:r>
            <a: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Experiencias difíciles</a:t>
            </a:r>
            <a: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4F1E87C-380E-4DF6-AD20-8023057B8F03}"/>
              </a:ext>
            </a:extLst>
          </p:cNvPr>
          <p:cNvSpPr txBox="1"/>
          <p:nvPr/>
        </p:nvSpPr>
        <p:spPr>
          <a:xfrm>
            <a:off x="558799" y="1387012"/>
            <a:ext cx="10185849" cy="3239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s-E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Crea una tabla con tres columnas y cinco filas.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	En la primera columna escribe un evento difícil o desagradable al que te hayas enfrentado en tu vida.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	En la segunda columna menciona cuáles son tus creencias sobre esa adversidad.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	En la tercera columna describe las consecuencias que tiene esa creencia.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	Cuando termines, lee toda la tabla y reflexiona  sobre cómo te ha cambiado cada evento, y cómo lo enfrentaste.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	Escribe al final, ¿cómo enfrentarías cada evento hoy en día</a:t>
            </a:r>
            <a:r>
              <a:rPr lang="es-ES" sz="2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s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32A2932-B928-40EB-ABBB-22F73FCDA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9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3" y="365126"/>
            <a:ext cx="11260095" cy="1021886"/>
          </a:xfrm>
        </p:spPr>
        <p:txBody>
          <a:bodyPr>
            <a:noAutofit/>
          </a:bodyPr>
          <a:lstStyle/>
          <a:p>
            <a: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</a:t>
            </a:r>
            <a:r>
              <a:rPr lang="es-MX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</a:t>
            </a:r>
            <a: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Experiencias difíciles</a:t>
            </a:r>
            <a: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22F2F62-D425-4383-A1AD-842FFFA977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43548"/>
              </p:ext>
            </p:extLst>
          </p:nvPr>
        </p:nvGraphicFramePr>
        <p:xfrm>
          <a:off x="575733" y="1785855"/>
          <a:ext cx="10623098" cy="242709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37805">
                  <a:extLst>
                    <a:ext uri="{9D8B030D-6E8A-4147-A177-3AD203B41FA5}">
                      <a16:colId xmlns:a16="http://schemas.microsoft.com/office/drawing/2014/main" val="203233807"/>
                    </a:ext>
                  </a:extLst>
                </a:gridCol>
                <a:gridCol w="3924767">
                  <a:extLst>
                    <a:ext uri="{9D8B030D-6E8A-4147-A177-3AD203B41FA5}">
                      <a16:colId xmlns:a16="http://schemas.microsoft.com/office/drawing/2014/main" val="2011985385"/>
                    </a:ext>
                  </a:extLst>
                </a:gridCol>
                <a:gridCol w="4460526">
                  <a:extLst>
                    <a:ext uri="{9D8B030D-6E8A-4147-A177-3AD203B41FA5}">
                      <a16:colId xmlns:a16="http://schemas.microsoft.com/office/drawing/2014/main" val="272399424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 </a:t>
                      </a:r>
                      <a:r>
                        <a:rPr lang="es-MX" sz="1800" dirty="0" smtClean="0">
                          <a:effectLst/>
                        </a:rPr>
                        <a:t>Evento</a:t>
                      </a:r>
                      <a:endParaRPr lang="es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419" sz="1800" dirty="0" smtClean="0">
                          <a:effectLst/>
                        </a:rPr>
                        <a:t>Creencias sobre adversidad</a:t>
                      </a:r>
                      <a:endParaRPr lang="es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419" sz="1800" dirty="0" smtClean="0">
                          <a:effectLst/>
                        </a:rPr>
                        <a:t>Consecuencia de la creencia</a:t>
                      </a:r>
                      <a:endParaRPr lang="es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45368509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1049751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7816268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26483027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1441273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931987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D6B2EED1-17E8-4CF3-B147-C4091F54EB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46050" y="5082871"/>
            <a:ext cx="396576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¿Cómo </a:t>
            </a:r>
            <a:r>
              <a:rPr lang="es-E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enfrentarías cada evento hoy en día</a:t>
            </a:r>
            <a:r>
              <a:rPr lang="es-ES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s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42047"/>
              </p:ext>
            </p:extLst>
          </p:nvPr>
        </p:nvGraphicFramePr>
        <p:xfrm>
          <a:off x="6734908" y="4786803"/>
          <a:ext cx="4956291" cy="8843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56291">
                  <a:extLst>
                    <a:ext uri="{9D8B030D-6E8A-4147-A177-3AD203B41FA5}">
                      <a16:colId xmlns:a16="http://schemas.microsoft.com/office/drawing/2014/main" val="3025793937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s-US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42964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35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65126"/>
            <a:ext cx="10311828" cy="1021886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2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2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MX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Reflexión</a:t>
            </a:r>
            <a:r>
              <a:rPr lang="es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sz="7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AD5BC60-F645-4F49-A32E-C2FD08B9A772}"/>
              </a:ext>
            </a:extLst>
          </p:cNvPr>
          <p:cNvSpPr txBox="1"/>
          <p:nvPr/>
        </p:nvSpPr>
        <p:spPr>
          <a:xfrm>
            <a:off x="1645259" y="1777392"/>
            <a:ext cx="6097712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MX" sz="20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s-MX" sz="2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tu opinión, ¿qué crecimientos personales se pueden alcanzar a través de la resiliencia</a:t>
            </a:r>
            <a:r>
              <a:rPr lang="es-MX" sz="200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s-US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D317CF-478E-4A54-8FE5-E46838844A99}"/>
              </a:ext>
            </a:extLst>
          </p:cNvPr>
          <p:cNvSpPr txBox="1"/>
          <p:nvPr/>
        </p:nvSpPr>
        <p:spPr>
          <a:xfrm>
            <a:off x="2141784" y="2639803"/>
            <a:ext cx="6097712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MX" sz="20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s-MX" sz="200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¿En qué maneras se diferencia ser </a:t>
            </a:r>
            <a:r>
              <a:rPr lang="es-MX" sz="200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resiliente</a:t>
            </a:r>
            <a:r>
              <a:rPr lang="es-MX" sz="200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ser “aguantador” o indiferente a la adversidad?</a:t>
            </a:r>
            <a:endParaRPr lang="es-US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FCD3D8-4565-41C6-8A11-467F59B094E9}"/>
              </a:ext>
            </a:extLst>
          </p:cNvPr>
          <p:cNvSpPr txBox="1"/>
          <p:nvPr/>
        </p:nvSpPr>
        <p:spPr>
          <a:xfrm>
            <a:off x="3203126" y="3612007"/>
            <a:ext cx="6097712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s-MX" sz="200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¿En qué maneras puedes fomentar o inclus</a:t>
            </a:r>
            <a:r>
              <a:rPr lang="es-MX" sz="2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enseñar sobre ser </a:t>
            </a:r>
            <a:r>
              <a:rPr lang="es-MX" sz="20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resiliente</a:t>
            </a:r>
            <a:r>
              <a:rPr lang="es-MX" sz="2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tu entorno laboral y familiar</a:t>
            </a:r>
            <a:r>
              <a:rPr lang="es-MX" sz="200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  <a:endParaRPr lang="es-US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6AC60ED-C06E-4D2D-94EA-0A571CC5E439}"/>
              </a:ext>
            </a:extLst>
          </p:cNvPr>
          <p:cNvSpPr txBox="1"/>
          <p:nvPr/>
        </p:nvSpPr>
        <p:spPr>
          <a:xfrm>
            <a:off x="4694115" y="4596102"/>
            <a:ext cx="6097712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MX" sz="20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lang="es-MX" sz="200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¿Quién es la persona más </a:t>
            </a:r>
            <a:r>
              <a:rPr lang="es-MX" sz="200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resiliente</a:t>
            </a:r>
            <a:r>
              <a:rPr lang="es-MX" sz="200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conoces y por qué?, ¿qué lecciones ha aprendido sobre resiliencia de esta persona?</a:t>
            </a:r>
            <a:endParaRPr lang="es-US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4C2C8A2-176F-42BE-91E2-6972C8215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487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4A579A7024FF94C8BE1C5EE8ABEDC3A" ma:contentTypeVersion="13" ma:contentTypeDescription="Crear nuevo documento." ma:contentTypeScope="" ma:versionID="3c82a8a0d64bffe5a903b7d8e1bf1b42">
  <xsd:schema xmlns:xsd="http://www.w3.org/2001/XMLSchema" xmlns:xs="http://www.w3.org/2001/XMLSchema" xmlns:p="http://schemas.microsoft.com/office/2006/metadata/properties" xmlns:ns2="6c8340ae-5076-4a32-b151-5cd2e7b1bd90" xmlns:ns3="b6683589-cee4-4917-81b6-6b0b8b5e4885" targetNamespace="http://schemas.microsoft.com/office/2006/metadata/properties" ma:root="true" ma:fieldsID="f4daf154690fef21b870b39d770503ec" ns2:_="" ns3:_="">
    <xsd:import namespace="6c8340ae-5076-4a32-b151-5cd2e7b1bd90"/>
    <xsd:import namespace="b6683589-cee4-4917-81b6-6b0b8b5e48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340ae-5076-4a32-b151-5cd2e7b1bd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83589-cee4-4917-81b6-6b0b8b5e488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F22D3F-8FD0-43B1-B3A1-5524D94EB23E}">
  <ds:schemaRefs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b6683589-cee4-4917-81b6-6b0b8b5e4885"/>
    <ds:schemaRef ds:uri="6c8340ae-5076-4a32-b151-5cd2e7b1bd9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2776509-C4BF-47D5-BFBB-B683995F0B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0ED774-A3B8-45C3-A283-00298CB329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8340ae-5076-4a32-b151-5cd2e7b1bd90"/>
    <ds:schemaRef ds:uri="b6683589-cee4-4917-81b6-6b0b8b5e48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4219</TotalTime>
  <Words>844</Words>
  <Application>Microsoft Office PowerPoint</Application>
  <PresentationFormat>Panorámica</PresentationFormat>
  <Paragraphs>84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Open Sans</vt:lpstr>
      <vt:lpstr>Open Sans Semibold</vt:lpstr>
      <vt:lpstr>Times New Roman</vt:lpstr>
      <vt:lpstr>Tema de Office</vt:lpstr>
      <vt:lpstr>   Actividad 1: Planear los objetivos de bienestar   </vt:lpstr>
      <vt:lpstr>   Actividad 1: Planear los objetivos de bienestar   </vt:lpstr>
      <vt:lpstr>   Actividad 1: Planear los objetivos de bienestar   </vt:lpstr>
      <vt:lpstr>   Reflexión </vt:lpstr>
      <vt:lpstr>   Actividad 2: Experiencias difíciles  </vt:lpstr>
      <vt:lpstr>   Actividad 2: Experiencias difíciles  </vt:lpstr>
      <vt:lpstr>   Actividad 2: Experiencias difíciles  </vt:lpstr>
      <vt:lpstr>   Reflexión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PATRICIO LAGARDA GONZALEZ</dc:creator>
  <cp:keywords/>
  <dc:description/>
  <cp:lastModifiedBy>KARIM HEZIR PLUMA MIRANDA</cp:lastModifiedBy>
  <cp:revision>88</cp:revision>
  <dcterms:created xsi:type="dcterms:W3CDTF">2021-07-02T13:35:46Z</dcterms:created>
  <dcterms:modified xsi:type="dcterms:W3CDTF">2021-11-19T17:01:16Z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0x010100B4A579A7024FF94C8BE1C5EE8ABEDC3A</vt:lpwstr>
  </property>
</Properties>
</file>