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4" r:id="rId6"/>
    <p:sldId id="265" r:id="rId7"/>
    <p:sldId id="258" r:id="rId8"/>
    <p:sldId id="259" r:id="rId9"/>
    <p:sldId id="260" r:id="rId10"/>
    <p:sldId id="263" r:id="rId11"/>
  </p:sldIdLst>
  <p:sldSz cx="12192000" cy="6858000"/>
  <p:notesSz cx="6858000" cy="9144000"/>
  <p:custDataLst>
    <p:tags r:id="rId12"/>
  </p:custDataLst>
  <p:defaultText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ECE5"/>
    <a:srgbClr val="F4E6DC"/>
    <a:srgbClr val="57331B"/>
    <a:srgbClr val="FEF9F8"/>
    <a:srgbClr val="F9BAAD"/>
    <a:srgbClr val="D35638"/>
    <a:srgbClr val="FFFFFF"/>
    <a:srgbClr val="EF5131"/>
    <a:srgbClr val="F5937F"/>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80" d="100"/>
          <a:sy n="80" d="100"/>
        </p:scale>
        <p:origin x="89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419"/>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419"/>
          </a:p>
        </p:txBody>
      </p:sp>
      <p:sp>
        <p:nvSpPr>
          <p:cNvPr id="4" name="Marcador de fecha 3"/>
          <p:cNvSpPr>
            <a:spLocks noGrp="1"/>
          </p:cNvSpPr>
          <p:nvPr>
            <p:ph type="dt" sz="half" idx="10"/>
          </p:nvPr>
        </p:nvSpPr>
        <p:spPr/>
        <p:txBody>
          <a:bodyPr/>
          <a:lstStyle/>
          <a:p>
            <a:fld id="{7E7CFC06-0E7C-4A0A-A88F-BDCB5AF59576}" type="datetimeFigureOut">
              <a:rPr lang="es-419" smtClean="0"/>
              <a:t>11/09/15</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23109347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7E7CFC06-0E7C-4A0A-A88F-BDCB5AF59576}" type="datetimeFigureOut">
              <a:rPr lang="es-419" smtClean="0"/>
              <a:t>11/09/15</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566643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419"/>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7E7CFC06-0E7C-4A0A-A88F-BDCB5AF59576}" type="datetimeFigureOut">
              <a:rPr lang="es-419" smtClean="0"/>
              <a:t>11/09/15</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323000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7E7CFC06-0E7C-4A0A-A88F-BDCB5AF59576}" type="datetimeFigureOut">
              <a:rPr lang="es-419" smtClean="0"/>
              <a:t>11/09/15</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32802063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E7CFC06-0E7C-4A0A-A88F-BDCB5AF59576}" type="datetimeFigureOut">
              <a:rPr lang="es-419" smtClean="0"/>
              <a:t>11/09/15</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69947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5" name="Marcador de fecha 4"/>
          <p:cNvSpPr>
            <a:spLocks noGrp="1"/>
          </p:cNvSpPr>
          <p:nvPr>
            <p:ph type="dt" sz="half" idx="10"/>
          </p:nvPr>
        </p:nvSpPr>
        <p:spPr/>
        <p:txBody>
          <a:bodyPr/>
          <a:lstStyle/>
          <a:p>
            <a:fld id="{7E7CFC06-0E7C-4A0A-A88F-BDCB5AF59576}" type="datetimeFigureOut">
              <a:rPr lang="es-419" smtClean="0"/>
              <a:t>11/09/15</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208854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7" name="Marcador de fecha 6"/>
          <p:cNvSpPr>
            <a:spLocks noGrp="1"/>
          </p:cNvSpPr>
          <p:nvPr>
            <p:ph type="dt" sz="half" idx="10"/>
          </p:nvPr>
        </p:nvSpPr>
        <p:spPr/>
        <p:txBody>
          <a:bodyPr/>
          <a:lstStyle/>
          <a:p>
            <a:fld id="{7E7CFC06-0E7C-4A0A-A88F-BDCB5AF59576}" type="datetimeFigureOut">
              <a:rPr lang="es-419" smtClean="0"/>
              <a:t>11/09/15</a:t>
            </a:fld>
            <a:endParaRPr lang="es-419"/>
          </a:p>
        </p:txBody>
      </p:sp>
      <p:sp>
        <p:nvSpPr>
          <p:cNvPr id="8" name="Marcador de pie de página 7"/>
          <p:cNvSpPr>
            <a:spLocks noGrp="1"/>
          </p:cNvSpPr>
          <p:nvPr>
            <p:ph type="ftr" sz="quarter" idx="11"/>
          </p:nvPr>
        </p:nvSpPr>
        <p:spPr/>
        <p:txBody>
          <a:bodyPr/>
          <a:lstStyle/>
          <a:p>
            <a:endParaRPr lang="es-419"/>
          </a:p>
        </p:txBody>
      </p:sp>
      <p:sp>
        <p:nvSpPr>
          <p:cNvPr id="9" name="Marcador de número de diapositiva 8"/>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2493881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fecha 2"/>
          <p:cNvSpPr>
            <a:spLocks noGrp="1"/>
          </p:cNvSpPr>
          <p:nvPr>
            <p:ph type="dt" sz="half" idx="10"/>
          </p:nvPr>
        </p:nvSpPr>
        <p:spPr/>
        <p:txBody>
          <a:bodyPr/>
          <a:lstStyle/>
          <a:p>
            <a:fld id="{7E7CFC06-0E7C-4A0A-A88F-BDCB5AF59576}" type="datetimeFigureOut">
              <a:rPr lang="es-419" smtClean="0"/>
              <a:t>11/09/15</a:t>
            </a:fld>
            <a:endParaRPr lang="es-419"/>
          </a:p>
        </p:txBody>
      </p:sp>
      <p:sp>
        <p:nvSpPr>
          <p:cNvPr id="4" name="Marcador de pie de página 3"/>
          <p:cNvSpPr>
            <a:spLocks noGrp="1"/>
          </p:cNvSpPr>
          <p:nvPr>
            <p:ph type="ftr" sz="quarter" idx="11"/>
          </p:nvPr>
        </p:nvSpPr>
        <p:spPr/>
        <p:txBody>
          <a:bodyPr/>
          <a:lstStyle/>
          <a:p>
            <a:endParaRPr lang="es-419"/>
          </a:p>
        </p:txBody>
      </p:sp>
      <p:sp>
        <p:nvSpPr>
          <p:cNvPr id="5" name="Marcador de número de diapositiva 4"/>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1105426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E7CFC06-0E7C-4A0A-A88F-BDCB5AF59576}" type="datetimeFigureOut">
              <a:rPr lang="es-419" smtClean="0"/>
              <a:t>11/09/15</a:t>
            </a:fld>
            <a:endParaRPr lang="es-419"/>
          </a:p>
        </p:txBody>
      </p:sp>
      <p:sp>
        <p:nvSpPr>
          <p:cNvPr id="3" name="Marcador de pie de página 2"/>
          <p:cNvSpPr>
            <a:spLocks noGrp="1"/>
          </p:cNvSpPr>
          <p:nvPr>
            <p:ph type="ftr" sz="quarter" idx="11"/>
          </p:nvPr>
        </p:nvSpPr>
        <p:spPr/>
        <p:txBody>
          <a:bodyPr/>
          <a:lstStyle/>
          <a:p>
            <a:endParaRPr lang="es-419"/>
          </a:p>
        </p:txBody>
      </p:sp>
      <p:sp>
        <p:nvSpPr>
          <p:cNvPr id="4" name="Marcador de número de diapositiva 3"/>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39099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419"/>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E7CFC06-0E7C-4A0A-A88F-BDCB5AF59576}" type="datetimeFigureOut">
              <a:rPr lang="es-419" smtClean="0"/>
              <a:t>11/09/15</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238927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419"/>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419"/>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E7CFC06-0E7C-4A0A-A88F-BDCB5AF59576}" type="datetimeFigureOut">
              <a:rPr lang="es-419" smtClean="0"/>
              <a:t>11/09/15</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117744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CFC06-0E7C-4A0A-A88F-BDCB5AF59576}" type="datetimeFigureOut">
              <a:rPr lang="es-419" smtClean="0"/>
              <a:t>11/09/15</a:t>
            </a:fld>
            <a:endParaRPr lang="es-419"/>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419"/>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034065-37B2-4658-830F-49E592520962}" type="slidenum">
              <a:rPr lang="es-419" smtClean="0"/>
              <a:t>‹Nº›</a:t>
            </a:fld>
            <a:endParaRPr lang="es-419"/>
          </a:p>
        </p:txBody>
      </p:sp>
    </p:spTree>
    <p:extLst>
      <p:ext uri="{BB962C8B-B14F-4D97-AF65-F5344CB8AC3E}">
        <p14:creationId xmlns:p14="http://schemas.microsoft.com/office/powerpoint/2010/main" val="2837625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6.png"/><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Imagen 50"/>
          <p:cNvPicPr>
            <a:picLocks noChangeAspect="1"/>
          </p:cNvPicPr>
          <p:nvPr/>
        </p:nvPicPr>
        <p:blipFill rotWithShape="1">
          <a:blip r:embed="rId2" cstate="print">
            <a:extLst>
              <a:ext uri="{28A0092B-C50C-407E-A947-70E740481C1C}">
                <a14:useLocalDpi xmlns:a14="http://schemas.microsoft.com/office/drawing/2010/main" val="0"/>
              </a:ext>
            </a:extLst>
          </a:blip>
          <a:srcRect l="15321" t="17895" r="51169" b="33509"/>
          <a:stretch/>
        </p:blipFill>
        <p:spPr>
          <a:xfrm>
            <a:off x="348916" y="150236"/>
            <a:ext cx="1419726" cy="2058975"/>
          </a:xfrm>
          <a:prstGeom prst="rect">
            <a:avLst/>
          </a:prstGeom>
        </p:spPr>
      </p:pic>
      <p:sp>
        <p:nvSpPr>
          <p:cNvPr id="53" name="Rectángulo redondeado 52"/>
          <p:cNvSpPr/>
          <p:nvPr/>
        </p:nvSpPr>
        <p:spPr>
          <a:xfrm>
            <a:off x="1879700" y="171882"/>
            <a:ext cx="6771005" cy="2114960"/>
          </a:xfrm>
          <a:prstGeom prst="roundRect">
            <a:avLst>
              <a:gd name="adj" fmla="val 9840"/>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4" name="Triángulo isósceles 53"/>
          <p:cNvSpPr/>
          <p:nvPr/>
        </p:nvSpPr>
        <p:spPr>
          <a:xfrm rot="5400000" flipH="1" flipV="1">
            <a:off x="1629358" y="512452"/>
            <a:ext cx="278569" cy="244716"/>
          </a:xfrm>
          <a:prstGeom prst="triangle">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7" name="Elipse 36"/>
          <p:cNvSpPr/>
          <p:nvPr/>
        </p:nvSpPr>
        <p:spPr>
          <a:xfrm>
            <a:off x="4597725" y="4520681"/>
            <a:ext cx="2044711" cy="2044711"/>
          </a:xfrm>
          <a:prstGeom prst="ellipse">
            <a:avLst/>
          </a:prstGeom>
          <a:solidFill>
            <a:srgbClr val="9BC1E0">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8" name="Elipse 37"/>
          <p:cNvSpPr/>
          <p:nvPr/>
        </p:nvSpPr>
        <p:spPr>
          <a:xfrm>
            <a:off x="6290167" y="4520680"/>
            <a:ext cx="2044711" cy="2044711"/>
          </a:xfrm>
          <a:prstGeom prst="ellipse">
            <a:avLst/>
          </a:prstGeom>
          <a:solidFill>
            <a:srgbClr val="F8F199">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9" name="Elipse 38"/>
          <p:cNvSpPr/>
          <p:nvPr/>
        </p:nvSpPr>
        <p:spPr>
          <a:xfrm>
            <a:off x="7964059" y="4520680"/>
            <a:ext cx="2044711" cy="2044711"/>
          </a:xfrm>
          <a:prstGeom prst="ellipse">
            <a:avLst/>
          </a:prstGeom>
          <a:solidFill>
            <a:srgbClr val="F2CB77">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0" name="Elipse 39"/>
          <p:cNvSpPr/>
          <p:nvPr/>
        </p:nvSpPr>
        <p:spPr>
          <a:xfrm>
            <a:off x="9637951" y="4520679"/>
            <a:ext cx="2044711" cy="2044711"/>
          </a:xfrm>
          <a:prstGeom prst="ellipse">
            <a:avLst/>
          </a:prstGeom>
          <a:solidFill>
            <a:srgbClr val="9BC1E0">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1" name="Elipse 40"/>
          <p:cNvSpPr/>
          <p:nvPr/>
        </p:nvSpPr>
        <p:spPr>
          <a:xfrm>
            <a:off x="5535856" y="2824885"/>
            <a:ext cx="2044711" cy="2044711"/>
          </a:xfrm>
          <a:prstGeom prst="ellipse">
            <a:avLst/>
          </a:prstGeom>
          <a:solidFill>
            <a:srgbClr val="F2CB77">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2" name="Elipse 41"/>
          <p:cNvSpPr/>
          <p:nvPr/>
        </p:nvSpPr>
        <p:spPr>
          <a:xfrm>
            <a:off x="7127113" y="2860980"/>
            <a:ext cx="2044711" cy="2044711"/>
          </a:xfrm>
          <a:prstGeom prst="ellipse">
            <a:avLst/>
          </a:prstGeom>
          <a:solidFill>
            <a:srgbClr val="9BC1E0">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3" name="Elipse 42"/>
          <p:cNvSpPr/>
          <p:nvPr/>
        </p:nvSpPr>
        <p:spPr>
          <a:xfrm>
            <a:off x="8778530" y="2860979"/>
            <a:ext cx="2044711" cy="2044711"/>
          </a:xfrm>
          <a:prstGeom prst="ellipse">
            <a:avLst/>
          </a:prstGeom>
          <a:solidFill>
            <a:srgbClr val="F8F199">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4" name="CuadroTexto 43"/>
          <p:cNvSpPr txBox="1"/>
          <p:nvPr/>
        </p:nvSpPr>
        <p:spPr>
          <a:xfrm>
            <a:off x="5918023" y="3524074"/>
            <a:ext cx="1260276" cy="646331"/>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Cuáles son los recursos de tarea</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5" name="CuadroTexto 44"/>
          <p:cNvSpPr txBox="1"/>
          <p:nvPr/>
        </p:nvSpPr>
        <p:spPr>
          <a:xfrm>
            <a:off x="7568535" y="3431741"/>
            <a:ext cx="1195577" cy="830997"/>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Cuáles son los recursos del ambiente social</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6" name="CuadroTexto 45"/>
          <p:cNvSpPr txBox="1"/>
          <p:nvPr/>
        </p:nvSpPr>
        <p:spPr>
          <a:xfrm>
            <a:off x="8985456" y="3431741"/>
            <a:ext cx="1630858" cy="830997"/>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Cuáles son las prácticas organizacionales positivas</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7" name="CuadroTexto 46"/>
          <p:cNvSpPr txBox="1"/>
          <p:nvPr/>
        </p:nvSpPr>
        <p:spPr>
          <a:xfrm>
            <a:off x="4890505" y="5060953"/>
            <a:ext cx="1459150" cy="1015663"/>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Qué papel juegan las creencias positivas de las propias competencias</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8" name="CuadroTexto 47"/>
          <p:cNvSpPr txBox="1"/>
          <p:nvPr/>
        </p:nvSpPr>
        <p:spPr>
          <a:xfrm>
            <a:off x="6568704" y="5060952"/>
            <a:ext cx="1459150" cy="1015663"/>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Cómo se desarrolla el </a:t>
            </a:r>
            <a:r>
              <a:rPr lang="es-419" sz="1200" i="1" dirty="0" err="1" smtClean="0">
                <a:latin typeface="Open Sans" panose="020B0606030504020204" pitchFamily="34" charset="0"/>
                <a:ea typeface="Open Sans" panose="020B0606030504020204" pitchFamily="34" charset="0"/>
                <a:cs typeface="Open Sans" panose="020B0606030504020204" pitchFamily="34" charset="0"/>
              </a:rPr>
              <a:t>engagement</a:t>
            </a:r>
            <a:r>
              <a:rPr lang="es-419" sz="1200" dirty="0" smtClean="0">
                <a:latin typeface="Open Sans" panose="020B0606030504020204" pitchFamily="34" charset="0"/>
                <a:ea typeface="Open Sans" panose="020B0606030504020204" pitchFamily="34" charset="0"/>
                <a:cs typeface="Open Sans" panose="020B0606030504020204" pitchFamily="34" charset="0"/>
              </a:rPr>
              <a:t>, y la resiliencia en el trabajo</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CuadroTexto 48"/>
          <p:cNvSpPr txBox="1"/>
          <p:nvPr/>
        </p:nvSpPr>
        <p:spPr>
          <a:xfrm>
            <a:off x="8270196" y="4941785"/>
            <a:ext cx="1459150" cy="1384995"/>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Cómo pueden las organizaciones contribuir al crecimiento y el bienestar de las personas y los grupos</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50" name="CuadroTexto 49"/>
          <p:cNvSpPr txBox="1"/>
          <p:nvPr/>
        </p:nvSpPr>
        <p:spPr>
          <a:xfrm>
            <a:off x="9971688" y="5127535"/>
            <a:ext cx="1459150" cy="830997"/>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Cómo pueden las organizaciones ser cada vez más saludables</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55" name="Rectángulo redondeado 54"/>
          <p:cNvSpPr/>
          <p:nvPr/>
        </p:nvSpPr>
        <p:spPr>
          <a:xfrm>
            <a:off x="2025202" y="303219"/>
            <a:ext cx="6480000" cy="1818033"/>
          </a:xfrm>
          <a:prstGeom prst="roundRect">
            <a:avLst>
              <a:gd name="adj" fmla="val 9840"/>
            </a:avLst>
          </a:prstGeom>
          <a:solidFill>
            <a:srgbClr val="F9F6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2" name="Rectángulo 51"/>
          <p:cNvSpPr/>
          <p:nvPr/>
        </p:nvSpPr>
        <p:spPr>
          <a:xfrm>
            <a:off x="2036503" y="305368"/>
            <a:ext cx="6468699" cy="1815882"/>
          </a:xfrm>
          <a:prstGeom prst="rect">
            <a:avLst/>
          </a:prstGeom>
        </p:spPr>
        <p:txBody>
          <a:bodyPr wrap="square">
            <a:spAutoFit/>
          </a:bodyPr>
          <a:lstStyle/>
          <a:p>
            <a:pPr algn="ctr">
              <a:spcAft>
                <a:spcPts val="800"/>
              </a:spcAft>
            </a:pPr>
            <a:r>
              <a:rPr lang="es-MX" sz="1400" dirty="0">
                <a:latin typeface="Open Sans" panose="020B0606030504020204" pitchFamily="34" charset="0"/>
                <a:ea typeface="Open Sans" panose="020B0606030504020204" pitchFamily="34" charset="0"/>
                <a:cs typeface="Open Sans" panose="020B0606030504020204" pitchFamily="34" charset="0"/>
              </a:rPr>
              <a:t>El </a:t>
            </a:r>
            <a:r>
              <a:rPr lang="es-MX" sz="1400" dirty="0" err="1">
                <a:latin typeface="Open Sans" panose="020B0606030504020204" pitchFamily="34" charset="0"/>
                <a:ea typeface="Open Sans" panose="020B0606030504020204" pitchFamily="34" charset="0"/>
                <a:cs typeface="Open Sans" panose="020B0606030504020204" pitchFamily="34" charset="0"/>
              </a:rPr>
              <a:t>engagement</a:t>
            </a:r>
            <a:r>
              <a:rPr lang="es-MX" sz="1400" dirty="0">
                <a:latin typeface="Open Sans" panose="020B0606030504020204" pitchFamily="34" charset="0"/>
                <a:ea typeface="Open Sans" panose="020B0606030504020204" pitchFamily="34" charset="0"/>
                <a:cs typeface="Open Sans" panose="020B0606030504020204" pitchFamily="34" charset="0"/>
              </a:rPr>
              <a:t> se refiere a un proceso afectivo-cognitivo persistente y relacionado con el propio trabajo. No es un rasgo de personalidad ni tampoco es un estado temporal de </a:t>
            </a:r>
            <a:r>
              <a:rPr lang="es-MX" sz="1400" dirty="0" err="1">
                <a:latin typeface="Open Sans" panose="020B0606030504020204" pitchFamily="34" charset="0"/>
                <a:ea typeface="Open Sans" panose="020B0606030504020204" pitchFamily="34" charset="0"/>
                <a:cs typeface="Open Sans" panose="020B0606030504020204" pitchFamily="34" charset="0"/>
              </a:rPr>
              <a:t>flow</a:t>
            </a:r>
            <a:r>
              <a:rPr lang="es-MX" sz="1400" dirty="0">
                <a:latin typeface="Open Sans" panose="020B0606030504020204" pitchFamily="34" charset="0"/>
                <a:ea typeface="Open Sans" panose="020B0606030504020204" pitchFamily="34" charset="0"/>
                <a:cs typeface="Open Sans" panose="020B0606030504020204" pitchFamily="34" charset="0"/>
              </a:rPr>
              <a:t> (</a:t>
            </a:r>
            <a:r>
              <a:rPr lang="es-MX" sz="1400" dirty="0" err="1">
                <a:latin typeface="Open Sans" panose="020B0606030504020204" pitchFamily="34" charset="0"/>
                <a:ea typeface="Open Sans" panose="020B0606030504020204" pitchFamily="34" charset="0"/>
                <a:cs typeface="Open Sans" panose="020B0606030504020204" pitchFamily="34" charset="0"/>
              </a:rPr>
              <a:t>Csikszentmihalyi</a:t>
            </a:r>
            <a:r>
              <a:rPr lang="es-MX" sz="1400" dirty="0">
                <a:latin typeface="Open Sans" panose="020B0606030504020204" pitchFamily="34" charset="0"/>
                <a:ea typeface="Open Sans" panose="020B0606030504020204" pitchFamily="34" charset="0"/>
                <a:cs typeface="Open Sans" panose="020B0606030504020204" pitchFamily="34" charset="0"/>
              </a:rPr>
              <a:t>, 1990). Claramente, estar muy absorto en el trabajo está muy cerca de la descripción de </a:t>
            </a:r>
            <a:r>
              <a:rPr lang="es-MX" sz="1400" dirty="0" err="1">
                <a:latin typeface="Open Sans" panose="020B0606030504020204" pitchFamily="34" charset="0"/>
                <a:ea typeface="Open Sans" panose="020B0606030504020204" pitchFamily="34" charset="0"/>
                <a:cs typeface="Open Sans" panose="020B0606030504020204" pitchFamily="34" charset="0"/>
              </a:rPr>
              <a:t>flow</a:t>
            </a:r>
            <a:r>
              <a:rPr lang="es-MX" sz="1400" dirty="0">
                <a:latin typeface="Open Sans" panose="020B0606030504020204" pitchFamily="34" charset="0"/>
                <a:ea typeface="Open Sans" panose="020B0606030504020204" pitchFamily="34" charset="0"/>
                <a:cs typeface="Open Sans" panose="020B0606030504020204" pitchFamily="34" charset="0"/>
              </a:rPr>
              <a:t>, es decir, es razonable esperar que los trabajadores involucrados sean más propensos a experimentar experiencias psicológicas positivas. El</a:t>
            </a:r>
            <a:r>
              <a:rPr lang="es-MX" sz="1400" i="1" dirty="0">
                <a:latin typeface="Open Sans" panose="020B0606030504020204" pitchFamily="34" charset="0"/>
                <a:ea typeface="Open Sans" panose="020B0606030504020204" pitchFamily="34" charset="0"/>
                <a:cs typeface="Open Sans" panose="020B0606030504020204" pitchFamily="34" charset="0"/>
              </a:rPr>
              <a:t> </a:t>
            </a:r>
            <a:r>
              <a:rPr lang="es-MX" sz="1400" i="1" dirty="0" err="1">
                <a:latin typeface="Open Sans" panose="020B0606030504020204" pitchFamily="34" charset="0"/>
                <a:ea typeface="Open Sans" panose="020B0606030504020204" pitchFamily="34" charset="0"/>
                <a:cs typeface="Open Sans" panose="020B0606030504020204" pitchFamily="34" charset="0"/>
              </a:rPr>
              <a:t>flow</a:t>
            </a:r>
            <a:r>
              <a:rPr lang="es-MX" sz="1400" dirty="0">
                <a:latin typeface="Open Sans" panose="020B0606030504020204" pitchFamily="34" charset="0"/>
                <a:ea typeface="Open Sans" panose="020B0606030504020204" pitchFamily="34" charset="0"/>
                <a:cs typeface="Open Sans" panose="020B0606030504020204" pitchFamily="34" charset="0"/>
              </a:rPr>
              <a:t> es más un constructo de corta duración en el tiempo, denominado </a:t>
            </a:r>
            <a:r>
              <a:rPr lang="es-MX" sz="1400" i="1" dirty="0" err="1">
                <a:latin typeface="Open Sans" panose="020B0606030504020204" pitchFamily="34" charset="0"/>
                <a:ea typeface="Open Sans" panose="020B0606030504020204" pitchFamily="34" charset="0"/>
                <a:cs typeface="Open Sans" panose="020B0606030504020204" pitchFamily="34" charset="0"/>
              </a:rPr>
              <a:t>state-like</a:t>
            </a:r>
            <a:r>
              <a:rPr lang="es-MX" sz="1400" dirty="0">
                <a:latin typeface="Open Sans" panose="020B0606030504020204" pitchFamily="34" charset="0"/>
                <a:ea typeface="Open Sans" panose="020B0606030504020204" pitchFamily="34" charset="0"/>
                <a:cs typeface="Open Sans" panose="020B0606030504020204" pitchFamily="34" charset="0"/>
              </a:rPr>
              <a:t>, frente al tipo de constructo </a:t>
            </a:r>
            <a:r>
              <a:rPr lang="es-MX" sz="1400" i="1" dirty="0" err="1">
                <a:latin typeface="Open Sans" panose="020B0606030504020204" pitchFamily="34" charset="0"/>
                <a:ea typeface="Open Sans" panose="020B0606030504020204" pitchFamily="34" charset="0"/>
                <a:cs typeface="Open Sans" panose="020B0606030504020204" pitchFamily="34" charset="0"/>
              </a:rPr>
              <a:t>trait-like</a:t>
            </a:r>
            <a:r>
              <a:rPr lang="es-MX" sz="1400" dirty="0">
                <a:latin typeface="Open Sans" panose="020B0606030504020204" pitchFamily="34" charset="0"/>
                <a:ea typeface="Open Sans" panose="020B0606030504020204" pitchFamily="34" charset="0"/>
                <a:cs typeface="Open Sans" panose="020B0606030504020204" pitchFamily="34" charset="0"/>
              </a:rPr>
              <a:t> del </a:t>
            </a:r>
            <a:r>
              <a:rPr lang="es-MX" sz="1400" dirty="0" err="1">
                <a:latin typeface="Open Sans" panose="020B0606030504020204" pitchFamily="34" charset="0"/>
                <a:ea typeface="Open Sans" panose="020B0606030504020204" pitchFamily="34" charset="0"/>
                <a:cs typeface="Open Sans" panose="020B0606030504020204" pitchFamily="34" charset="0"/>
              </a:rPr>
              <a:t>engagement</a:t>
            </a:r>
            <a:r>
              <a:rPr lang="es-MX" sz="1400" dirty="0">
                <a:latin typeface="Open Sans" panose="020B0606030504020204" pitchFamily="34" charset="0"/>
                <a:ea typeface="Open Sans" panose="020B0606030504020204" pitchFamily="34" charset="0"/>
                <a:cs typeface="Open Sans" panose="020B0606030504020204" pitchFamily="34" charset="0"/>
              </a:rPr>
              <a:t>.</a:t>
            </a:r>
            <a:endParaRPr lang="es-419" sz="14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56" name="Grupo 55"/>
          <p:cNvGrpSpPr/>
          <p:nvPr/>
        </p:nvGrpSpPr>
        <p:grpSpPr>
          <a:xfrm>
            <a:off x="9294979" y="259429"/>
            <a:ext cx="1961399" cy="941850"/>
            <a:chOff x="7283367" y="954318"/>
            <a:chExt cx="2534653" cy="1217123"/>
          </a:xfrm>
        </p:grpSpPr>
        <p:sp>
          <p:nvSpPr>
            <p:cNvPr id="57" name="Rectángulo redondeado 56"/>
            <p:cNvSpPr/>
            <p:nvPr/>
          </p:nvSpPr>
          <p:spPr>
            <a:xfrm>
              <a:off x="7942132" y="954318"/>
              <a:ext cx="558358" cy="55835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8" name="Rectángulo redondeado 57"/>
            <p:cNvSpPr/>
            <p:nvPr/>
          </p:nvSpPr>
          <p:spPr>
            <a:xfrm>
              <a:off x="8600897" y="954318"/>
              <a:ext cx="558358" cy="55835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9" name="Rectángulo redondeado 58"/>
            <p:cNvSpPr/>
            <p:nvPr/>
          </p:nvSpPr>
          <p:spPr>
            <a:xfrm>
              <a:off x="9259662" y="954318"/>
              <a:ext cx="558358" cy="558358"/>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0" name="Rectángulo redondeado 59"/>
            <p:cNvSpPr/>
            <p:nvPr/>
          </p:nvSpPr>
          <p:spPr>
            <a:xfrm>
              <a:off x="7942132" y="1613083"/>
              <a:ext cx="558358" cy="558358"/>
            </a:xfrm>
            <a:prstGeom prst="roundRect">
              <a:avLst/>
            </a:prstGeom>
            <a:solidFill>
              <a:srgbClr val="BDE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1" name="Rectángulo redondeado 60"/>
            <p:cNvSpPr/>
            <p:nvPr/>
          </p:nvSpPr>
          <p:spPr>
            <a:xfrm>
              <a:off x="8600897" y="1613083"/>
              <a:ext cx="558358" cy="558358"/>
            </a:xfrm>
            <a:prstGeom prst="roundRect">
              <a:avLst/>
            </a:prstGeom>
            <a:solidFill>
              <a:srgbClr val="DCF0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2" name="Rectángulo redondeado 61"/>
            <p:cNvSpPr/>
            <p:nvPr/>
          </p:nvSpPr>
          <p:spPr>
            <a:xfrm>
              <a:off x="9259662" y="1613083"/>
              <a:ext cx="558358" cy="558358"/>
            </a:xfrm>
            <a:prstGeom prst="roundRect">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3" name="Rectángulo redondeado 62"/>
            <p:cNvSpPr/>
            <p:nvPr/>
          </p:nvSpPr>
          <p:spPr>
            <a:xfrm>
              <a:off x="7283367" y="954318"/>
              <a:ext cx="558358" cy="55835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4" name="Rectángulo redondeado 63"/>
            <p:cNvSpPr/>
            <p:nvPr/>
          </p:nvSpPr>
          <p:spPr>
            <a:xfrm>
              <a:off x="7287213" y="1613083"/>
              <a:ext cx="558358" cy="558358"/>
            </a:xfrm>
            <a:prstGeom prst="roundRect">
              <a:avLst/>
            </a:prstGeom>
            <a:solidFill>
              <a:srgbClr val="FFF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grpSp>
    </p:spTree>
    <p:extLst>
      <p:ext uri="{BB962C8B-B14F-4D97-AF65-F5344CB8AC3E}">
        <p14:creationId xmlns:p14="http://schemas.microsoft.com/office/powerpoint/2010/main" val="446994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836494" y="1005883"/>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rgbClr val="F3785F"/>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b="1" kern="1200" dirty="0" smtClean="0">
                <a:solidFill>
                  <a:srgbClr val="FFFF00"/>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a:off x="732673" y="1185921"/>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6" name="Forma libre 5"/>
          <p:cNvSpPr/>
          <p:nvPr/>
        </p:nvSpPr>
        <p:spPr>
          <a:xfrm>
            <a:off x="628851" y="1005883"/>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D9D9D9"/>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lecha circular 6"/>
          <p:cNvSpPr/>
          <p:nvPr/>
        </p:nvSpPr>
        <p:spPr>
          <a:xfrm>
            <a:off x="524845" y="693819"/>
            <a:ext cx="5665174" cy="5665174"/>
          </a:xfrm>
          <a:prstGeom prst="circularArrow">
            <a:avLst>
              <a:gd name="adj1" fmla="val 5085"/>
              <a:gd name="adj2" fmla="val 327528"/>
              <a:gd name="adj3" fmla="val 1472472"/>
              <a:gd name="adj4" fmla="val 16199432"/>
              <a:gd name="adj5" fmla="val 5932"/>
            </a:avLst>
          </a:prstGeom>
          <a:solidFill>
            <a:srgbClr val="EF4D2D"/>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8" name="Flecha circular 7"/>
          <p:cNvSpPr/>
          <p:nvPr/>
        </p:nvSpPr>
        <p:spPr>
          <a:xfrm>
            <a:off x="420608" y="873537"/>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9" name="Flecha circular 8"/>
          <p:cNvSpPr/>
          <p:nvPr/>
        </p:nvSpPr>
        <p:spPr>
          <a:xfrm>
            <a:off x="316370" y="693819"/>
            <a:ext cx="5665174" cy="5665174"/>
          </a:xfrm>
          <a:prstGeom prst="circularArrow">
            <a:avLst>
              <a:gd name="adj1" fmla="val 5085"/>
              <a:gd name="adj2" fmla="val 327528"/>
              <a:gd name="adj3" fmla="val 15873039"/>
              <a:gd name="adj4" fmla="val 9000000"/>
              <a:gd name="adj5" fmla="val 5932"/>
            </a:avLst>
          </a:prstGeom>
          <a:solidFill>
            <a:srgbClr val="A6A6A6"/>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2952643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l="75395"/>
          <a:stretch/>
        </p:blipFill>
        <p:spPr>
          <a:xfrm>
            <a:off x="5580649" y="228599"/>
            <a:ext cx="1511968" cy="4424199"/>
          </a:xfrm>
          <a:prstGeom prst="rect">
            <a:avLst/>
          </a:prstGeom>
          <a:ln>
            <a:noFill/>
          </a:ln>
          <a:effectLst>
            <a:softEdge rad="112500"/>
          </a:effectLst>
        </p:spPr>
      </p:pic>
      <p:pic>
        <p:nvPicPr>
          <p:cNvPr id="5" name="Imagen 4"/>
          <p:cNvPicPr>
            <a:picLocks noChangeAspect="1"/>
          </p:cNvPicPr>
          <p:nvPr/>
        </p:nvPicPr>
        <p:blipFill rotWithShape="1">
          <a:blip r:embed="rId2" cstate="print">
            <a:extLst>
              <a:ext uri="{28A0092B-C50C-407E-A947-70E740481C1C}">
                <a14:useLocalDpi xmlns:a14="http://schemas.microsoft.com/office/drawing/2010/main" val="0"/>
              </a:ext>
            </a:extLst>
          </a:blip>
          <a:srcRect r="4308"/>
          <a:stretch/>
        </p:blipFill>
        <p:spPr>
          <a:xfrm>
            <a:off x="364087" y="228600"/>
            <a:ext cx="5880302" cy="4424199"/>
          </a:xfrm>
          <a:prstGeom prst="rect">
            <a:avLst/>
          </a:prstGeom>
        </p:spPr>
      </p:pic>
      <p:sp>
        <p:nvSpPr>
          <p:cNvPr id="6" name="Rectángulo 5"/>
          <p:cNvSpPr/>
          <p:nvPr/>
        </p:nvSpPr>
        <p:spPr>
          <a:xfrm>
            <a:off x="2207796" y="2768564"/>
            <a:ext cx="4303298" cy="738664"/>
          </a:xfrm>
          <a:prstGeom prst="rect">
            <a:avLst/>
          </a:prstGeom>
        </p:spPr>
        <p:txBody>
          <a:bodyPr wrap="square">
            <a:spAutoFit/>
          </a:bodyPr>
          <a:lstStyle/>
          <a:p>
            <a:pPr algn="ctr">
              <a:spcAft>
                <a:spcPts val="0"/>
              </a:spcAft>
            </a:pP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Estas evaluaciones permiten valorar el </a:t>
            </a:r>
            <a:r>
              <a:rPr lang="es-MX" sz="14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servicio ofrecido por una determinada persona o grupo de </a:t>
            </a:r>
            <a:r>
              <a:rPr lang="es-MX" sz="1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personas</a:t>
            </a:r>
            <a:r>
              <a:rPr lang="es-419" sz="1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t>
            </a:r>
            <a:r>
              <a:rPr lang="es-MX" sz="1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 </a:t>
            </a:r>
            <a:endParaRPr lang="es-419" sz="1400"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7" name="Rectángulo 6"/>
          <p:cNvSpPr/>
          <p:nvPr/>
        </p:nvSpPr>
        <p:spPr>
          <a:xfrm>
            <a:off x="2049754" y="1030308"/>
            <a:ext cx="4689019" cy="738664"/>
          </a:xfrm>
          <a:prstGeom prst="rect">
            <a:avLst/>
          </a:prstGeom>
        </p:spPr>
        <p:txBody>
          <a:bodyPr wrap="square">
            <a:spAutoFit/>
          </a:bodyPr>
          <a:lstStyle/>
          <a:p>
            <a:pPr algn="ctr">
              <a:spcAft>
                <a:spcPts val="0"/>
              </a:spcAft>
            </a:pPr>
            <a:r>
              <a:rPr lang="es-ES" sz="1400" b="1" dirty="0">
                <a:latin typeface="Open Sans" panose="020B0606030504020204" pitchFamily="34" charset="0"/>
                <a:ea typeface="Open Sans" panose="020B0606030504020204" pitchFamily="34" charset="0"/>
                <a:cs typeface="Open Sans" panose="020B0606030504020204" pitchFamily="34" charset="0"/>
              </a:rPr>
              <a:t>¿Sabías que?... </a:t>
            </a:r>
            <a:r>
              <a:rPr lang="es-419"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E</a:t>
            </a:r>
            <a:r>
              <a:rPr lang="es-MX" sz="14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 </a:t>
            </a: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resultado de la evaluación depende del ajuste o desajuste entre las expectativas del cliente y el servicio recibido realmente. </a:t>
            </a:r>
            <a:endParaRPr lang="es-419" sz="2000"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8" name="Cheurón 7"/>
          <p:cNvSpPr/>
          <p:nvPr/>
        </p:nvSpPr>
        <p:spPr>
          <a:xfrm>
            <a:off x="2229857" y="1892262"/>
            <a:ext cx="1455821" cy="711368"/>
          </a:xfrm>
          <a:prstGeom prst="chevron">
            <a:avLst>
              <a:gd name="adj" fmla="val 17725"/>
            </a:avLst>
          </a:prstGeom>
          <a:solidFill>
            <a:srgbClr val="F596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sp>
        <p:nvSpPr>
          <p:cNvPr id="9" name="Cheurón 8"/>
          <p:cNvSpPr/>
          <p:nvPr/>
        </p:nvSpPr>
        <p:spPr>
          <a:xfrm>
            <a:off x="3685677" y="1902828"/>
            <a:ext cx="1455821" cy="711368"/>
          </a:xfrm>
          <a:prstGeom prst="chevron">
            <a:avLst>
              <a:gd name="adj" fmla="val 17725"/>
            </a:avLst>
          </a:prstGeom>
          <a:solidFill>
            <a:srgbClr val="CADF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sp>
        <p:nvSpPr>
          <p:cNvPr id="10" name="Cheurón 9"/>
          <p:cNvSpPr/>
          <p:nvPr/>
        </p:nvSpPr>
        <p:spPr>
          <a:xfrm>
            <a:off x="5141498" y="1916476"/>
            <a:ext cx="1455821" cy="711368"/>
          </a:xfrm>
          <a:prstGeom prst="chevron">
            <a:avLst>
              <a:gd name="adj" fmla="val 17725"/>
            </a:avLst>
          </a:prstGeom>
          <a:solidFill>
            <a:srgbClr val="9AC0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sp>
        <p:nvSpPr>
          <p:cNvPr id="11" name="CuadroTexto 10"/>
          <p:cNvSpPr txBox="1"/>
          <p:nvPr/>
        </p:nvSpPr>
        <p:spPr>
          <a:xfrm>
            <a:off x="2229857" y="1901848"/>
            <a:ext cx="1455821" cy="692497"/>
          </a:xfrm>
          <a:prstGeom prst="rect">
            <a:avLst/>
          </a:prstGeom>
          <a:noFill/>
        </p:spPr>
        <p:txBody>
          <a:bodyPr wrap="square" rtlCol="0">
            <a:spAutoFit/>
          </a:bodyPr>
          <a:lstStyle/>
          <a:p>
            <a:pPr algn="ctr"/>
            <a:r>
              <a:rPr lang="es-419" sz="1300" dirty="0" smtClean="0">
                <a:latin typeface="Open Sans" panose="020B0606030504020204" pitchFamily="34" charset="0"/>
                <a:ea typeface="Open Sans" panose="020B0606030504020204" pitchFamily="34" charset="0"/>
                <a:cs typeface="Open Sans" panose="020B0606030504020204" pitchFamily="34" charset="0"/>
              </a:rPr>
              <a:t>Expectativas ajustadas a </a:t>
            </a:r>
            <a:br>
              <a:rPr lang="es-419" sz="1300" dirty="0" smtClean="0">
                <a:latin typeface="Open Sans" panose="020B0606030504020204" pitchFamily="34" charset="0"/>
                <a:ea typeface="Open Sans" panose="020B0606030504020204" pitchFamily="34" charset="0"/>
                <a:cs typeface="Open Sans" panose="020B0606030504020204" pitchFamily="34" charset="0"/>
              </a:rPr>
            </a:br>
            <a:r>
              <a:rPr lang="es-419" sz="1300" dirty="0" smtClean="0">
                <a:latin typeface="Open Sans" panose="020B0606030504020204" pitchFamily="34" charset="0"/>
                <a:ea typeface="Open Sans" panose="020B0606030504020204" pitchFamily="34" charset="0"/>
                <a:cs typeface="Open Sans" panose="020B0606030504020204" pitchFamily="34" charset="0"/>
              </a:rPr>
              <a:t>la realidad</a:t>
            </a:r>
            <a:endParaRPr lang="es-419" sz="13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CuadroTexto 11"/>
          <p:cNvSpPr txBox="1"/>
          <p:nvPr/>
        </p:nvSpPr>
        <p:spPr>
          <a:xfrm>
            <a:off x="3685678" y="2001875"/>
            <a:ext cx="1455821" cy="492443"/>
          </a:xfrm>
          <a:prstGeom prst="rect">
            <a:avLst/>
          </a:prstGeom>
          <a:noFill/>
        </p:spPr>
        <p:txBody>
          <a:bodyPr wrap="square" rtlCol="0">
            <a:spAutoFit/>
          </a:bodyPr>
          <a:lstStyle/>
          <a:p>
            <a:pPr algn="ctr"/>
            <a:r>
              <a:rPr lang="es-419" sz="1300" dirty="0" smtClean="0">
                <a:latin typeface="Open Sans" panose="020B0606030504020204" pitchFamily="34" charset="0"/>
                <a:ea typeface="Open Sans" panose="020B0606030504020204" pitchFamily="34" charset="0"/>
                <a:cs typeface="Open Sans" panose="020B0606030504020204" pitchFamily="34" charset="0"/>
              </a:rPr>
              <a:t>Mayor satisfacción</a:t>
            </a:r>
            <a:endParaRPr lang="es-419" sz="1300"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CuadroTexto 12"/>
          <p:cNvSpPr txBox="1"/>
          <p:nvPr/>
        </p:nvSpPr>
        <p:spPr>
          <a:xfrm>
            <a:off x="5141497" y="1925912"/>
            <a:ext cx="1455821" cy="692497"/>
          </a:xfrm>
          <a:prstGeom prst="rect">
            <a:avLst/>
          </a:prstGeom>
          <a:noFill/>
        </p:spPr>
        <p:txBody>
          <a:bodyPr wrap="square" rtlCol="0">
            <a:spAutoFit/>
          </a:bodyPr>
          <a:lstStyle/>
          <a:p>
            <a:pPr algn="ctr"/>
            <a:r>
              <a:rPr lang="es-419" sz="1300" dirty="0" smtClean="0">
                <a:latin typeface="Open Sans" panose="020B0606030504020204" pitchFamily="34" charset="0"/>
                <a:ea typeface="Open Sans" panose="020B0606030504020204" pitchFamily="34" charset="0"/>
                <a:cs typeface="Open Sans" panose="020B0606030504020204" pitchFamily="34" charset="0"/>
              </a:rPr>
              <a:t>Mayor calidad percibida del servicio</a:t>
            </a:r>
            <a:endParaRPr lang="es-419" sz="13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0" name="Imagen 19"/>
          <p:cNvPicPr>
            <a:picLocks noChangeAspect="1"/>
          </p:cNvPicPr>
          <p:nvPr/>
        </p:nvPicPr>
        <p:blipFill rotWithShape="1">
          <a:blip r:embed="rId3" cstate="print">
            <a:extLst>
              <a:ext uri="{28A0092B-C50C-407E-A947-70E740481C1C}">
                <a14:useLocalDpi xmlns:a14="http://schemas.microsoft.com/office/drawing/2010/main" val="0"/>
              </a:ext>
            </a:extLst>
          </a:blip>
          <a:srcRect r="23120"/>
          <a:stretch/>
        </p:blipFill>
        <p:spPr>
          <a:xfrm>
            <a:off x="6683540" y="3926186"/>
            <a:ext cx="4396141" cy="2739587"/>
          </a:xfrm>
          <a:prstGeom prst="rect">
            <a:avLst/>
          </a:prstGeom>
        </p:spPr>
      </p:pic>
      <p:sp>
        <p:nvSpPr>
          <p:cNvPr id="21" name="Rectángulo 20"/>
          <p:cNvSpPr/>
          <p:nvPr/>
        </p:nvSpPr>
        <p:spPr>
          <a:xfrm>
            <a:off x="6683539" y="4443021"/>
            <a:ext cx="3421583" cy="1705916"/>
          </a:xfrm>
          <a:prstGeom prst="rect">
            <a:avLst/>
          </a:prstGeom>
        </p:spPr>
        <p:txBody>
          <a:bodyPr wrap="square">
            <a:spAutoFit/>
          </a:bodyPr>
          <a:lstStyle/>
          <a:p>
            <a:pPr marL="449580">
              <a:lnSpc>
                <a:spcPct val="107000"/>
              </a:lnSpc>
              <a:spcAft>
                <a:spcPts val="800"/>
              </a:spcAft>
            </a:pP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La autoeficacia está formada por las creencias en las propias capacidades para organizar y ejecutar los cursos de acción requeridos para producir determinados logros o resultados</a:t>
            </a:r>
            <a:r>
              <a:rPr lang="es-MX" sz="1400" i="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t>
            </a:r>
            <a:endParaRPr lang="es-419"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22" name="Imagen 21"/>
          <p:cNvPicPr>
            <a:picLocks noChangeAspect="1"/>
          </p:cNvPicPr>
          <p:nvPr/>
        </p:nvPicPr>
        <p:blipFill rotWithShape="1">
          <a:blip r:embed="rId4" cstate="print">
            <a:extLst>
              <a:ext uri="{28A0092B-C50C-407E-A947-70E740481C1C}">
                <a14:useLocalDpi xmlns:a14="http://schemas.microsoft.com/office/drawing/2010/main" val="0"/>
              </a:ext>
            </a:extLst>
          </a:blip>
          <a:srcRect l="56991"/>
          <a:stretch/>
        </p:blipFill>
        <p:spPr>
          <a:xfrm>
            <a:off x="10020902" y="3926187"/>
            <a:ext cx="1884947" cy="2739587"/>
          </a:xfrm>
          <a:prstGeom prst="rect">
            <a:avLst/>
          </a:prstGeom>
        </p:spPr>
      </p:pic>
      <p:sp>
        <p:nvSpPr>
          <p:cNvPr id="23" name="Rectángulo redondeado 22"/>
          <p:cNvSpPr/>
          <p:nvPr/>
        </p:nvSpPr>
        <p:spPr>
          <a:xfrm>
            <a:off x="486875" y="5034282"/>
            <a:ext cx="1602749" cy="765725"/>
          </a:xfrm>
          <a:prstGeom prst="roundRect">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4" name="Triángulo isósceles 23"/>
          <p:cNvSpPr/>
          <p:nvPr/>
        </p:nvSpPr>
        <p:spPr>
          <a:xfrm flipV="1">
            <a:off x="1095263" y="5788587"/>
            <a:ext cx="278569" cy="244716"/>
          </a:xfrm>
          <a:prstGeom prst="triangl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5" name="Rectángulo redondeado 24"/>
          <p:cNvSpPr/>
          <p:nvPr/>
        </p:nvSpPr>
        <p:spPr>
          <a:xfrm>
            <a:off x="1033715" y="5119986"/>
            <a:ext cx="979943" cy="56567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6" name="Elipse 25"/>
          <p:cNvSpPr/>
          <p:nvPr/>
        </p:nvSpPr>
        <p:spPr>
          <a:xfrm>
            <a:off x="843682" y="6014030"/>
            <a:ext cx="804982" cy="38546"/>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7" name="CuadroTexto 26"/>
          <p:cNvSpPr txBox="1"/>
          <p:nvPr/>
        </p:nvSpPr>
        <p:spPr>
          <a:xfrm>
            <a:off x="1033715" y="5171380"/>
            <a:ext cx="979943" cy="461665"/>
          </a:xfrm>
          <a:prstGeom prst="rect">
            <a:avLst/>
          </a:prstGeom>
          <a:noFill/>
        </p:spPr>
        <p:txBody>
          <a:bodyPr wrap="square" rtlCol="0">
            <a:spAutoFit/>
          </a:bodyPr>
          <a:lstStyle/>
          <a:p>
            <a:pPr algn="ctr"/>
            <a:r>
              <a:rPr lang="es-419" sz="2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POB</a:t>
            </a:r>
            <a:endParaRPr lang="es-419" sz="24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8" name="CuadroTexto 27"/>
          <p:cNvSpPr txBox="1"/>
          <p:nvPr/>
        </p:nvSpPr>
        <p:spPr>
          <a:xfrm>
            <a:off x="523791" y="5093978"/>
            <a:ext cx="492443" cy="646331"/>
          </a:xfrm>
          <a:prstGeom prst="rect">
            <a:avLst/>
          </a:prstGeom>
          <a:noFill/>
        </p:spPr>
        <p:txBody>
          <a:bodyPr wrap="none" rtlCol="0">
            <a:spAutoFit/>
          </a:bodyPr>
          <a:lstStyle/>
          <a:p>
            <a:r>
              <a:rPr lang="es-419" sz="3600" dirty="0" smtClean="0">
                <a:solidFill>
                  <a:schemeClr val="bg1"/>
                </a:solidFill>
                <a:effectLst>
                  <a:outerShdw blurRad="38100" dist="38100" dir="2700000" algn="tl">
                    <a:srgbClr val="000000">
                      <a:alpha val="43137"/>
                    </a:srgbClr>
                  </a:outerShdw>
                </a:effectLst>
                <a:latin typeface="Arial Black" panose="020B0A04020102020204" pitchFamily="34" charset="0"/>
              </a:rPr>
              <a:t>1</a:t>
            </a:r>
            <a:endParaRPr lang="es-419" sz="3600"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29" name="Rectángulo redondeado 28"/>
          <p:cNvSpPr/>
          <p:nvPr/>
        </p:nvSpPr>
        <p:spPr>
          <a:xfrm>
            <a:off x="2376167" y="5034282"/>
            <a:ext cx="1602749" cy="765725"/>
          </a:xfrm>
          <a:prstGeom prst="roundRect">
            <a:avLst/>
          </a:prstGeom>
          <a:solidFill>
            <a:srgbClr val="BBD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0" name="Triángulo isósceles 29"/>
          <p:cNvSpPr/>
          <p:nvPr/>
        </p:nvSpPr>
        <p:spPr>
          <a:xfrm flipV="1">
            <a:off x="2984556" y="5788587"/>
            <a:ext cx="278569" cy="244716"/>
          </a:xfrm>
          <a:prstGeom prst="triangle">
            <a:avLst/>
          </a:prstGeom>
          <a:solidFill>
            <a:srgbClr val="BBD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1" name="Rectángulo redondeado 30"/>
          <p:cNvSpPr/>
          <p:nvPr/>
        </p:nvSpPr>
        <p:spPr>
          <a:xfrm>
            <a:off x="2923007" y="5119986"/>
            <a:ext cx="979943" cy="56567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2" name="Elipse 31"/>
          <p:cNvSpPr/>
          <p:nvPr/>
        </p:nvSpPr>
        <p:spPr>
          <a:xfrm>
            <a:off x="2732974" y="6014030"/>
            <a:ext cx="804982" cy="38546"/>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3" name="CuadroTexto 32"/>
          <p:cNvSpPr txBox="1"/>
          <p:nvPr/>
        </p:nvSpPr>
        <p:spPr>
          <a:xfrm>
            <a:off x="2923007" y="5171380"/>
            <a:ext cx="979943" cy="461665"/>
          </a:xfrm>
          <a:prstGeom prst="rect">
            <a:avLst/>
          </a:prstGeom>
          <a:noFill/>
        </p:spPr>
        <p:txBody>
          <a:bodyPr wrap="square" rtlCol="0">
            <a:spAutoFit/>
          </a:bodyPr>
          <a:lstStyle/>
          <a:p>
            <a:pPr algn="ctr"/>
            <a:r>
              <a:rPr lang="es-419" sz="2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POS</a:t>
            </a:r>
            <a:endParaRPr lang="es-419" sz="24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4" name="CuadroTexto 33"/>
          <p:cNvSpPr txBox="1"/>
          <p:nvPr/>
        </p:nvSpPr>
        <p:spPr>
          <a:xfrm>
            <a:off x="2401640" y="5119986"/>
            <a:ext cx="492443" cy="646331"/>
          </a:xfrm>
          <a:prstGeom prst="rect">
            <a:avLst/>
          </a:prstGeom>
          <a:noFill/>
        </p:spPr>
        <p:txBody>
          <a:bodyPr wrap="none" rtlCol="0">
            <a:spAutoFit/>
          </a:bodyPr>
          <a:lstStyle/>
          <a:p>
            <a:r>
              <a:rPr lang="es-419" sz="3600" dirty="0" smtClean="0">
                <a:solidFill>
                  <a:schemeClr val="bg1"/>
                </a:solidFill>
                <a:effectLst>
                  <a:outerShdw blurRad="38100" dist="38100" dir="2700000" algn="tl">
                    <a:srgbClr val="000000">
                      <a:alpha val="43137"/>
                    </a:srgbClr>
                  </a:outerShdw>
                </a:effectLst>
                <a:latin typeface="Arial Black" panose="020B0A04020102020204" pitchFamily="34" charset="0"/>
              </a:rPr>
              <a:t>2</a:t>
            </a:r>
            <a:endParaRPr lang="es-419" sz="3600"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35" name="Rectángulo redondeado 34"/>
          <p:cNvSpPr/>
          <p:nvPr/>
        </p:nvSpPr>
        <p:spPr>
          <a:xfrm>
            <a:off x="4161509" y="5034282"/>
            <a:ext cx="1602749" cy="765725"/>
          </a:xfrm>
          <a:prstGeom prst="roundRect">
            <a:avLst/>
          </a:prstGeom>
          <a:solidFill>
            <a:srgbClr val="8FE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6" name="Triángulo isósceles 35"/>
          <p:cNvSpPr/>
          <p:nvPr/>
        </p:nvSpPr>
        <p:spPr>
          <a:xfrm flipV="1">
            <a:off x="4769897" y="5788587"/>
            <a:ext cx="278569" cy="244716"/>
          </a:xfrm>
          <a:prstGeom prst="triangle">
            <a:avLst/>
          </a:prstGeom>
          <a:solidFill>
            <a:srgbClr val="8FE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7" name="Rectángulo redondeado 36"/>
          <p:cNvSpPr/>
          <p:nvPr/>
        </p:nvSpPr>
        <p:spPr>
          <a:xfrm>
            <a:off x="4708348" y="5119986"/>
            <a:ext cx="979943" cy="56567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8" name="Elipse 37"/>
          <p:cNvSpPr/>
          <p:nvPr/>
        </p:nvSpPr>
        <p:spPr>
          <a:xfrm>
            <a:off x="4518315" y="6014030"/>
            <a:ext cx="804982" cy="38546"/>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9" name="CuadroTexto 38"/>
          <p:cNvSpPr txBox="1"/>
          <p:nvPr/>
        </p:nvSpPr>
        <p:spPr>
          <a:xfrm>
            <a:off x="4708347" y="5171380"/>
            <a:ext cx="979943" cy="461665"/>
          </a:xfrm>
          <a:prstGeom prst="rect">
            <a:avLst/>
          </a:prstGeom>
          <a:noFill/>
        </p:spPr>
        <p:txBody>
          <a:bodyPr wrap="square" rtlCol="0">
            <a:spAutoFit/>
          </a:bodyPr>
          <a:lstStyle/>
          <a:p>
            <a:pPr algn="ctr"/>
            <a:r>
              <a:rPr lang="es-419" sz="2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PSOP</a:t>
            </a:r>
            <a:endParaRPr lang="es-419" sz="24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0" name="CuadroTexto 39"/>
          <p:cNvSpPr txBox="1"/>
          <p:nvPr/>
        </p:nvSpPr>
        <p:spPr>
          <a:xfrm>
            <a:off x="4203567" y="5119985"/>
            <a:ext cx="492443" cy="646331"/>
          </a:xfrm>
          <a:prstGeom prst="rect">
            <a:avLst/>
          </a:prstGeom>
          <a:noFill/>
        </p:spPr>
        <p:txBody>
          <a:bodyPr wrap="none" rtlCol="0">
            <a:spAutoFit/>
          </a:bodyPr>
          <a:lstStyle/>
          <a:p>
            <a:r>
              <a:rPr lang="es-419" sz="3600" dirty="0" smtClean="0">
                <a:solidFill>
                  <a:schemeClr val="bg1"/>
                </a:solidFill>
                <a:effectLst>
                  <a:outerShdw blurRad="38100" dist="38100" dir="2700000" algn="tl">
                    <a:srgbClr val="000000">
                      <a:alpha val="43137"/>
                    </a:srgbClr>
                  </a:outerShdw>
                </a:effectLst>
                <a:latin typeface="Arial Black" panose="020B0A04020102020204" pitchFamily="34" charset="0"/>
              </a:rPr>
              <a:t>3</a:t>
            </a:r>
            <a:endParaRPr lang="es-419" sz="3600"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grpSp>
        <p:nvGrpSpPr>
          <p:cNvPr id="53" name="Grupo 52"/>
          <p:cNvGrpSpPr/>
          <p:nvPr/>
        </p:nvGrpSpPr>
        <p:grpSpPr>
          <a:xfrm>
            <a:off x="7495671" y="1036186"/>
            <a:ext cx="1961399" cy="941850"/>
            <a:chOff x="7283367" y="954318"/>
            <a:chExt cx="2534653" cy="1217123"/>
          </a:xfrm>
        </p:grpSpPr>
        <p:sp>
          <p:nvSpPr>
            <p:cNvPr id="41" name="Rectángulo redondeado 40"/>
            <p:cNvSpPr/>
            <p:nvPr/>
          </p:nvSpPr>
          <p:spPr>
            <a:xfrm>
              <a:off x="7942132" y="954318"/>
              <a:ext cx="558358" cy="55835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2" name="Rectángulo redondeado 41"/>
            <p:cNvSpPr/>
            <p:nvPr/>
          </p:nvSpPr>
          <p:spPr>
            <a:xfrm>
              <a:off x="8600897" y="954318"/>
              <a:ext cx="558358" cy="55835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3" name="Rectángulo redondeado 42"/>
            <p:cNvSpPr/>
            <p:nvPr/>
          </p:nvSpPr>
          <p:spPr>
            <a:xfrm>
              <a:off x="9259662" y="954318"/>
              <a:ext cx="558358" cy="558358"/>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4" name="Rectángulo redondeado 43"/>
            <p:cNvSpPr/>
            <p:nvPr/>
          </p:nvSpPr>
          <p:spPr>
            <a:xfrm>
              <a:off x="7942132" y="1613083"/>
              <a:ext cx="558358" cy="558358"/>
            </a:xfrm>
            <a:prstGeom prst="roundRect">
              <a:avLst/>
            </a:prstGeom>
            <a:solidFill>
              <a:srgbClr val="BDE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5" name="Rectángulo redondeado 44"/>
            <p:cNvSpPr/>
            <p:nvPr/>
          </p:nvSpPr>
          <p:spPr>
            <a:xfrm>
              <a:off x="8600897" y="1613083"/>
              <a:ext cx="558358" cy="558358"/>
            </a:xfrm>
            <a:prstGeom prst="roundRect">
              <a:avLst/>
            </a:prstGeom>
            <a:solidFill>
              <a:srgbClr val="DCF0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6" name="Rectángulo redondeado 45"/>
            <p:cNvSpPr/>
            <p:nvPr/>
          </p:nvSpPr>
          <p:spPr>
            <a:xfrm>
              <a:off x="9259662" y="1613083"/>
              <a:ext cx="558358" cy="558358"/>
            </a:xfrm>
            <a:prstGeom prst="roundRect">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7" name="Rectángulo redondeado 46"/>
            <p:cNvSpPr/>
            <p:nvPr/>
          </p:nvSpPr>
          <p:spPr>
            <a:xfrm>
              <a:off x="7283367" y="954318"/>
              <a:ext cx="558358" cy="55835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8" name="Rectángulo redondeado 47"/>
            <p:cNvSpPr/>
            <p:nvPr/>
          </p:nvSpPr>
          <p:spPr>
            <a:xfrm>
              <a:off x="7287213" y="1613083"/>
              <a:ext cx="558358" cy="558358"/>
            </a:xfrm>
            <a:prstGeom prst="roundRect">
              <a:avLst/>
            </a:prstGeom>
            <a:solidFill>
              <a:srgbClr val="FFF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grpSp>
      <p:sp>
        <p:nvSpPr>
          <p:cNvPr id="49" name="CuadroTexto 48"/>
          <p:cNvSpPr txBox="1"/>
          <p:nvPr/>
        </p:nvSpPr>
        <p:spPr>
          <a:xfrm>
            <a:off x="7160311" y="2366234"/>
            <a:ext cx="2665479" cy="523220"/>
          </a:xfrm>
          <a:prstGeom prst="rect">
            <a:avLst/>
          </a:prstGeom>
          <a:noFill/>
        </p:spPr>
        <p:txBody>
          <a:bodyPr wrap="square" rtlCol="0">
            <a:spAutoFit/>
          </a:bodyPr>
          <a:lstStyle/>
          <a:p>
            <a:pPr algn="ctr"/>
            <a:r>
              <a:rPr lang="es-419" sz="2800" b="1" dirty="0" err="1" smtClean="0">
                <a:solidFill>
                  <a:srgbClr val="1875A7"/>
                </a:solidFill>
                <a:latin typeface="Kozuka Gothic Pr6N B" panose="020B0800000000000000" pitchFamily="34" charset="-128"/>
                <a:ea typeface="Kozuka Gothic Pr6N B" panose="020B0800000000000000" pitchFamily="34" charset="-128"/>
                <a:cs typeface="Open Sans" panose="020B0606030504020204" pitchFamily="34" charset="0"/>
              </a:rPr>
              <a:t>Checkpoint</a:t>
            </a:r>
            <a:endParaRPr lang="es-419" sz="2800" b="1" dirty="0">
              <a:solidFill>
                <a:srgbClr val="1875A7"/>
              </a:solidFill>
              <a:latin typeface="Kozuka Gothic Pr6N B" panose="020B0800000000000000" pitchFamily="34" charset="-128"/>
              <a:ea typeface="Kozuka Gothic Pr6N B" panose="020B0800000000000000" pitchFamily="34" charset="-128"/>
              <a:cs typeface="Open Sans" panose="020B0606030504020204" pitchFamily="34" charset="0"/>
            </a:endParaRPr>
          </a:p>
        </p:txBody>
      </p:sp>
      <p:grpSp>
        <p:nvGrpSpPr>
          <p:cNvPr id="50" name="Grupo 49"/>
          <p:cNvGrpSpPr/>
          <p:nvPr/>
        </p:nvGrpSpPr>
        <p:grpSpPr>
          <a:xfrm>
            <a:off x="10023509" y="876944"/>
            <a:ext cx="1815247" cy="1797076"/>
            <a:chOff x="5175100" y="490723"/>
            <a:chExt cx="3044958" cy="3014478"/>
          </a:xfrm>
        </p:grpSpPr>
        <p:pic>
          <p:nvPicPr>
            <p:cNvPr id="51" name="Imagen 5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5100" y="490723"/>
              <a:ext cx="3044958" cy="3014478"/>
            </a:xfrm>
            <a:prstGeom prst="rect">
              <a:avLst/>
            </a:prstGeom>
          </p:spPr>
        </p:pic>
        <p:pic>
          <p:nvPicPr>
            <p:cNvPr id="52" name="Imagen 51"/>
            <p:cNvPicPr>
              <a:picLocks noChangeAspect="1"/>
            </p:cNvPicPr>
            <p:nvPr/>
          </p:nvPicPr>
          <p:blipFill>
            <a:blip r:embed="rId6"/>
            <a:stretch>
              <a:fillRect/>
            </a:stretch>
          </p:blipFill>
          <p:spPr>
            <a:xfrm>
              <a:off x="5365487" y="1675720"/>
              <a:ext cx="2664183" cy="859611"/>
            </a:xfrm>
            <a:prstGeom prst="rect">
              <a:avLst/>
            </a:prstGeom>
          </p:spPr>
        </p:pic>
      </p:grpSp>
    </p:spTree>
    <p:extLst>
      <p:ext uri="{BB962C8B-B14F-4D97-AF65-F5344CB8AC3E}">
        <p14:creationId xmlns:p14="http://schemas.microsoft.com/office/powerpoint/2010/main" val="911196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1985845" y="3080829"/>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chemeClr val="accent6">
              <a:lumMod val="40000"/>
              <a:lumOff val="60000"/>
            </a:schemeClr>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7892" tIns="157892" rIns="157892" bIns="157892" numCol="1" spcCol="1270" anchor="ctr" anchorCtr="0">
            <a:noAutofit/>
          </a:bodyPr>
          <a:lstStyle/>
          <a:p>
            <a:pPr lvl="0" algn="ctr" defTabSz="466725">
              <a:lnSpc>
                <a:spcPct val="90000"/>
              </a:lnSpc>
              <a:spcBef>
                <a:spcPct val="0"/>
              </a:spcBef>
              <a:spcAft>
                <a:spcPct val="35000"/>
              </a:spcAft>
            </a:pPr>
            <a:r>
              <a:rPr lang="es-MX" sz="1300" b="1"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Los trabajadores involucrados </a:t>
            </a:r>
            <a:endParaRPr lang="es-MX" sz="1300" b="1"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rot="16200000">
            <a:off x="2498560" y="2835028"/>
            <a:ext cx="444457" cy="47144"/>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0" y="16525"/>
                </a:moveTo>
                <a:lnTo>
                  <a:pt x="451266"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2" tIns="8736" rIns="160704" bIns="8735"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orma libre 5"/>
          <p:cNvSpPr/>
          <p:nvPr/>
        </p:nvSpPr>
        <p:spPr>
          <a:xfrm>
            <a:off x="1985845" y="1166484"/>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F8F199"/>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Perciben mayor autonomía en su trabajo</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orma libre 6"/>
          <p:cNvSpPr/>
          <p:nvPr/>
        </p:nvSpPr>
        <p:spPr>
          <a:xfrm rot="19800000">
            <a:off x="3327496" y="3313614"/>
            <a:ext cx="444457" cy="47144"/>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0" y="16525"/>
                </a:moveTo>
                <a:lnTo>
                  <a:pt x="451266"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2" tIns="8736" rIns="160703" bIns="8734"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Forma libre 7"/>
          <p:cNvSpPr/>
          <p:nvPr/>
        </p:nvSpPr>
        <p:spPr>
          <a:xfrm>
            <a:off x="3643718" y="2123656"/>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9BC1E0"/>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Son más optimistas</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Forma libre 8"/>
          <p:cNvSpPr/>
          <p:nvPr/>
        </p:nvSpPr>
        <p:spPr>
          <a:xfrm rot="1800000">
            <a:off x="3327496" y="4270786"/>
            <a:ext cx="444457" cy="47144"/>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0" y="16525"/>
                </a:moveTo>
                <a:lnTo>
                  <a:pt x="451266"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3" tIns="8735" rIns="160702" bIns="8735"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Forma libre 9"/>
          <p:cNvSpPr/>
          <p:nvPr/>
        </p:nvSpPr>
        <p:spPr>
          <a:xfrm>
            <a:off x="3643718" y="4038001"/>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F8F199"/>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Tienen mayor autoestima y auto-eficacia</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Forma libre 10"/>
          <p:cNvSpPr/>
          <p:nvPr/>
        </p:nvSpPr>
        <p:spPr>
          <a:xfrm rot="5400000">
            <a:off x="2498560" y="4749374"/>
            <a:ext cx="444457" cy="47144"/>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0" y="16525"/>
                </a:moveTo>
                <a:lnTo>
                  <a:pt x="451266"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2" tIns="8735" rIns="160704" bIns="8736"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Forma libre 11"/>
          <p:cNvSpPr/>
          <p:nvPr/>
        </p:nvSpPr>
        <p:spPr>
          <a:xfrm>
            <a:off x="1985845" y="4995173"/>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9BC1E0"/>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Tienen más capacidad de tomar decisiones y más iniciativa</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Forma libre 12"/>
          <p:cNvSpPr/>
          <p:nvPr/>
        </p:nvSpPr>
        <p:spPr>
          <a:xfrm rot="19800000">
            <a:off x="1669625" y="4270785"/>
            <a:ext cx="444457" cy="47145"/>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311585" y="16525"/>
                </a:moveTo>
                <a:lnTo>
                  <a:pt x="-139681"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2" tIns="8737" rIns="160703" bIns="8734"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Forma libre 13"/>
          <p:cNvSpPr/>
          <p:nvPr/>
        </p:nvSpPr>
        <p:spPr>
          <a:xfrm>
            <a:off x="327973" y="4038001"/>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F8F199"/>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Son más resilientes</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Forma libre 14"/>
          <p:cNvSpPr/>
          <p:nvPr/>
        </p:nvSpPr>
        <p:spPr>
          <a:xfrm rot="1800000">
            <a:off x="1669625" y="3313612"/>
            <a:ext cx="444457" cy="47145"/>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311585" y="16525"/>
                </a:moveTo>
                <a:lnTo>
                  <a:pt x="-139681"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3" tIns="8736" rIns="160702" bIns="8735"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Forma libre 15"/>
          <p:cNvSpPr/>
          <p:nvPr/>
        </p:nvSpPr>
        <p:spPr>
          <a:xfrm>
            <a:off x="327973" y="2123656"/>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9BC1E0"/>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Experimentan más emociones positivas</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3" name="Rectángulo redondeado 22"/>
          <p:cNvSpPr/>
          <p:nvPr/>
        </p:nvSpPr>
        <p:spPr>
          <a:xfrm>
            <a:off x="8910461" y="187826"/>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4" name="Rectángulo redondeado 23"/>
          <p:cNvSpPr/>
          <p:nvPr/>
        </p:nvSpPr>
        <p:spPr>
          <a:xfrm>
            <a:off x="9630068" y="191911"/>
            <a:ext cx="2404837" cy="608269"/>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5" name="Rectángulo 24"/>
          <p:cNvSpPr/>
          <p:nvPr/>
        </p:nvSpPr>
        <p:spPr>
          <a:xfrm>
            <a:off x="9813428" y="326939"/>
            <a:ext cx="2093630" cy="307777"/>
          </a:xfrm>
          <a:prstGeom prst="rect">
            <a:avLst/>
          </a:prstGeom>
        </p:spPr>
        <p:txBody>
          <a:bodyPr wrap="square">
            <a:spAutoFit/>
          </a:bodyPr>
          <a:lstStyle/>
          <a:p>
            <a:r>
              <a:rPr lang="es-MX" sz="1400" b="1" dirty="0">
                <a:latin typeface="Open Sans" panose="020B0606030504020204" pitchFamily="34" charset="0"/>
              </a:rPr>
              <a:t>Aprender a </a:t>
            </a:r>
            <a:r>
              <a:rPr lang="es-MX" sz="1400" b="1" dirty="0" smtClean="0">
                <a:latin typeface="Open Sans" panose="020B0606030504020204" pitchFamily="34" charset="0"/>
              </a:rPr>
              <a:t>perdonar</a:t>
            </a:r>
            <a:endParaRPr lang="es-MX" sz="1400" b="1" dirty="0">
              <a:latin typeface="Open Sans" panose="020B0606030504020204" pitchFamily="34" charset="0"/>
            </a:endParaRPr>
          </a:p>
        </p:txBody>
      </p:sp>
      <p:sp>
        <p:nvSpPr>
          <p:cNvPr id="26" name="Rectángulo 25"/>
          <p:cNvSpPr/>
          <p:nvPr/>
        </p:nvSpPr>
        <p:spPr>
          <a:xfrm rot="2700000">
            <a:off x="9551388" y="409870"/>
            <a:ext cx="173176" cy="173176"/>
          </a:xfrm>
          <a:prstGeom prst="rect">
            <a:avLst/>
          </a:prstGeom>
          <a:solidFill>
            <a:schemeClr val="accent4"/>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27" name="Imagen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2890" y="302875"/>
            <a:ext cx="360000" cy="360000"/>
          </a:xfrm>
          <a:prstGeom prst="rect">
            <a:avLst/>
          </a:prstGeom>
        </p:spPr>
      </p:pic>
      <p:sp>
        <p:nvSpPr>
          <p:cNvPr id="28" name="Rectángulo redondeado 27"/>
          <p:cNvSpPr/>
          <p:nvPr/>
        </p:nvSpPr>
        <p:spPr>
          <a:xfrm>
            <a:off x="8910461" y="978188"/>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9" name="Rectángulo redondeado 28"/>
          <p:cNvSpPr/>
          <p:nvPr/>
        </p:nvSpPr>
        <p:spPr>
          <a:xfrm>
            <a:off x="9630068" y="982273"/>
            <a:ext cx="2404837" cy="60826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0" name="Rectángulo 29"/>
          <p:cNvSpPr/>
          <p:nvPr/>
        </p:nvSpPr>
        <p:spPr>
          <a:xfrm rot="2700000">
            <a:off x="9551388" y="1200232"/>
            <a:ext cx="173176" cy="173176"/>
          </a:xfrm>
          <a:prstGeom prst="rect">
            <a:avLst/>
          </a:prstGeom>
          <a:solidFill>
            <a:schemeClr val="accent1"/>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1" name="Rectángulo redondeado 30"/>
          <p:cNvSpPr/>
          <p:nvPr/>
        </p:nvSpPr>
        <p:spPr>
          <a:xfrm>
            <a:off x="8910461" y="1768550"/>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2" name="Rectángulo redondeado 31"/>
          <p:cNvSpPr/>
          <p:nvPr/>
        </p:nvSpPr>
        <p:spPr>
          <a:xfrm>
            <a:off x="9630068" y="1772635"/>
            <a:ext cx="2404837" cy="608269"/>
          </a:xfrm>
          <a:prstGeom prst="roundRect">
            <a:avLst/>
          </a:prstGeom>
          <a:solidFill>
            <a:srgbClr val="F593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3" name="Rectángulo 32"/>
          <p:cNvSpPr/>
          <p:nvPr/>
        </p:nvSpPr>
        <p:spPr>
          <a:xfrm rot="2700000">
            <a:off x="9551388" y="1990594"/>
            <a:ext cx="173176" cy="173176"/>
          </a:xfrm>
          <a:prstGeom prst="rect">
            <a:avLst/>
          </a:prstGeom>
          <a:solidFill>
            <a:srgbClr val="F16043"/>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4" name="Rectángulo 33"/>
          <p:cNvSpPr/>
          <p:nvPr/>
        </p:nvSpPr>
        <p:spPr>
          <a:xfrm>
            <a:off x="9813428" y="1840437"/>
            <a:ext cx="2088649" cy="523220"/>
          </a:xfrm>
          <a:prstGeom prst="rect">
            <a:avLst/>
          </a:prstGeom>
        </p:spPr>
        <p:txBody>
          <a:bodyPr wrap="none">
            <a:spAutoFit/>
          </a:bodyPr>
          <a:lstStyle/>
          <a:p>
            <a:r>
              <a:rPr lang="es-MX" sz="1400" b="1" dirty="0">
                <a:latin typeface="Open Sans" panose="020B0606030504020204" pitchFamily="34" charset="0"/>
              </a:rPr>
              <a:t>Cuidar las relaciones </a:t>
            </a:r>
            <a:r>
              <a:rPr lang="es-419" sz="1400" b="1" dirty="0" smtClean="0">
                <a:latin typeface="Open Sans" panose="020B0606030504020204" pitchFamily="34" charset="0"/>
              </a:rPr>
              <a:t/>
            </a:r>
            <a:br>
              <a:rPr lang="es-419" sz="1400" b="1" dirty="0" smtClean="0">
                <a:latin typeface="Open Sans" panose="020B0606030504020204" pitchFamily="34" charset="0"/>
              </a:rPr>
            </a:br>
            <a:r>
              <a:rPr lang="es-MX" sz="1400" b="1" dirty="0" smtClean="0">
                <a:latin typeface="Open Sans" panose="020B0606030504020204" pitchFamily="34" charset="0"/>
              </a:rPr>
              <a:t>sociales</a:t>
            </a:r>
            <a:endParaRPr lang="es-MX" sz="1400" b="1" dirty="0">
              <a:latin typeface="Open Sans" panose="020B0606030504020204" pitchFamily="34" charset="0"/>
            </a:endParaRPr>
          </a:p>
        </p:txBody>
      </p:sp>
      <p:sp>
        <p:nvSpPr>
          <p:cNvPr id="35" name="Rectángulo 34"/>
          <p:cNvSpPr/>
          <p:nvPr/>
        </p:nvSpPr>
        <p:spPr>
          <a:xfrm>
            <a:off x="9813428" y="1101497"/>
            <a:ext cx="1746825" cy="307777"/>
          </a:xfrm>
          <a:prstGeom prst="rect">
            <a:avLst/>
          </a:prstGeom>
        </p:spPr>
        <p:txBody>
          <a:bodyPr wrap="none">
            <a:spAutoFit/>
          </a:bodyPr>
          <a:lstStyle/>
          <a:p>
            <a:r>
              <a:rPr lang="es-MX" sz="1400" b="1" dirty="0">
                <a:latin typeface="Open Sans" panose="020B0606030504020204" pitchFamily="34" charset="0"/>
              </a:rPr>
              <a:t>Expresar </a:t>
            </a:r>
            <a:r>
              <a:rPr lang="es-MX" sz="1400" b="1" dirty="0" smtClean="0">
                <a:latin typeface="Open Sans" panose="020B0606030504020204" pitchFamily="34" charset="0"/>
              </a:rPr>
              <a:t>gratitud</a:t>
            </a:r>
            <a:endParaRPr lang="es-MX" sz="1400" b="1" dirty="0">
              <a:latin typeface="Open Sans" panose="020B0606030504020204" pitchFamily="34" charset="0"/>
            </a:endParaRPr>
          </a:p>
        </p:txBody>
      </p:sp>
      <p:sp>
        <p:nvSpPr>
          <p:cNvPr id="36" name="Rectángulo redondeado 35"/>
          <p:cNvSpPr/>
          <p:nvPr/>
        </p:nvSpPr>
        <p:spPr>
          <a:xfrm>
            <a:off x="5449934" y="170579"/>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7" name="Rectángulo redondeado 36"/>
          <p:cNvSpPr/>
          <p:nvPr/>
        </p:nvSpPr>
        <p:spPr>
          <a:xfrm>
            <a:off x="6169541" y="174664"/>
            <a:ext cx="2404837" cy="608269"/>
          </a:xfrm>
          <a:prstGeom prst="roundRect">
            <a:avLst/>
          </a:prstGeom>
          <a:solidFill>
            <a:srgbClr val="F4C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8" name="Rectángulo 37"/>
          <p:cNvSpPr/>
          <p:nvPr/>
        </p:nvSpPr>
        <p:spPr>
          <a:xfrm rot="2700000">
            <a:off x="6090861" y="392623"/>
            <a:ext cx="173176" cy="173176"/>
          </a:xfrm>
          <a:prstGeom prst="rect">
            <a:avLst/>
          </a:prstGeom>
          <a:solidFill>
            <a:srgbClr val="EEA949"/>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9" name="Rectángulo redondeado 38"/>
          <p:cNvSpPr/>
          <p:nvPr/>
        </p:nvSpPr>
        <p:spPr>
          <a:xfrm>
            <a:off x="5449934" y="960941"/>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0" name="Rectángulo redondeado 39"/>
          <p:cNvSpPr/>
          <p:nvPr/>
        </p:nvSpPr>
        <p:spPr>
          <a:xfrm>
            <a:off x="6169541" y="965026"/>
            <a:ext cx="2404837" cy="608269"/>
          </a:xfrm>
          <a:prstGeom prst="roundRect">
            <a:avLst/>
          </a:prstGeom>
          <a:solidFill>
            <a:srgbClr val="CFE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1" name="Rectángulo 40"/>
          <p:cNvSpPr/>
          <p:nvPr/>
        </p:nvSpPr>
        <p:spPr>
          <a:xfrm rot="2700000">
            <a:off x="6090861" y="1182985"/>
            <a:ext cx="173176" cy="173176"/>
          </a:xfrm>
          <a:prstGeom prst="rect">
            <a:avLst/>
          </a:prstGeom>
          <a:solidFill>
            <a:srgbClr val="AFCF61"/>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2" name="Rectángulo redondeado 41"/>
          <p:cNvSpPr/>
          <p:nvPr/>
        </p:nvSpPr>
        <p:spPr>
          <a:xfrm>
            <a:off x="5449934" y="1751303"/>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3" name="Rectángulo redondeado 42"/>
          <p:cNvSpPr/>
          <p:nvPr/>
        </p:nvSpPr>
        <p:spPr>
          <a:xfrm>
            <a:off x="6169541" y="1755388"/>
            <a:ext cx="2404837" cy="608269"/>
          </a:xfrm>
          <a:prstGeom prst="roundRect">
            <a:avLst/>
          </a:prstGeom>
          <a:solidFill>
            <a:srgbClr val="9DD7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4" name="Rectángulo 43"/>
          <p:cNvSpPr/>
          <p:nvPr/>
        </p:nvSpPr>
        <p:spPr>
          <a:xfrm rot="2700000">
            <a:off x="6090861" y="1973347"/>
            <a:ext cx="173176" cy="173176"/>
          </a:xfrm>
          <a:prstGeom prst="rect">
            <a:avLst/>
          </a:prstGeom>
          <a:solidFill>
            <a:srgbClr val="6EC4A7"/>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5" name="Rectángulo 44"/>
          <p:cNvSpPr/>
          <p:nvPr/>
        </p:nvSpPr>
        <p:spPr>
          <a:xfrm>
            <a:off x="6326953" y="326939"/>
            <a:ext cx="2090011" cy="307777"/>
          </a:xfrm>
          <a:prstGeom prst="rect">
            <a:avLst/>
          </a:prstGeom>
        </p:spPr>
        <p:txBody>
          <a:bodyPr wrap="square">
            <a:spAutoFit/>
          </a:bodyPr>
          <a:lstStyle/>
          <a:p>
            <a:r>
              <a:rPr lang="es-MX" sz="1400" b="1" dirty="0">
                <a:latin typeface="Open Sans" panose="020B0606030504020204" pitchFamily="34" charset="0"/>
              </a:rPr>
              <a:t>Practicar las </a:t>
            </a:r>
            <a:r>
              <a:rPr lang="es-MX" sz="1400" b="1" dirty="0" smtClean="0">
                <a:latin typeface="Open Sans" panose="020B0606030504020204" pitchFamily="34" charset="0"/>
              </a:rPr>
              <a:t>virtudes</a:t>
            </a:r>
            <a:endParaRPr lang="es-MX" sz="1400" b="1" dirty="0">
              <a:latin typeface="Open Sans" panose="020B0606030504020204" pitchFamily="34" charset="0"/>
            </a:endParaRPr>
          </a:p>
        </p:txBody>
      </p:sp>
      <p:sp>
        <p:nvSpPr>
          <p:cNvPr id="46" name="Rectángulo 45"/>
          <p:cNvSpPr/>
          <p:nvPr/>
        </p:nvSpPr>
        <p:spPr>
          <a:xfrm>
            <a:off x="6355939" y="1012380"/>
            <a:ext cx="2271437" cy="523220"/>
          </a:xfrm>
          <a:prstGeom prst="rect">
            <a:avLst/>
          </a:prstGeom>
        </p:spPr>
        <p:txBody>
          <a:bodyPr wrap="square">
            <a:spAutoFit/>
          </a:bodyPr>
          <a:lstStyle/>
          <a:p>
            <a:r>
              <a:rPr lang="es-MX" sz="1400" b="1" dirty="0">
                <a:latin typeface="Open Sans" panose="020B0606030504020204" pitchFamily="34" charset="0"/>
              </a:rPr>
              <a:t>Ser amable con los </a:t>
            </a:r>
            <a:r>
              <a:rPr lang="es-MX" sz="1400" b="1" dirty="0" smtClean="0">
                <a:latin typeface="Open Sans" panose="020B0606030504020204" pitchFamily="34" charset="0"/>
              </a:rPr>
              <a:t>demás</a:t>
            </a:r>
            <a:endParaRPr lang="es-MX" sz="1400" b="1" dirty="0">
              <a:latin typeface="Open Sans" panose="020B0606030504020204" pitchFamily="34" charset="0"/>
            </a:endParaRPr>
          </a:p>
        </p:txBody>
      </p:sp>
      <p:sp>
        <p:nvSpPr>
          <p:cNvPr id="47" name="Rectángulo 46"/>
          <p:cNvSpPr/>
          <p:nvPr/>
        </p:nvSpPr>
        <p:spPr>
          <a:xfrm>
            <a:off x="6326784" y="1802742"/>
            <a:ext cx="2329746" cy="523220"/>
          </a:xfrm>
          <a:prstGeom prst="rect">
            <a:avLst/>
          </a:prstGeom>
        </p:spPr>
        <p:txBody>
          <a:bodyPr wrap="square">
            <a:spAutoFit/>
          </a:bodyPr>
          <a:lstStyle/>
          <a:p>
            <a:r>
              <a:rPr lang="es-MX" sz="1400" b="1" dirty="0">
                <a:latin typeface="Open Sans" panose="020B0606030504020204" pitchFamily="34" charset="0"/>
              </a:rPr>
              <a:t>Compartir buenas </a:t>
            </a:r>
            <a:r>
              <a:rPr lang="es-MX" sz="1400" b="1" dirty="0" smtClean="0">
                <a:latin typeface="Open Sans" panose="020B0606030504020204" pitchFamily="34" charset="0"/>
              </a:rPr>
              <a:t>noticias</a:t>
            </a:r>
            <a:endParaRPr lang="es-MX" sz="1400" b="1" dirty="0">
              <a:latin typeface="Open Sans" panose="020B0606030504020204" pitchFamily="34" charset="0"/>
            </a:endParaRPr>
          </a:p>
        </p:txBody>
      </p:sp>
      <p:pic>
        <p:nvPicPr>
          <p:cNvPr id="48" name="Imagen 4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011" y="1893533"/>
            <a:ext cx="396000" cy="396000"/>
          </a:xfrm>
          <a:prstGeom prst="rect">
            <a:avLst/>
          </a:prstGeom>
        </p:spPr>
      </p:pic>
      <p:pic>
        <p:nvPicPr>
          <p:cNvPr id="49" name="Imagen 4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24011" y="1101114"/>
            <a:ext cx="432000" cy="432000"/>
          </a:xfrm>
          <a:prstGeom prst="rect">
            <a:avLst/>
          </a:prstGeom>
        </p:spPr>
      </p:pic>
      <p:pic>
        <p:nvPicPr>
          <p:cNvPr id="50" name="Imagen 4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13262" y="305742"/>
            <a:ext cx="360000" cy="360000"/>
          </a:xfrm>
          <a:prstGeom prst="rect">
            <a:avLst/>
          </a:prstGeom>
        </p:spPr>
      </p:pic>
      <p:pic>
        <p:nvPicPr>
          <p:cNvPr id="51" name="Imagen 5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21347" y="1893533"/>
            <a:ext cx="341637" cy="341637"/>
          </a:xfrm>
          <a:prstGeom prst="rect">
            <a:avLst/>
          </a:prstGeom>
        </p:spPr>
      </p:pic>
      <p:pic>
        <p:nvPicPr>
          <p:cNvPr id="52" name="Imagen 5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96767" y="1076133"/>
            <a:ext cx="395713" cy="395713"/>
          </a:xfrm>
          <a:prstGeom prst="rect">
            <a:avLst/>
          </a:prstGeom>
        </p:spPr>
      </p:pic>
    </p:spTree>
    <p:extLst>
      <p:ext uri="{BB962C8B-B14F-4D97-AF65-F5344CB8AC3E}">
        <p14:creationId xmlns:p14="http://schemas.microsoft.com/office/powerpoint/2010/main" val="1443448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agen 18"/>
          <p:cNvPicPr>
            <a:picLocks noChangeAspect="1"/>
          </p:cNvPicPr>
          <p:nvPr/>
        </p:nvPicPr>
        <p:blipFill rotWithShape="1">
          <a:blip r:embed="rId2" cstate="print">
            <a:extLst>
              <a:ext uri="{28A0092B-C50C-407E-A947-70E740481C1C}">
                <a14:useLocalDpi xmlns:a14="http://schemas.microsoft.com/office/drawing/2010/main" val="0"/>
              </a:ext>
            </a:extLst>
          </a:blip>
          <a:srcRect t="14765" b="17517"/>
          <a:stretch/>
        </p:blipFill>
        <p:spPr>
          <a:xfrm>
            <a:off x="214211" y="126241"/>
            <a:ext cx="1789011" cy="1768642"/>
          </a:xfrm>
          <a:prstGeom prst="rect">
            <a:avLst/>
          </a:prstGeom>
        </p:spPr>
      </p:pic>
      <p:sp>
        <p:nvSpPr>
          <p:cNvPr id="20" name="Forma libre 19"/>
          <p:cNvSpPr/>
          <p:nvPr/>
        </p:nvSpPr>
        <p:spPr>
          <a:xfrm rot="16200000" flipH="1">
            <a:off x="3709305" y="-1452188"/>
            <a:ext cx="1116542" cy="4733608"/>
          </a:xfrm>
          <a:custGeom>
            <a:avLst/>
            <a:gdLst>
              <a:gd name="connsiteX0" fmla="*/ 0 w 1428100"/>
              <a:gd name="connsiteY0" fmla="*/ 207455 h 4733608"/>
              <a:gd name="connsiteX1" fmla="*/ 0 w 1428100"/>
              <a:gd name="connsiteY1" fmla="*/ 4645908 h 4733608"/>
              <a:gd name="connsiteX2" fmla="*/ 87700 w 1428100"/>
              <a:gd name="connsiteY2" fmla="*/ 4733608 h 4733608"/>
              <a:gd name="connsiteX3" fmla="*/ 1340400 w 1428100"/>
              <a:gd name="connsiteY3" fmla="*/ 4733608 h 4733608"/>
              <a:gd name="connsiteX4" fmla="*/ 1428100 w 1428100"/>
              <a:gd name="connsiteY4" fmla="*/ 4645908 h 4733608"/>
              <a:gd name="connsiteX5" fmla="*/ 1428100 w 1428100"/>
              <a:gd name="connsiteY5" fmla="*/ 207455 h 4733608"/>
              <a:gd name="connsiteX6" fmla="*/ 1340400 w 1428100"/>
              <a:gd name="connsiteY6" fmla="*/ 119755 h 4733608"/>
              <a:gd name="connsiteX7" fmla="*/ 441556 w 1428100"/>
              <a:gd name="connsiteY7" fmla="*/ 119755 h 4733608"/>
              <a:gd name="connsiteX8" fmla="*/ 350794 w 1428100"/>
              <a:gd name="connsiteY8" fmla="*/ 0 h 4733608"/>
              <a:gd name="connsiteX9" fmla="*/ 260031 w 1428100"/>
              <a:gd name="connsiteY9" fmla="*/ 119755 h 4733608"/>
              <a:gd name="connsiteX10" fmla="*/ 87700 w 1428100"/>
              <a:gd name="connsiteY10" fmla="*/ 119755 h 4733608"/>
              <a:gd name="connsiteX11" fmla="*/ 0 w 1428100"/>
              <a:gd name="connsiteY11" fmla="*/ 207455 h 4733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100" h="4733608">
                <a:moveTo>
                  <a:pt x="0" y="207455"/>
                </a:moveTo>
                <a:lnTo>
                  <a:pt x="0" y="4645908"/>
                </a:lnTo>
                <a:cubicBezTo>
                  <a:pt x="0" y="4694343"/>
                  <a:pt x="39265" y="4733608"/>
                  <a:pt x="87700" y="4733608"/>
                </a:cubicBezTo>
                <a:lnTo>
                  <a:pt x="1340400" y="4733608"/>
                </a:lnTo>
                <a:cubicBezTo>
                  <a:pt x="1388835" y="4733608"/>
                  <a:pt x="1428100" y="4694343"/>
                  <a:pt x="1428100" y="4645908"/>
                </a:cubicBezTo>
                <a:lnTo>
                  <a:pt x="1428100" y="207455"/>
                </a:lnTo>
                <a:cubicBezTo>
                  <a:pt x="1428100" y="159020"/>
                  <a:pt x="1388835" y="119755"/>
                  <a:pt x="1340400" y="119755"/>
                </a:cubicBezTo>
                <a:lnTo>
                  <a:pt x="441556" y="119755"/>
                </a:lnTo>
                <a:lnTo>
                  <a:pt x="350794" y="0"/>
                </a:lnTo>
                <a:lnTo>
                  <a:pt x="260031" y="119755"/>
                </a:lnTo>
                <a:lnTo>
                  <a:pt x="87700" y="119755"/>
                </a:lnTo>
                <a:cubicBezTo>
                  <a:pt x="39265" y="119755"/>
                  <a:pt x="0" y="159020"/>
                  <a:pt x="0" y="207455"/>
                </a:cubicBezTo>
                <a:close/>
              </a:path>
            </a:pathLst>
          </a:custGeom>
          <a:solidFill>
            <a:srgbClr val="FEF3F0"/>
          </a:solidFill>
          <a:ln>
            <a:solidFill>
              <a:srgbClr val="EF4D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7" name="CuadroTexto 6"/>
          <p:cNvSpPr txBox="1"/>
          <p:nvPr/>
        </p:nvSpPr>
        <p:spPr>
          <a:xfrm>
            <a:off x="2135719" y="509188"/>
            <a:ext cx="4263714" cy="738664"/>
          </a:xfrm>
          <a:prstGeom prst="rect">
            <a:avLst/>
          </a:prstGeom>
          <a:noFill/>
        </p:spPr>
        <p:txBody>
          <a:bodyPr wrap="square" rtlCol="0">
            <a:spAutoFit/>
          </a:bodyPr>
          <a:lstStyle/>
          <a:p>
            <a:pPr lvl="0"/>
            <a:r>
              <a:rPr lang="es-MX" sz="1400" dirty="0">
                <a:solidFill>
                  <a:srgbClr val="333333"/>
                </a:solidFill>
                <a:latin typeface="Open Sans" panose="020B0606030504020204" pitchFamily="34" charset="0"/>
              </a:rPr>
              <a:t>“Las especies que sobreviven no son ni las más fuertes, ni las más inteligentes, sino las que se adaptan mejor a los cambios”.</a:t>
            </a:r>
            <a:endParaRPr lang="es-419" sz="1400"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CuadroTexto 7"/>
          <p:cNvSpPr txBox="1"/>
          <p:nvPr/>
        </p:nvSpPr>
        <p:spPr>
          <a:xfrm>
            <a:off x="5001623" y="1181271"/>
            <a:ext cx="1632757" cy="276999"/>
          </a:xfrm>
          <a:prstGeom prst="rect">
            <a:avLst/>
          </a:prstGeom>
          <a:noFill/>
        </p:spPr>
        <p:txBody>
          <a:bodyPr wrap="square" rtlCol="0">
            <a:spAutoFit/>
          </a:bodyPr>
          <a:lstStyle/>
          <a:p>
            <a:pPr lvl="0" algn="r"/>
            <a:r>
              <a:rPr lang="es-419" sz="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Charles </a:t>
            </a:r>
            <a:r>
              <a:rPr lang="es-419" sz="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Darwin</a:t>
            </a:r>
            <a:endParaRPr lang="es-419" sz="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73" name="Grupo 72"/>
          <p:cNvGrpSpPr/>
          <p:nvPr/>
        </p:nvGrpSpPr>
        <p:grpSpPr>
          <a:xfrm>
            <a:off x="5442575" y="2302270"/>
            <a:ext cx="674809" cy="674809"/>
            <a:chOff x="4576302" y="2169035"/>
            <a:chExt cx="674809" cy="674809"/>
          </a:xfrm>
        </p:grpSpPr>
        <p:sp>
          <p:nvSpPr>
            <p:cNvPr id="72" name="Elipse 71"/>
            <p:cNvSpPr/>
            <p:nvPr/>
          </p:nvSpPr>
          <p:spPr>
            <a:xfrm>
              <a:off x="4576302" y="2169035"/>
              <a:ext cx="674809" cy="674809"/>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58" name="Imagen 5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1642" y="2284375"/>
              <a:ext cx="432000" cy="432000"/>
            </a:xfrm>
            <a:prstGeom prst="rect">
              <a:avLst/>
            </a:prstGeom>
          </p:spPr>
        </p:pic>
      </p:grpSp>
      <p:grpSp>
        <p:nvGrpSpPr>
          <p:cNvPr id="76" name="Grupo 75"/>
          <p:cNvGrpSpPr/>
          <p:nvPr/>
        </p:nvGrpSpPr>
        <p:grpSpPr>
          <a:xfrm>
            <a:off x="2397603" y="2302270"/>
            <a:ext cx="674809" cy="674809"/>
            <a:chOff x="2103470" y="2169035"/>
            <a:chExt cx="674809" cy="674809"/>
          </a:xfrm>
        </p:grpSpPr>
        <p:sp>
          <p:nvSpPr>
            <p:cNvPr id="69" name="Elipse 68"/>
            <p:cNvSpPr/>
            <p:nvPr/>
          </p:nvSpPr>
          <p:spPr>
            <a:xfrm>
              <a:off x="2103470" y="2169035"/>
              <a:ext cx="674809" cy="674809"/>
            </a:xfrm>
            <a:prstGeom prst="ellipse">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59" name="Imagen 5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15731" y="2275592"/>
              <a:ext cx="440783" cy="440783"/>
            </a:xfrm>
            <a:prstGeom prst="rect">
              <a:avLst/>
            </a:prstGeom>
          </p:spPr>
        </p:pic>
      </p:grpSp>
      <p:grpSp>
        <p:nvGrpSpPr>
          <p:cNvPr id="78" name="Grupo 77"/>
          <p:cNvGrpSpPr/>
          <p:nvPr/>
        </p:nvGrpSpPr>
        <p:grpSpPr>
          <a:xfrm>
            <a:off x="367621" y="2302270"/>
            <a:ext cx="674809" cy="674809"/>
            <a:chOff x="439811" y="2169035"/>
            <a:chExt cx="674809" cy="674809"/>
          </a:xfrm>
        </p:grpSpPr>
        <p:sp>
          <p:nvSpPr>
            <p:cNvPr id="67" name="Elipse 66"/>
            <p:cNvSpPr/>
            <p:nvPr/>
          </p:nvSpPr>
          <p:spPr>
            <a:xfrm>
              <a:off x="439811" y="2169035"/>
              <a:ext cx="674809" cy="674809"/>
            </a:xfrm>
            <a:prstGeom prst="ellipse">
              <a:avLst/>
            </a:prstGeom>
            <a:solidFill>
              <a:srgbClr val="F378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60" name="Imagen 5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365" y="2289694"/>
              <a:ext cx="412577" cy="412577"/>
            </a:xfrm>
            <a:prstGeom prst="rect">
              <a:avLst/>
            </a:prstGeom>
          </p:spPr>
        </p:pic>
      </p:grpSp>
      <p:grpSp>
        <p:nvGrpSpPr>
          <p:cNvPr id="75" name="Grupo 74"/>
          <p:cNvGrpSpPr/>
          <p:nvPr/>
        </p:nvGrpSpPr>
        <p:grpSpPr>
          <a:xfrm>
            <a:off x="3412594" y="2302270"/>
            <a:ext cx="674809" cy="674809"/>
            <a:chOff x="2934575" y="2169035"/>
            <a:chExt cx="674809" cy="674809"/>
          </a:xfrm>
        </p:grpSpPr>
        <p:sp>
          <p:nvSpPr>
            <p:cNvPr id="70" name="Elipse 69"/>
            <p:cNvSpPr/>
            <p:nvPr/>
          </p:nvSpPr>
          <p:spPr>
            <a:xfrm>
              <a:off x="2934575" y="2169035"/>
              <a:ext cx="674809" cy="674809"/>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62" name="Imagen 6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78679" y="2322628"/>
              <a:ext cx="415677" cy="415677"/>
            </a:xfrm>
            <a:prstGeom prst="rect">
              <a:avLst/>
            </a:prstGeom>
          </p:spPr>
        </p:pic>
      </p:grpSp>
      <p:grpSp>
        <p:nvGrpSpPr>
          <p:cNvPr id="74" name="Grupo 73"/>
          <p:cNvGrpSpPr/>
          <p:nvPr/>
        </p:nvGrpSpPr>
        <p:grpSpPr>
          <a:xfrm>
            <a:off x="4427585" y="2302270"/>
            <a:ext cx="674809" cy="674809"/>
            <a:chOff x="3745197" y="2169035"/>
            <a:chExt cx="674809" cy="674809"/>
          </a:xfrm>
        </p:grpSpPr>
        <p:sp>
          <p:nvSpPr>
            <p:cNvPr id="71" name="Elipse 70"/>
            <p:cNvSpPr/>
            <p:nvPr/>
          </p:nvSpPr>
          <p:spPr>
            <a:xfrm>
              <a:off x="3745197" y="2169035"/>
              <a:ext cx="674809" cy="674809"/>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65" name="Imagen 6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75576" y="2313775"/>
              <a:ext cx="396000" cy="396000"/>
            </a:xfrm>
            <a:prstGeom prst="rect">
              <a:avLst/>
            </a:prstGeom>
          </p:spPr>
        </p:pic>
      </p:grpSp>
      <p:grpSp>
        <p:nvGrpSpPr>
          <p:cNvPr id="77" name="Grupo 76"/>
          <p:cNvGrpSpPr/>
          <p:nvPr/>
        </p:nvGrpSpPr>
        <p:grpSpPr>
          <a:xfrm>
            <a:off x="1382612" y="2302270"/>
            <a:ext cx="674809" cy="674809"/>
            <a:chOff x="1270916" y="2169035"/>
            <a:chExt cx="674809" cy="674809"/>
          </a:xfrm>
        </p:grpSpPr>
        <p:sp>
          <p:nvSpPr>
            <p:cNvPr id="68" name="Elipse 67"/>
            <p:cNvSpPr/>
            <p:nvPr/>
          </p:nvSpPr>
          <p:spPr>
            <a:xfrm>
              <a:off x="1270916" y="2169035"/>
              <a:ext cx="674809" cy="674809"/>
            </a:xfrm>
            <a:prstGeom prst="ellipse">
              <a:avLst/>
            </a:prstGeom>
            <a:solidFill>
              <a:srgbClr val="A3D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66" name="Imagen 6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405956" y="2296617"/>
              <a:ext cx="419644" cy="419644"/>
            </a:xfrm>
            <a:prstGeom prst="rect">
              <a:avLst/>
            </a:prstGeom>
          </p:spPr>
        </p:pic>
      </p:grpSp>
      <p:sp>
        <p:nvSpPr>
          <p:cNvPr id="25" name="Rectángulo 24"/>
          <p:cNvSpPr/>
          <p:nvPr/>
        </p:nvSpPr>
        <p:spPr>
          <a:xfrm>
            <a:off x="341879" y="3354942"/>
            <a:ext cx="7533708" cy="1575562"/>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Rectángulo 1"/>
          <p:cNvSpPr/>
          <p:nvPr/>
        </p:nvSpPr>
        <p:spPr>
          <a:xfrm>
            <a:off x="422023" y="3742054"/>
            <a:ext cx="7441531" cy="1169551"/>
          </a:xfrm>
          <a:prstGeom prst="rect">
            <a:avLst/>
          </a:prstGeom>
        </p:spPr>
        <p:txBody>
          <a:bodyPr wrap="square">
            <a:spAutoFit/>
          </a:bodyPr>
          <a:lstStyle/>
          <a:p>
            <a:pPr>
              <a:spcAft>
                <a:spcPts val="0"/>
              </a:spcAft>
            </a:pPr>
            <a:r>
              <a:rPr lang="es-MX" sz="1400" dirty="0">
                <a:latin typeface="Open Sans" panose="020B0606030504020204" pitchFamily="34" charset="0"/>
                <a:ea typeface="Open Sans" panose="020B0606030504020204" pitchFamily="34" charset="0"/>
                <a:cs typeface="Open Sans" panose="020B0606030504020204" pitchFamily="34" charset="0"/>
              </a:rPr>
              <a:t>En un grupo de trabajo de una organización se fijó el martes como “día de la amabilidad” en donde los miembros de ese grupo se conducían con mayor amabilidad con los compañeros. Esa </a:t>
            </a:r>
            <a:r>
              <a:rPr lang="es-MX" sz="1400" i="1" dirty="0">
                <a:latin typeface="Open Sans" panose="020B0606030504020204" pitchFamily="34" charset="0"/>
                <a:ea typeface="Open Sans" panose="020B0606030504020204" pitchFamily="34" charset="0"/>
                <a:cs typeface="Open Sans" panose="020B0606030504020204" pitchFamily="34" charset="0"/>
              </a:rPr>
              <a:t>conciencia colectiva</a:t>
            </a:r>
            <a:r>
              <a:rPr lang="es-MX" sz="1400" dirty="0">
                <a:latin typeface="Open Sans" panose="020B0606030504020204" pitchFamily="34" charset="0"/>
                <a:ea typeface="Open Sans" panose="020B0606030504020204" pitchFamily="34" charset="0"/>
                <a:cs typeface="Open Sans" panose="020B0606030504020204" pitchFamily="34" charset="0"/>
              </a:rPr>
              <a:t> que se logró por medio de esta conducta positiva, incrementó los niveles de bienestar y además hizo que se practicara más la amabilidad en otros días de la semana laboral. </a:t>
            </a:r>
            <a:endParaRPr lang="es-419" sz="140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26" name="Trapecio 25"/>
          <p:cNvSpPr/>
          <p:nvPr/>
        </p:nvSpPr>
        <p:spPr>
          <a:xfrm>
            <a:off x="460124" y="3267155"/>
            <a:ext cx="1854200" cy="96252"/>
          </a:xfrm>
          <a:prstGeom prst="trapezoid">
            <a:avLst>
              <a:gd name="adj" fmla="val 77852"/>
            </a:avLst>
          </a:prstGeom>
          <a:solidFill>
            <a:srgbClr val="AECF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7" name="Redondear rectángulo de esquina del mismo lado 26"/>
          <p:cNvSpPr/>
          <p:nvPr/>
        </p:nvSpPr>
        <p:spPr>
          <a:xfrm flipV="1">
            <a:off x="534386" y="3267155"/>
            <a:ext cx="1696452" cy="427122"/>
          </a:xfrm>
          <a:prstGeom prst="round2SameRect">
            <a:avLst>
              <a:gd name="adj1" fmla="val 36364"/>
              <a:gd name="adj2" fmla="val 0"/>
            </a:avLst>
          </a:prstGeom>
          <a:solidFill>
            <a:srgbClr val="CFE29E"/>
          </a:solidFill>
          <a:ln w="28575">
            <a:noFill/>
          </a:ln>
          <a:effectLst>
            <a:outerShdw blurRad="50800" dist="38100" dir="2700000" algn="tl"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8" name="CuadroTexto 27"/>
          <p:cNvSpPr txBox="1"/>
          <p:nvPr/>
        </p:nvSpPr>
        <p:spPr>
          <a:xfrm>
            <a:off x="879911" y="3315281"/>
            <a:ext cx="1005403" cy="338554"/>
          </a:xfrm>
          <a:prstGeom prst="rect">
            <a:avLst/>
          </a:prstGeom>
          <a:noFill/>
        </p:spPr>
        <p:txBody>
          <a:bodyPr wrap="none" rtlCol="0">
            <a:spAutoFit/>
          </a:bodyPr>
          <a:lstStyle/>
          <a:p>
            <a:pPr algn="ctr"/>
            <a:r>
              <a:rPr lang="es-419" sz="1600" b="1"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Ejemplo</a:t>
            </a:r>
            <a:endParaRPr lang="es-419"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4" name="Rectángulo 63"/>
          <p:cNvSpPr/>
          <p:nvPr/>
        </p:nvSpPr>
        <p:spPr>
          <a:xfrm>
            <a:off x="320549" y="5116159"/>
            <a:ext cx="7533708" cy="1123081"/>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80" name="Trapecio 79"/>
          <p:cNvSpPr/>
          <p:nvPr/>
        </p:nvSpPr>
        <p:spPr>
          <a:xfrm>
            <a:off x="438794" y="5028372"/>
            <a:ext cx="1854200" cy="96252"/>
          </a:xfrm>
          <a:prstGeom prst="trapezoid">
            <a:avLst>
              <a:gd name="adj" fmla="val 77852"/>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81" name="Redondear rectángulo de esquina del mismo lado 80"/>
          <p:cNvSpPr/>
          <p:nvPr/>
        </p:nvSpPr>
        <p:spPr>
          <a:xfrm flipV="1">
            <a:off x="513056" y="5028372"/>
            <a:ext cx="1696452" cy="427122"/>
          </a:xfrm>
          <a:prstGeom prst="round2SameRect">
            <a:avLst>
              <a:gd name="adj1" fmla="val 36364"/>
              <a:gd name="adj2" fmla="val 0"/>
            </a:avLst>
          </a:prstGeom>
          <a:solidFill>
            <a:srgbClr val="FFE699"/>
          </a:solidFill>
          <a:ln w="28575">
            <a:noFill/>
          </a:ln>
          <a:effectLst>
            <a:outerShdw blurRad="50800" dist="38100" dir="2700000" algn="tl"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82" name="CuadroTexto 81"/>
          <p:cNvSpPr txBox="1"/>
          <p:nvPr/>
        </p:nvSpPr>
        <p:spPr>
          <a:xfrm>
            <a:off x="858581" y="5076498"/>
            <a:ext cx="1005403" cy="338554"/>
          </a:xfrm>
          <a:prstGeom prst="rect">
            <a:avLst/>
          </a:prstGeom>
          <a:noFill/>
        </p:spPr>
        <p:txBody>
          <a:bodyPr wrap="none" rtlCol="0">
            <a:spAutoFit/>
          </a:bodyPr>
          <a:lstStyle/>
          <a:p>
            <a:pPr algn="ctr"/>
            <a:r>
              <a:rPr lang="es-419" sz="1600" b="1"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Ejemplo</a:t>
            </a:r>
            <a:endParaRPr lang="es-419"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Rectángulo 3"/>
          <p:cNvSpPr/>
          <p:nvPr/>
        </p:nvSpPr>
        <p:spPr>
          <a:xfrm>
            <a:off x="422023" y="5500576"/>
            <a:ext cx="7432234" cy="738664"/>
          </a:xfrm>
          <a:prstGeom prst="rect">
            <a:avLst/>
          </a:prstGeom>
        </p:spPr>
        <p:txBody>
          <a:bodyPr wrap="square">
            <a:spAutoFit/>
          </a:bodyPr>
          <a:lstStyle/>
          <a:p>
            <a:pPr>
              <a:spcAft>
                <a:spcPts val="0"/>
              </a:spcAft>
            </a:pP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La meditación compasiva es una buena práctica para ayudar a mejorar el estado de ánimo ante la visualización de la persona que no nos es grata y cómo podemos desarrollar compasión hacia ella. </a:t>
            </a:r>
            <a:endParaRPr lang="es-419" sz="1400"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25077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96486" y="471969"/>
            <a:ext cx="7533708" cy="1123081"/>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 name="Trapecio 4"/>
          <p:cNvSpPr/>
          <p:nvPr/>
        </p:nvSpPr>
        <p:spPr>
          <a:xfrm>
            <a:off x="414731" y="384182"/>
            <a:ext cx="1854200" cy="96252"/>
          </a:xfrm>
          <a:prstGeom prst="trapezoid">
            <a:avLst>
              <a:gd name="adj" fmla="val 77852"/>
            </a:avLst>
          </a:prstGeom>
          <a:solidFill>
            <a:srgbClr val="EF5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 name="Redondear rectángulo de esquina del mismo lado 5"/>
          <p:cNvSpPr/>
          <p:nvPr/>
        </p:nvSpPr>
        <p:spPr>
          <a:xfrm flipV="1">
            <a:off x="488993" y="384182"/>
            <a:ext cx="1696452" cy="427122"/>
          </a:xfrm>
          <a:prstGeom prst="round2SameRect">
            <a:avLst>
              <a:gd name="adj1" fmla="val 36364"/>
              <a:gd name="adj2" fmla="val 0"/>
            </a:avLst>
          </a:prstGeom>
          <a:solidFill>
            <a:srgbClr val="F5937F"/>
          </a:solidFill>
          <a:ln w="28575">
            <a:noFill/>
          </a:ln>
          <a:effectLst>
            <a:outerShdw blurRad="50800" dist="38100" dir="2700000" algn="tl"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7" name="CuadroTexto 6"/>
          <p:cNvSpPr txBox="1"/>
          <p:nvPr/>
        </p:nvSpPr>
        <p:spPr>
          <a:xfrm>
            <a:off x="834518" y="432308"/>
            <a:ext cx="1005403" cy="338554"/>
          </a:xfrm>
          <a:prstGeom prst="rect">
            <a:avLst/>
          </a:prstGeom>
          <a:noFill/>
        </p:spPr>
        <p:txBody>
          <a:bodyPr wrap="none" rtlCol="0">
            <a:spAutoFit/>
          </a:bodyPr>
          <a:lstStyle/>
          <a:p>
            <a:pPr algn="ctr"/>
            <a:r>
              <a:rPr lang="es-419" sz="1600" b="1"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Ejemplo</a:t>
            </a:r>
            <a:endParaRPr lang="es-419"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0" name="Rectángulo 39"/>
          <p:cNvSpPr/>
          <p:nvPr/>
        </p:nvSpPr>
        <p:spPr>
          <a:xfrm>
            <a:off x="365694" y="838933"/>
            <a:ext cx="7464500" cy="738664"/>
          </a:xfrm>
          <a:prstGeom prst="rect">
            <a:avLst/>
          </a:prstGeom>
        </p:spPr>
        <p:txBody>
          <a:bodyPr wrap="square">
            <a:spAutoFit/>
          </a:bodyPr>
          <a:lstStyle/>
          <a:p>
            <a:pPr>
              <a:spcAft>
                <a:spcPts val="0"/>
              </a:spcAft>
            </a:pP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Una manera de mitigar los efectos nocivos del “síndrome post-vacacional”,  es realizar una reunión informal con los compañeros de trabajo y comentar las anécdotas de las vacaciones. </a:t>
            </a:r>
            <a:endParaRPr lang="es-419" sz="1400"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8" name="Imagen 7"/>
          <p:cNvPicPr>
            <a:picLocks noChangeAspect="1"/>
          </p:cNvPicPr>
          <p:nvPr/>
        </p:nvPicPr>
        <p:blipFill rotWithShape="1">
          <a:blip r:embed="rId2" cstate="print">
            <a:extLst>
              <a:ext uri="{28A0092B-C50C-407E-A947-70E740481C1C}">
                <a14:useLocalDpi xmlns:a14="http://schemas.microsoft.com/office/drawing/2010/main" val="0"/>
              </a:ext>
            </a:extLst>
          </a:blip>
          <a:srcRect l="-932" t="-999" r="48994" b="1775"/>
          <a:stretch/>
        </p:blipFill>
        <p:spPr>
          <a:xfrm>
            <a:off x="403980" y="2082329"/>
            <a:ext cx="1089515" cy="2081463"/>
          </a:xfrm>
          <a:prstGeom prst="rect">
            <a:avLst/>
          </a:prstGeom>
        </p:spPr>
      </p:pic>
      <p:sp>
        <p:nvSpPr>
          <p:cNvPr id="9" name="Rectángulo 8"/>
          <p:cNvSpPr/>
          <p:nvPr/>
        </p:nvSpPr>
        <p:spPr>
          <a:xfrm>
            <a:off x="1062289" y="3201266"/>
            <a:ext cx="431206" cy="962526"/>
          </a:xfrm>
          <a:custGeom>
            <a:avLst/>
            <a:gdLst>
              <a:gd name="connsiteX0" fmla="*/ 0 w 226669"/>
              <a:gd name="connsiteY0" fmla="*/ 0 h 866273"/>
              <a:gd name="connsiteX1" fmla="*/ 226669 w 226669"/>
              <a:gd name="connsiteY1" fmla="*/ 0 h 866273"/>
              <a:gd name="connsiteX2" fmla="*/ 226669 w 226669"/>
              <a:gd name="connsiteY2" fmla="*/ 866273 h 866273"/>
              <a:gd name="connsiteX3" fmla="*/ 0 w 226669"/>
              <a:gd name="connsiteY3" fmla="*/ 866273 h 866273"/>
              <a:gd name="connsiteX4" fmla="*/ 0 w 226669"/>
              <a:gd name="connsiteY4" fmla="*/ 0 h 866273"/>
              <a:gd name="connsiteX0" fmla="*/ 0 w 431206"/>
              <a:gd name="connsiteY0" fmla="*/ 288758 h 866273"/>
              <a:gd name="connsiteX1" fmla="*/ 431206 w 431206"/>
              <a:gd name="connsiteY1" fmla="*/ 0 h 866273"/>
              <a:gd name="connsiteX2" fmla="*/ 431206 w 431206"/>
              <a:gd name="connsiteY2" fmla="*/ 866273 h 866273"/>
              <a:gd name="connsiteX3" fmla="*/ 204537 w 431206"/>
              <a:gd name="connsiteY3" fmla="*/ 866273 h 866273"/>
              <a:gd name="connsiteX4" fmla="*/ 0 w 431206"/>
              <a:gd name="connsiteY4" fmla="*/ 288758 h 866273"/>
              <a:gd name="connsiteX0" fmla="*/ 0 w 431206"/>
              <a:gd name="connsiteY0" fmla="*/ 385011 h 962526"/>
              <a:gd name="connsiteX1" fmla="*/ 431206 w 431206"/>
              <a:gd name="connsiteY1" fmla="*/ 0 h 962526"/>
              <a:gd name="connsiteX2" fmla="*/ 431206 w 431206"/>
              <a:gd name="connsiteY2" fmla="*/ 962526 h 962526"/>
              <a:gd name="connsiteX3" fmla="*/ 204537 w 431206"/>
              <a:gd name="connsiteY3" fmla="*/ 962526 h 962526"/>
              <a:gd name="connsiteX4" fmla="*/ 0 w 431206"/>
              <a:gd name="connsiteY4" fmla="*/ 385011 h 9625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206" h="962526">
                <a:moveTo>
                  <a:pt x="0" y="385011"/>
                </a:moveTo>
                <a:lnTo>
                  <a:pt x="431206" y="0"/>
                </a:lnTo>
                <a:lnTo>
                  <a:pt x="431206" y="962526"/>
                </a:lnTo>
                <a:lnTo>
                  <a:pt x="204537" y="962526"/>
                </a:lnTo>
                <a:lnTo>
                  <a:pt x="0" y="38501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0" name="Rectángulo 9"/>
          <p:cNvSpPr/>
          <p:nvPr/>
        </p:nvSpPr>
        <p:spPr>
          <a:xfrm>
            <a:off x="1277892" y="1962014"/>
            <a:ext cx="397097" cy="44516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2" name="Rectángulo redondeado 11"/>
          <p:cNvSpPr/>
          <p:nvPr/>
        </p:nvSpPr>
        <p:spPr>
          <a:xfrm>
            <a:off x="1633676" y="2257818"/>
            <a:ext cx="6119133" cy="1424711"/>
          </a:xfrm>
          <a:prstGeom prst="roundRect">
            <a:avLst>
              <a:gd name="adj" fmla="val 9840"/>
            </a:avLst>
          </a:prstGeom>
          <a:solidFill>
            <a:srgbClr val="5733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3" name="Triángulo isósceles 12"/>
          <p:cNvSpPr/>
          <p:nvPr/>
        </p:nvSpPr>
        <p:spPr>
          <a:xfrm rot="5400000" flipH="1" flipV="1">
            <a:off x="1465037" y="2487238"/>
            <a:ext cx="187654" cy="164849"/>
          </a:xfrm>
          <a:prstGeom prst="triangle">
            <a:avLst/>
          </a:prstGeom>
          <a:solidFill>
            <a:srgbClr val="5733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4" name="Rectángulo redondeado 13"/>
          <p:cNvSpPr/>
          <p:nvPr/>
        </p:nvSpPr>
        <p:spPr>
          <a:xfrm>
            <a:off x="1729109" y="2357828"/>
            <a:ext cx="5904000" cy="1224691"/>
          </a:xfrm>
          <a:prstGeom prst="roundRect">
            <a:avLst>
              <a:gd name="adj" fmla="val 9840"/>
            </a:avLst>
          </a:prstGeom>
          <a:solidFill>
            <a:srgbClr val="F7E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Rectángulo 1"/>
          <p:cNvSpPr/>
          <p:nvPr/>
        </p:nvSpPr>
        <p:spPr>
          <a:xfrm>
            <a:off x="1839921" y="2395150"/>
            <a:ext cx="5825341" cy="1169551"/>
          </a:xfrm>
          <a:prstGeom prst="rect">
            <a:avLst/>
          </a:prstGeom>
        </p:spPr>
        <p:txBody>
          <a:bodyPr wrap="square">
            <a:spAutoFit/>
          </a:bodyPr>
          <a:lstStyle/>
          <a:p>
            <a:r>
              <a:rPr lang="es-419" sz="1400" dirty="0">
                <a:latin typeface="Open Sans" panose="020B0606030504020204" pitchFamily="34" charset="0"/>
                <a:ea typeface="Open Sans" panose="020B0606030504020204" pitchFamily="34" charset="0"/>
                <a:cs typeface="Open Sans" panose="020B0606030504020204" pitchFamily="34" charset="0"/>
              </a:rPr>
              <a:t>El proceso de adaptación exitosa frente a la adversidad, el trauma, la tragedia, las amenazas o las fuentes significativas de estrés, tales como problemas familiares o en las relaciones interpersonales, problemas de salud, así como situaciones de estrés a nivel laboral </a:t>
            </a:r>
            <a:r>
              <a:rPr lang="es-419" sz="1400" dirty="0" smtClean="0">
                <a:latin typeface="Open Sans" panose="020B0606030504020204" pitchFamily="34" charset="0"/>
                <a:ea typeface="Open Sans" panose="020B0606030504020204" pitchFamily="34" charset="0"/>
                <a:cs typeface="Open Sans" panose="020B0606030504020204" pitchFamily="34" charset="0"/>
              </a:rPr>
              <a:t/>
            </a:r>
            <a:br>
              <a:rPr lang="es-419" sz="1400" dirty="0" smtClean="0">
                <a:latin typeface="Open Sans" panose="020B0606030504020204" pitchFamily="34" charset="0"/>
                <a:ea typeface="Open Sans" panose="020B0606030504020204" pitchFamily="34" charset="0"/>
                <a:cs typeface="Open Sans" panose="020B0606030504020204" pitchFamily="34" charset="0"/>
              </a:rPr>
            </a:br>
            <a:r>
              <a:rPr lang="es-419" sz="1400" dirty="0" smtClean="0">
                <a:latin typeface="Open Sans" panose="020B0606030504020204" pitchFamily="34" charset="0"/>
                <a:ea typeface="Open Sans" panose="020B0606030504020204" pitchFamily="34" charset="0"/>
                <a:cs typeface="Open Sans" panose="020B0606030504020204" pitchFamily="34" charset="0"/>
              </a:rPr>
              <a:t>o </a:t>
            </a:r>
            <a:r>
              <a:rPr lang="es-419" sz="1400" dirty="0">
                <a:latin typeface="Open Sans" panose="020B0606030504020204" pitchFamily="34" charset="0"/>
                <a:ea typeface="Open Sans" panose="020B0606030504020204" pitchFamily="34" charset="0"/>
                <a:cs typeface="Open Sans" panose="020B0606030504020204" pitchFamily="34" charset="0"/>
              </a:rPr>
              <a:t>financiero. </a:t>
            </a:r>
          </a:p>
        </p:txBody>
      </p:sp>
    </p:spTree>
    <p:extLst>
      <p:ext uri="{BB962C8B-B14F-4D97-AF65-F5344CB8AC3E}">
        <p14:creationId xmlns:p14="http://schemas.microsoft.com/office/powerpoint/2010/main" val="262259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rot="10800000">
            <a:off x="1614120" y="372647"/>
            <a:ext cx="2592948" cy="1576469"/>
          </a:xfrm>
          <a:custGeom>
            <a:avLst/>
            <a:gdLst>
              <a:gd name="connsiteX0" fmla="*/ 4372053 w 5006594"/>
              <a:gd name="connsiteY0" fmla="*/ 3418211 h 3418211"/>
              <a:gd name="connsiteX1" fmla="*/ 5004718 w 5006594"/>
              <a:gd name="connsiteY1" fmla="*/ 2310373 h 3418211"/>
              <a:gd name="connsiteX2" fmla="*/ 4991757 w 5006594"/>
              <a:gd name="connsiteY2" fmla="*/ 0 h 3418211"/>
              <a:gd name="connsiteX3" fmla="*/ 3906148 w 5006594"/>
              <a:gd name="connsiteY3" fmla="*/ 1209805 h 3418211"/>
              <a:gd name="connsiteX4" fmla="*/ 3748471 w 5006594"/>
              <a:gd name="connsiteY4" fmla="*/ 1217600 h 3418211"/>
              <a:gd name="connsiteX5" fmla="*/ 1722884 w 5006594"/>
              <a:gd name="connsiteY5" fmla="*/ 1217600 h 3418211"/>
              <a:gd name="connsiteX6" fmla="*/ 861442 w 5006594"/>
              <a:gd name="connsiteY6" fmla="*/ 1217600 h 3418211"/>
              <a:gd name="connsiteX7" fmla="*/ 809683 w 5006594"/>
              <a:gd name="connsiteY7" fmla="*/ 1217600 h 3418211"/>
              <a:gd name="connsiteX8" fmla="*/ 809683 w 5006594"/>
              <a:gd name="connsiteY8" fmla="*/ 1220939 h 3418211"/>
              <a:gd name="connsiteX9" fmla="*/ 773364 w 5006594"/>
              <a:gd name="connsiteY9" fmla="*/ 1223281 h 3418211"/>
              <a:gd name="connsiteX10" fmla="*/ 0 w 5006594"/>
              <a:gd name="connsiteY10" fmla="*/ 2317902 h 3418211"/>
              <a:gd name="connsiteX11" fmla="*/ 773365 w 5006594"/>
              <a:gd name="connsiteY11" fmla="*/ 3412523 h 3418211"/>
              <a:gd name="connsiteX12" fmla="*/ 809683 w 5006594"/>
              <a:gd name="connsiteY12" fmla="*/ 3414866 h 3418211"/>
              <a:gd name="connsiteX13" fmla="*/ 809683 w 5006594"/>
              <a:gd name="connsiteY13" fmla="*/ 3418204 h 3418211"/>
              <a:gd name="connsiteX14" fmla="*/ 861442 w 5006594"/>
              <a:gd name="connsiteY14" fmla="*/ 3418204 h 3418211"/>
              <a:gd name="connsiteX15" fmla="*/ 1722884 w 5006594"/>
              <a:gd name="connsiteY15" fmla="*/ 3418204 h 3418211"/>
              <a:gd name="connsiteX16" fmla="*/ 3748380 w 5006594"/>
              <a:gd name="connsiteY16" fmla="*/ 3418204 h 3418211"/>
              <a:gd name="connsiteX17" fmla="*/ 3748380 w 5006594"/>
              <a:gd name="connsiteY17" fmla="*/ 3418209 h 3418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06594" h="3418211">
                <a:moveTo>
                  <a:pt x="4372053" y="3418211"/>
                </a:moveTo>
                <a:cubicBezTo>
                  <a:pt x="5005255" y="3418211"/>
                  <a:pt x="5003889" y="2774576"/>
                  <a:pt x="5004718" y="2310373"/>
                </a:cubicBezTo>
                <a:cubicBezTo>
                  <a:pt x="5005547" y="1846169"/>
                  <a:pt x="5012811" y="1471974"/>
                  <a:pt x="4991757" y="0"/>
                </a:cubicBezTo>
                <a:cubicBezTo>
                  <a:pt x="4864593" y="592442"/>
                  <a:pt x="4657952" y="1138520"/>
                  <a:pt x="3906148" y="1209805"/>
                </a:cubicBezTo>
                <a:lnTo>
                  <a:pt x="3748471" y="1217600"/>
                </a:lnTo>
                <a:lnTo>
                  <a:pt x="1722884" y="1217600"/>
                </a:lnTo>
                <a:lnTo>
                  <a:pt x="861442" y="1217600"/>
                </a:lnTo>
                <a:lnTo>
                  <a:pt x="809683" y="1217600"/>
                </a:lnTo>
                <a:lnTo>
                  <a:pt x="809683" y="1220939"/>
                </a:lnTo>
                <a:lnTo>
                  <a:pt x="773364" y="1223281"/>
                </a:lnTo>
                <a:cubicBezTo>
                  <a:pt x="338977" y="1279627"/>
                  <a:pt x="0" y="1748202"/>
                  <a:pt x="0" y="2317902"/>
                </a:cubicBezTo>
                <a:cubicBezTo>
                  <a:pt x="0" y="2887602"/>
                  <a:pt x="338977" y="3356177"/>
                  <a:pt x="773365" y="3412523"/>
                </a:cubicBezTo>
                <a:lnTo>
                  <a:pt x="809683" y="3414866"/>
                </a:lnTo>
                <a:lnTo>
                  <a:pt x="809683" y="3418204"/>
                </a:lnTo>
                <a:lnTo>
                  <a:pt x="861442" y="3418204"/>
                </a:lnTo>
                <a:lnTo>
                  <a:pt x="1722884" y="3418204"/>
                </a:lnTo>
                <a:lnTo>
                  <a:pt x="3748380" y="3418204"/>
                </a:lnTo>
                <a:lnTo>
                  <a:pt x="3748380" y="3418209"/>
                </a:lnTo>
                <a:close/>
              </a:path>
            </a:pathLst>
          </a:custGeom>
          <a:solidFill>
            <a:schemeClr val="accent4">
              <a:lumMod val="40000"/>
              <a:lumOff val="60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 name="Forma libre 4"/>
          <p:cNvSpPr/>
          <p:nvPr/>
        </p:nvSpPr>
        <p:spPr>
          <a:xfrm rot="10800000" flipH="1">
            <a:off x="2180614" y="1567869"/>
            <a:ext cx="2592948" cy="1718092"/>
          </a:xfrm>
          <a:custGeom>
            <a:avLst/>
            <a:gdLst>
              <a:gd name="connsiteX0" fmla="*/ 4372053 w 5006594"/>
              <a:gd name="connsiteY0" fmla="*/ 3418211 h 3418211"/>
              <a:gd name="connsiteX1" fmla="*/ 5004718 w 5006594"/>
              <a:gd name="connsiteY1" fmla="*/ 2310373 h 3418211"/>
              <a:gd name="connsiteX2" fmla="*/ 4991757 w 5006594"/>
              <a:gd name="connsiteY2" fmla="*/ 0 h 3418211"/>
              <a:gd name="connsiteX3" fmla="*/ 3906148 w 5006594"/>
              <a:gd name="connsiteY3" fmla="*/ 1209805 h 3418211"/>
              <a:gd name="connsiteX4" fmla="*/ 3748471 w 5006594"/>
              <a:gd name="connsiteY4" fmla="*/ 1217600 h 3418211"/>
              <a:gd name="connsiteX5" fmla="*/ 1722884 w 5006594"/>
              <a:gd name="connsiteY5" fmla="*/ 1217600 h 3418211"/>
              <a:gd name="connsiteX6" fmla="*/ 861442 w 5006594"/>
              <a:gd name="connsiteY6" fmla="*/ 1217600 h 3418211"/>
              <a:gd name="connsiteX7" fmla="*/ 809683 w 5006594"/>
              <a:gd name="connsiteY7" fmla="*/ 1217600 h 3418211"/>
              <a:gd name="connsiteX8" fmla="*/ 809683 w 5006594"/>
              <a:gd name="connsiteY8" fmla="*/ 1220939 h 3418211"/>
              <a:gd name="connsiteX9" fmla="*/ 773364 w 5006594"/>
              <a:gd name="connsiteY9" fmla="*/ 1223281 h 3418211"/>
              <a:gd name="connsiteX10" fmla="*/ 0 w 5006594"/>
              <a:gd name="connsiteY10" fmla="*/ 2317902 h 3418211"/>
              <a:gd name="connsiteX11" fmla="*/ 773365 w 5006594"/>
              <a:gd name="connsiteY11" fmla="*/ 3412523 h 3418211"/>
              <a:gd name="connsiteX12" fmla="*/ 809683 w 5006594"/>
              <a:gd name="connsiteY12" fmla="*/ 3414866 h 3418211"/>
              <a:gd name="connsiteX13" fmla="*/ 809683 w 5006594"/>
              <a:gd name="connsiteY13" fmla="*/ 3418204 h 3418211"/>
              <a:gd name="connsiteX14" fmla="*/ 861442 w 5006594"/>
              <a:gd name="connsiteY14" fmla="*/ 3418204 h 3418211"/>
              <a:gd name="connsiteX15" fmla="*/ 1722884 w 5006594"/>
              <a:gd name="connsiteY15" fmla="*/ 3418204 h 3418211"/>
              <a:gd name="connsiteX16" fmla="*/ 3748380 w 5006594"/>
              <a:gd name="connsiteY16" fmla="*/ 3418204 h 3418211"/>
              <a:gd name="connsiteX17" fmla="*/ 3748380 w 5006594"/>
              <a:gd name="connsiteY17" fmla="*/ 3418209 h 3418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06594" h="3418211">
                <a:moveTo>
                  <a:pt x="4372053" y="3418211"/>
                </a:moveTo>
                <a:cubicBezTo>
                  <a:pt x="5005255" y="3418211"/>
                  <a:pt x="5003889" y="2774576"/>
                  <a:pt x="5004718" y="2310373"/>
                </a:cubicBezTo>
                <a:cubicBezTo>
                  <a:pt x="5005547" y="1846169"/>
                  <a:pt x="5012811" y="1471974"/>
                  <a:pt x="4991757" y="0"/>
                </a:cubicBezTo>
                <a:cubicBezTo>
                  <a:pt x="4864593" y="592442"/>
                  <a:pt x="4657952" y="1138520"/>
                  <a:pt x="3906148" y="1209805"/>
                </a:cubicBezTo>
                <a:lnTo>
                  <a:pt x="3748471" y="1217600"/>
                </a:lnTo>
                <a:lnTo>
                  <a:pt x="1722884" y="1217600"/>
                </a:lnTo>
                <a:lnTo>
                  <a:pt x="861442" y="1217600"/>
                </a:lnTo>
                <a:lnTo>
                  <a:pt x="809683" y="1217600"/>
                </a:lnTo>
                <a:lnTo>
                  <a:pt x="809683" y="1220939"/>
                </a:lnTo>
                <a:lnTo>
                  <a:pt x="773364" y="1223281"/>
                </a:lnTo>
                <a:cubicBezTo>
                  <a:pt x="338977" y="1279627"/>
                  <a:pt x="0" y="1748202"/>
                  <a:pt x="0" y="2317902"/>
                </a:cubicBezTo>
                <a:cubicBezTo>
                  <a:pt x="0" y="2887602"/>
                  <a:pt x="338977" y="3356177"/>
                  <a:pt x="773365" y="3412523"/>
                </a:cubicBezTo>
                <a:lnTo>
                  <a:pt x="809683" y="3414866"/>
                </a:lnTo>
                <a:lnTo>
                  <a:pt x="809683" y="3418204"/>
                </a:lnTo>
                <a:lnTo>
                  <a:pt x="861442" y="3418204"/>
                </a:lnTo>
                <a:lnTo>
                  <a:pt x="1722884" y="3418204"/>
                </a:lnTo>
                <a:lnTo>
                  <a:pt x="3748380" y="3418204"/>
                </a:lnTo>
                <a:lnTo>
                  <a:pt x="3748380" y="3418209"/>
                </a:lnTo>
                <a:close/>
              </a:path>
            </a:pathLst>
          </a:custGeom>
          <a:solidFill>
            <a:srgbClr val="F9BAAD"/>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 name="Rectángulo 5"/>
          <p:cNvSpPr/>
          <p:nvPr/>
        </p:nvSpPr>
        <p:spPr>
          <a:xfrm>
            <a:off x="2192646" y="1656101"/>
            <a:ext cx="2522392" cy="954107"/>
          </a:xfrm>
          <a:prstGeom prst="rect">
            <a:avLst/>
          </a:prstGeom>
        </p:spPr>
        <p:txBody>
          <a:bodyPr wrap="square">
            <a:spAutoFit/>
          </a:bodyPr>
          <a:lstStyle/>
          <a:p>
            <a:pPr algn="r"/>
            <a:r>
              <a:rPr lang="es-419" sz="1400" dirty="0" smtClean="0">
                <a:latin typeface="Open Sans" panose="020B0606030504020204" pitchFamily="34" charset="0"/>
              </a:rPr>
              <a:t>I</a:t>
            </a:r>
            <a:r>
              <a:rPr lang="es-MX" sz="1400" dirty="0" err="1" smtClean="0">
                <a:latin typeface="Open Sans" panose="020B0606030504020204" pitchFamily="34" charset="0"/>
              </a:rPr>
              <a:t>ntervenciones</a:t>
            </a:r>
            <a:r>
              <a:rPr lang="es-MX" sz="1400" dirty="0" smtClean="0">
                <a:latin typeface="Open Sans" panose="020B0606030504020204" pitchFamily="34" charset="0"/>
              </a:rPr>
              <a:t> </a:t>
            </a:r>
            <a:r>
              <a:rPr lang="es-MX" sz="1400" dirty="0">
                <a:latin typeface="Open Sans" panose="020B0606030504020204" pitchFamily="34" charset="0"/>
              </a:rPr>
              <a:t>centradas en la organización (equipo de trabajo o contexto organizacional).</a:t>
            </a:r>
            <a:endParaRPr lang="es-MX" sz="1400" i="0" dirty="0">
              <a:effectLst/>
              <a:latin typeface="Open Sans" panose="020B0606030504020204" pitchFamily="34" charset="0"/>
            </a:endParaRPr>
          </a:p>
        </p:txBody>
      </p:sp>
      <p:sp>
        <p:nvSpPr>
          <p:cNvPr id="7" name="Rectángulo 6"/>
          <p:cNvSpPr/>
          <p:nvPr/>
        </p:nvSpPr>
        <p:spPr>
          <a:xfrm>
            <a:off x="1778861" y="513103"/>
            <a:ext cx="2050080" cy="738664"/>
          </a:xfrm>
          <a:prstGeom prst="rect">
            <a:avLst/>
          </a:prstGeom>
        </p:spPr>
        <p:txBody>
          <a:bodyPr wrap="square">
            <a:spAutoFit/>
          </a:bodyPr>
          <a:lstStyle/>
          <a:p>
            <a:r>
              <a:rPr lang="es-MX" sz="1400" dirty="0">
                <a:latin typeface="Open Sans" panose="020B0606030504020204" pitchFamily="34" charset="0"/>
              </a:rPr>
              <a:t>Intervenciones centradas en el empleado (individual</a:t>
            </a:r>
            <a:r>
              <a:rPr lang="es-MX" sz="1400" dirty="0" smtClean="0">
                <a:latin typeface="Open Sans" panose="020B0606030504020204" pitchFamily="34" charset="0"/>
              </a:rPr>
              <a:t>)</a:t>
            </a:r>
            <a:r>
              <a:rPr lang="es-419" sz="1400" dirty="0" smtClean="0">
                <a:latin typeface="Open Sans" panose="020B0606030504020204" pitchFamily="34" charset="0"/>
              </a:rPr>
              <a:t>.</a:t>
            </a:r>
            <a:endParaRPr lang="es-MX" sz="1400" dirty="0">
              <a:latin typeface="Open Sans" panose="020B0606030504020204" pitchFamily="34" charset="0"/>
            </a:endParaRPr>
          </a:p>
        </p:txBody>
      </p:sp>
      <p:pic>
        <p:nvPicPr>
          <p:cNvPr id="8" name="Imagen 7"/>
          <p:cNvPicPr>
            <a:picLocks noChangeAspect="1"/>
          </p:cNvPicPr>
          <p:nvPr/>
        </p:nvPicPr>
        <p:blipFill rotWithShape="1">
          <a:blip r:embed="rId2">
            <a:extLst>
              <a:ext uri="{28A0092B-C50C-407E-A947-70E740481C1C}">
                <a14:useLocalDpi xmlns:a14="http://schemas.microsoft.com/office/drawing/2010/main" val="0"/>
              </a:ext>
            </a:extLst>
          </a:blip>
          <a:srcRect t="-6594" b="9918"/>
          <a:stretch/>
        </p:blipFill>
        <p:spPr>
          <a:xfrm>
            <a:off x="4900761" y="367384"/>
            <a:ext cx="2011820" cy="2869111"/>
          </a:xfrm>
          <a:prstGeom prst="rect">
            <a:avLst/>
          </a:prstGeom>
          <a:ln>
            <a:noFill/>
          </a:ln>
          <a:effectLst/>
        </p:spPr>
      </p:pic>
      <p:pic>
        <p:nvPicPr>
          <p:cNvPr id="12" name="Imagen 11"/>
          <p:cNvPicPr>
            <a:picLocks noChangeAspect="1"/>
          </p:cNvPicPr>
          <p:nvPr/>
        </p:nvPicPr>
        <p:blipFill rotWithShape="1">
          <a:blip r:embed="rId3" cstate="print">
            <a:extLst>
              <a:ext uri="{28A0092B-C50C-407E-A947-70E740481C1C}">
                <a14:useLocalDpi xmlns:a14="http://schemas.microsoft.com/office/drawing/2010/main" val="0"/>
              </a:ext>
            </a:extLst>
          </a:blip>
          <a:srcRect l="26630" r="31241"/>
          <a:stretch/>
        </p:blipFill>
        <p:spPr>
          <a:xfrm>
            <a:off x="416110" y="249471"/>
            <a:ext cx="1070811" cy="3399288"/>
          </a:xfrm>
          <a:prstGeom prst="rect">
            <a:avLst/>
          </a:prstGeom>
        </p:spPr>
      </p:pic>
      <p:pic>
        <p:nvPicPr>
          <p:cNvPr id="14" name="Imagen 13"/>
          <p:cNvPicPr>
            <a:picLocks noChangeAspect="1"/>
          </p:cNvPicPr>
          <p:nvPr/>
        </p:nvPicPr>
        <p:blipFill rotWithShape="1">
          <a:blip r:embed="rId2">
            <a:extLst>
              <a:ext uri="{28A0092B-C50C-407E-A947-70E740481C1C}">
                <a14:useLocalDpi xmlns:a14="http://schemas.microsoft.com/office/drawing/2010/main" val="0"/>
              </a:ext>
            </a:extLst>
          </a:blip>
          <a:srcRect t="-6594" b="-1"/>
          <a:stretch/>
        </p:blipFill>
        <p:spPr>
          <a:xfrm>
            <a:off x="4900761" y="367384"/>
            <a:ext cx="2011820" cy="3163463"/>
          </a:xfrm>
          <a:prstGeom prst="rect">
            <a:avLst/>
          </a:prstGeom>
          <a:ln>
            <a:noFill/>
          </a:ln>
          <a:effectLst>
            <a:softEdge rad="112500"/>
          </a:effectLst>
        </p:spPr>
      </p:pic>
    </p:spTree>
    <p:extLst>
      <p:ext uri="{BB962C8B-B14F-4D97-AF65-F5344CB8AC3E}">
        <p14:creationId xmlns:p14="http://schemas.microsoft.com/office/powerpoint/2010/main" val="3094114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677379" y="729477"/>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rgbClr val="F3785F"/>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a:off x="573558" y="909515"/>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rgbClr val="A3D9C7"/>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6" name="Forma libre 5"/>
          <p:cNvSpPr/>
          <p:nvPr/>
        </p:nvSpPr>
        <p:spPr>
          <a:xfrm>
            <a:off x="469736" y="729477"/>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C0D981"/>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lecha circular 6"/>
          <p:cNvSpPr/>
          <p:nvPr/>
        </p:nvSpPr>
        <p:spPr>
          <a:xfrm>
            <a:off x="365730" y="417413"/>
            <a:ext cx="5665174" cy="5665174"/>
          </a:xfrm>
          <a:prstGeom prst="circularArrow">
            <a:avLst>
              <a:gd name="adj1" fmla="val 5085"/>
              <a:gd name="adj2" fmla="val 327528"/>
              <a:gd name="adj3" fmla="val 1472472"/>
              <a:gd name="adj4" fmla="val 16199432"/>
              <a:gd name="adj5" fmla="val 5932"/>
            </a:avLst>
          </a:prstGeom>
          <a:solidFill>
            <a:srgbClr val="EF4D2D"/>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8" name="Flecha circular 7"/>
          <p:cNvSpPr/>
          <p:nvPr/>
        </p:nvSpPr>
        <p:spPr>
          <a:xfrm>
            <a:off x="261493" y="597131"/>
            <a:ext cx="5665174" cy="5665174"/>
          </a:xfrm>
          <a:prstGeom prst="circularArrow">
            <a:avLst>
              <a:gd name="adj1" fmla="val 5085"/>
              <a:gd name="adj2" fmla="val 327528"/>
              <a:gd name="adj3" fmla="val 8671970"/>
              <a:gd name="adj4" fmla="val 1800502"/>
              <a:gd name="adj5" fmla="val 5932"/>
            </a:avLst>
          </a:prstGeom>
          <a:solidFill>
            <a:srgbClr val="6EC4A7"/>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9" name="Flecha circular 8"/>
          <p:cNvSpPr/>
          <p:nvPr/>
        </p:nvSpPr>
        <p:spPr>
          <a:xfrm>
            <a:off x="157255" y="417413"/>
            <a:ext cx="5665174" cy="5665174"/>
          </a:xfrm>
          <a:prstGeom prst="circularArrow">
            <a:avLst>
              <a:gd name="adj1" fmla="val 5085"/>
              <a:gd name="adj2" fmla="val 327528"/>
              <a:gd name="adj3" fmla="val 15873039"/>
              <a:gd name="adj4" fmla="val 9000000"/>
              <a:gd name="adj5" fmla="val 5932"/>
            </a:avLst>
          </a:prstGeom>
          <a:solidFill>
            <a:srgbClr val="95BA38"/>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1" name="Forma libre 10"/>
          <p:cNvSpPr/>
          <p:nvPr/>
        </p:nvSpPr>
        <p:spPr>
          <a:xfrm>
            <a:off x="6758671" y="861505"/>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Forma libre 11"/>
          <p:cNvSpPr/>
          <p:nvPr/>
        </p:nvSpPr>
        <p:spPr>
          <a:xfrm>
            <a:off x="6654850" y="1041543"/>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13" name="Forma libre 12"/>
          <p:cNvSpPr/>
          <p:nvPr/>
        </p:nvSpPr>
        <p:spPr>
          <a:xfrm>
            <a:off x="6551028" y="861505"/>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C0D981"/>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b="1" kern="1200" dirty="0" smtClean="0">
                <a:solidFill>
                  <a:srgbClr val="0070C0"/>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Flecha circular 13"/>
          <p:cNvSpPr/>
          <p:nvPr/>
        </p:nvSpPr>
        <p:spPr>
          <a:xfrm>
            <a:off x="6447022" y="549441"/>
            <a:ext cx="5665174" cy="5665174"/>
          </a:xfrm>
          <a:prstGeom prst="circularArrow">
            <a:avLst>
              <a:gd name="adj1" fmla="val 5085"/>
              <a:gd name="adj2" fmla="val 327528"/>
              <a:gd name="adj3" fmla="val 1472472"/>
              <a:gd name="adj4" fmla="val 1619943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5" name="Flecha circular 14"/>
          <p:cNvSpPr/>
          <p:nvPr/>
        </p:nvSpPr>
        <p:spPr>
          <a:xfrm>
            <a:off x="6342785" y="729159"/>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6" name="Flecha circular 15"/>
          <p:cNvSpPr/>
          <p:nvPr/>
        </p:nvSpPr>
        <p:spPr>
          <a:xfrm>
            <a:off x="6238547" y="549441"/>
            <a:ext cx="5665174" cy="5665174"/>
          </a:xfrm>
          <a:prstGeom prst="circularArrow">
            <a:avLst>
              <a:gd name="adj1" fmla="val 5085"/>
              <a:gd name="adj2" fmla="val 327528"/>
              <a:gd name="adj3" fmla="val 15873039"/>
              <a:gd name="adj4" fmla="val 9000000"/>
              <a:gd name="adj5" fmla="val 5932"/>
            </a:avLst>
          </a:prstGeom>
          <a:solidFill>
            <a:srgbClr val="95BA38"/>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946509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646628" y="957757"/>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a:off x="542807" y="1137795"/>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6" name="Forma libre 5"/>
          <p:cNvSpPr/>
          <p:nvPr/>
        </p:nvSpPr>
        <p:spPr>
          <a:xfrm>
            <a:off x="438985" y="957757"/>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C0D981"/>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b="1" kern="1200" dirty="0" smtClean="0">
                <a:solidFill>
                  <a:srgbClr val="0070C0"/>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lecha circular 6"/>
          <p:cNvSpPr/>
          <p:nvPr/>
        </p:nvSpPr>
        <p:spPr>
          <a:xfrm>
            <a:off x="334979" y="645693"/>
            <a:ext cx="5665174" cy="5665174"/>
          </a:xfrm>
          <a:prstGeom prst="circularArrow">
            <a:avLst>
              <a:gd name="adj1" fmla="val 5085"/>
              <a:gd name="adj2" fmla="val 327528"/>
              <a:gd name="adj3" fmla="val 1472472"/>
              <a:gd name="adj4" fmla="val 1619943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8" name="Flecha circular 7"/>
          <p:cNvSpPr/>
          <p:nvPr/>
        </p:nvSpPr>
        <p:spPr>
          <a:xfrm>
            <a:off x="230742" y="825411"/>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9" name="Flecha circular 8"/>
          <p:cNvSpPr/>
          <p:nvPr/>
        </p:nvSpPr>
        <p:spPr>
          <a:xfrm>
            <a:off x="126504" y="645693"/>
            <a:ext cx="5665174" cy="5665174"/>
          </a:xfrm>
          <a:prstGeom prst="circularArrow">
            <a:avLst>
              <a:gd name="adj1" fmla="val 5085"/>
              <a:gd name="adj2" fmla="val 327528"/>
              <a:gd name="adj3" fmla="val 15873039"/>
              <a:gd name="adj4" fmla="val 9000000"/>
              <a:gd name="adj5" fmla="val 5932"/>
            </a:avLst>
          </a:prstGeom>
          <a:solidFill>
            <a:srgbClr val="95BA38"/>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0" name="Forma libre 9"/>
          <p:cNvSpPr/>
          <p:nvPr/>
        </p:nvSpPr>
        <p:spPr>
          <a:xfrm>
            <a:off x="6727920" y="777719"/>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Forma libre 10"/>
          <p:cNvSpPr/>
          <p:nvPr/>
        </p:nvSpPr>
        <p:spPr>
          <a:xfrm>
            <a:off x="6624099" y="957757"/>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12" name="Forma libre 11"/>
          <p:cNvSpPr/>
          <p:nvPr/>
        </p:nvSpPr>
        <p:spPr>
          <a:xfrm>
            <a:off x="6520277" y="777719"/>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C0D981"/>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b="1" kern="1200" dirty="0" smtClean="0">
                <a:solidFill>
                  <a:srgbClr val="0070C0"/>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b="1" kern="1200" dirty="0">
              <a:solidFill>
                <a:srgbClr val="0070C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Flecha circular 12"/>
          <p:cNvSpPr/>
          <p:nvPr/>
        </p:nvSpPr>
        <p:spPr>
          <a:xfrm>
            <a:off x="6416271" y="465655"/>
            <a:ext cx="5665174" cy="5665174"/>
          </a:xfrm>
          <a:prstGeom prst="circularArrow">
            <a:avLst>
              <a:gd name="adj1" fmla="val 5085"/>
              <a:gd name="adj2" fmla="val 327528"/>
              <a:gd name="adj3" fmla="val 1472472"/>
              <a:gd name="adj4" fmla="val 1619943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4" name="Flecha circular 13"/>
          <p:cNvSpPr/>
          <p:nvPr/>
        </p:nvSpPr>
        <p:spPr>
          <a:xfrm>
            <a:off x="6312034" y="645373"/>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5" name="Flecha circular 14"/>
          <p:cNvSpPr/>
          <p:nvPr/>
        </p:nvSpPr>
        <p:spPr>
          <a:xfrm>
            <a:off x="6207796" y="465655"/>
            <a:ext cx="5665174" cy="5665174"/>
          </a:xfrm>
          <a:prstGeom prst="circularArrow">
            <a:avLst>
              <a:gd name="adj1" fmla="val 5085"/>
              <a:gd name="adj2" fmla="val 327528"/>
              <a:gd name="adj3" fmla="val 15873039"/>
              <a:gd name="adj4" fmla="val 9000000"/>
              <a:gd name="adj5" fmla="val 5932"/>
            </a:avLst>
          </a:prstGeom>
          <a:solidFill>
            <a:srgbClr val="95BA38"/>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3804131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766945" y="813378"/>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rgbClr val="F3785F"/>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b="1" kern="1200" dirty="0" smtClean="0">
                <a:solidFill>
                  <a:srgbClr val="FFFF00"/>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a:off x="663124" y="993416"/>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6" name="Forma libre 5"/>
          <p:cNvSpPr/>
          <p:nvPr/>
        </p:nvSpPr>
        <p:spPr>
          <a:xfrm>
            <a:off x="559302" y="813378"/>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D9D9D9"/>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lecha circular 6"/>
          <p:cNvSpPr/>
          <p:nvPr/>
        </p:nvSpPr>
        <p:spPr>
          <a:xfrm>
            <a:off x="455296" y="501314"/>
            <a:ext cx="5665174" cy="5665174"/>
          </a:xfrm>
          <a:prstGeom prst="circularArrow">
            <a:avLst>
              <a:gd name="adj1" fmla="val 5085"/>
              <a:gd name="adj2" fmla="val 327528"/>
              <a:gd name="adj3" fmla="val 1472472"/>
              <a:gd name="adj4" fmla="val 16199432"/>
              <a:gd name="adj5" fmla="val 5932"/>
            </a:avLst>
          </a:prstGeom>
          <a:solidFill>
            <a:srgbClr val="EF4D2D"/>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8" name="Flecha circular 7"/>
          <p:cNvSpPr/>
          <p:nvPr/>
        </p:nvSpPr>
        <p:spPr>
          <a:xfrm>
            <a:off x="351059" y="681032"/>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9" name="Flecha circular 8"/>
          <p:cNvSpPr/>
          <p:nvPr/>
        </p:nvSpPr>
        <p:spPr>
          <a:xfrm>
            <a:off x="246821" y="501314"/>
            <a:ext cx="5665174" cy="5665174"/>
          </a:xfrm>
          <a:prstGeom prst="circularArrow">
            <a:avLst>
              <a:gd name="adj1" fmla="val 5085"/>
              <a:gd name="adj2" fmla="val 327528"/>
              <a:gd name="adj3" fmla="val 15873039"/>
              <a:gd name="adj4" fmla="val 9000000"/>
              <a:gd name="adj5" fmla="val 5932"/>
            </a:avLst>
          </a:prstGeom>
          <a:solidFill>
            <a:srgbClr val="A6A6A6"/>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6" name="Forma libre 15"/>
          <p:cNvSpPr/>
          <p:nvPr/>
        </p:nvSpPr>
        <p:spPr>
          <a:xfrm>
            <a:off x="6744000" y="813378"/>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rgbClr val="F3785F"/>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b="1" kern="1200" dirty="0" smtClean="0">
                <a:solidFill>
                  <a:srgbClr val="FFFF00"/>
                </a:solidFill>
                <a:latin typeface="Open Sans" panose="020B0606030504020204" pitchFamily="34" charset="0"/>
                <a:ea typeface="Open Sans" panose="020B0606030504020204" pitchFamily="34" charset="0"/>
                <a:cs typeface="Open Sans" panose="020B0606030504020204" pitchFamily="34" charset="0"/>
              </a:rPr>
              <a:t>-</a:t>
            </a:r>
            <a:r>
              <a:rPr lang="es-419" sz="1200" b="1" kern="1200" dirty="0" err="1" smtClean="0">
                <a:solidFill>
                  <a:srgbClr val="FFFF00"/>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b="1" kern="1200" dirty="0" smtClean="0">
              <a:solidFill>
                <a:srgbClr val="FFFF00"/>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Forma libre 16"/>
          <p:cNvSpPr/>
          <p:nvPr/>
        </p:nvSpPr>
        <p:spPr>
          <a:xfrm>
            <a:off x="6640179" y="993416"/>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18" name="Forma libre 17"/>
          <p:cNvSpPr/>
          <p:nvPr/>
        </p:nvSpPr>
        <p:spPr>
          <a:xfrm>
            <a:off x="6536357" y="813378"/>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D9D9D9"/>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Flecha circular 18"/>
          <p:cNvSpPr/>
          <p:nvPr/>
        </p:nvSpPr>
        <p:spPr>
          <a:xfrm>
            <a:off x="6432351" y="501314"/>
            <a:ext cx="5665174" cy="5665174"/>
          </a:xfrm>
          <a:prstGeom prst="circularArrow">
            <a:avLst>
              <a:gd name="adj1" fmla="val 5085"/>
              <a:gd name="adj2" fmla="val 327528"/>
              <a:gd name="adj3" fmla="val 1472472"/>
              <a:gd name="adj4" fmla="val 16199432"/>
              <a:gd name="adj5" fmla="val 5932"/>
            </a:avLst>
          </a:prstGeom>
          <a:solidFill>
            <a:srgbClr val="EF4D2D"/>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20" name="Flecha circular 19"/>
          <p:cNvSpPr/>
          <p:nvPr/>
        </p:nvSpPr>
        <p:spPr>
          <a:xfrm>
            <a:off x="6328114" y="681032"/>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21" name="Flecha circular 20"/>
          <p:cNvSpPr/>
          <p:nvPr/>
        </p:nvSpPr>
        <p:spPr>
          <a:xfrm>
            <a:off x="6223876" y="501314"/>
            <a:ext cx="5665174" cy="5665174"/>
          </a:xfrm>
          <a:prstGeom prst="circularArrow">
            <a:avLst>
              <a:gd name="adj1" fmla="val 5085"/>
              <a:gd name="adj2" fmla="val 327528"/>
              <a:gd name="adj3" fmla="val 15873039"/>
              <a:gd name="adj4" fmla="val 9000000"/>
              <a:gd name="adj5" fmla="val 5932"/>
            </a:avLst>
          </a:prstGeom>
          <a:solidFill>
            <a:srgbClr val="A6A6A6"/>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332187628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cfd94b90e0a7111632f506dd4bd5b5780c8c3"/>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2885</TotalTime>
  <Words>811</Words>
  <Application>Microsoft Office PowerPoint</Application>
  <PresentationFormat>Panorámica</PresentationFormat>
  <Paragraphs>164</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Kozuka Gothic Pr6N B</vt:lpstr>
      <vt:lpstr>Arial</vt:lpstr>
      <vt:lpstr>Arial Black</vt:lpstr>
      <vt:lpstr>Calibri</vt:lpstr>
      <vt:lpstr>Calibri Light</vt:lpstr>
      <vt:lpstr>Open Sans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KARINA GUZMAN LOPEZ</dc:creator>
  <cp:lastModifiedBy>ANA KARINA GUZMAN LOPEZ</cp:lastModifiedBy>
  <cp:revision>45</cp:revision>
  <dcterms:created xsi:type="dcterms:W3CDTF">2015-08-28T13:09:21Z</dcterms:created>
  <dcterms:modified xsi:type="dcterms:W3CDTF">2015-09-11T15:43:48Z</dcterms:modified>
</cp:coreProperties>
</file>